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39"/>
  </p:notesMasterIdLst>
  <p:sldIdLst>
    <p:sldId id="256" r:id="rId3"/>
    <p:sldId id="280" r:id="rId4"/>
    <p:sldId id="258" r:id="rId5"/>
    <p:sldId id="261" r:id="rId6"/>
    <p:sldId id="262" r:id="rId7"/>
    <p:sldId id="260" r:id="rId8"/>
    <p:sldId id="264" r:id="rId9"/>
    <p:sldId id="265" r:id="rId10"/>
    <p:sldId id="304" r:id="rId11"/>
    <p:sldId id="271" r:id="rId12"/>
    <p:sldId id="305" r:id="rId13"/>
    <p:sldId id="273" r:id="rId14"/>
    <p:sldId id="270" r:id="rId15"/>
    <p:sldId id="318" r:id="rId16"/>
    <p:sldId id="272" r:id="rId17"/>
    <p:sldId id="307" r:id="rId18"/>
    <p:sldId id="308" r:id="rId19"/>
    <p:sldId id="309" r:id="rId20"/>
    <p:sldId id="310" r:id="rId21"/>
    <p:sldId id="311" r:id="rId22"/>
    <p:sldId id="323" r:id="rId23"/>
    <p:sldId id="320" r:id="rId24"/>
    <p:sldId id="321" r:id="rId25"/>
    <p:sldId id="319" r:id="rId26"/>
    <p:sldId id="322" r:id="rId27"/>
    <p:sldId id="313" r:id="rId28"/>
    <p:sldId id="312" r:id="rId29"/>
    <p:sldId id="266" r:id="rId30"/>
    <p:sldId id="267" r:id="rId31"/>
    <p:sldId id="275" r:id="rId32"/>
    <p:sldId id="314" r:id="rId33"/>
    <p:sldId id="316" r:id="rId34"/>
    <p:sldId id="278" r:id="rId35"/>
    <p:sldId id="315" r:id="rId36"/>
    <p:sldId id="268" r:id="rId37"/>
    <p:sldId id="317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tamaran" panose="020B0604020202020204" charset="0"/>
      <p:regular r:id="rId44"/>
      <p:bold r:id="rId45"/>
    </p:embeddedFont>
    <p:embeddedFont>
      <p:font typeface="Darker Grotesque" panose="020B0604020202020204" charset="0"/>
      <p:regular r:id="rId46"/>
      <p:bold r:id="rId47"/>
    </p:embeddedFont>
    <p:embeddedFont>
      <p:font typeface="Darker Grotesque Black" panose="020B0604020202020204" charset="0"/>
      <p:bold r:id="rId48"/>
    </p:embeddedFont>
    <p:embeddedFont>
      <p:font typeface="Darker Grotesque Medium" panose="020B0604020202020204" charset="0"/>
      <p:regular r:id="rId49"/>
      <p:bold r:id="rId50"/>
    </p:embeddedFont>
    <p:embeddedFont>
      <p:font typeface="Lora" pitchFamily="2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Poppins" panose="00000500000000000000" pitchFamily="2" charset="0"/>
      <p:regular r:id="rId59"/>
      <p:bold r:id="rId60"/>
      <p:italic r:id="rId61"/>
      <p:boldItalic r:id="rId62"/>
    </p:embeddedFont>
    <p:embeddedFont>
      <p:font typeface="Poppins Black" panose="00000A00000000000000" pitchFamily="2" charset="0"/>
      <p:bold r:id="rId63"/>
      <p:boldItalic r:id="rId64"/>
    </p:embeddedFont>
    <p:embeddedFont>
      <p:font typeface="Roboto Condensed Light" panose="02000000000000000000" pitchFamily="2" charset="0"/>
      <p:regular r:id="rId65"/>
      <p: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itharshxiib17@gmail.com" initials="m" lastIdx="2" clrIdx="0">
    <p:extLst>
      <p:ext uri="{19B8F6BF-5375-455C-9EA6-DF929625EA0E}">
        <p15:presenceInfo xmlns:p15="http://schemas.microsoft.com/office/powerpoint/2012/main" userId="3e875cd020325d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CCA"/>
    <a:srgbClr val="D9B695"/>
    <a:srgbClr val="1D2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106631-31C0-46E1-9DB0-DEC2FE12846C}">
  <a:tblStyle styleId="{E3106631-31C0-46E1-9DB0-DEC2FE1284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h daruru" userId="e16498bf9172c2bc" providerId="LiveId" clId="{683A2180-5520-43B4-8880-4A983F6109B4}"/>
    <pc:docChg chg="undo redo custSel modSld">
      <pc:chgData name="mohith daruru" userId="e16498bf9172c2bc" providerId="LiveId" clId="{683A2180-5520-43B4-8880-4A983F6109B4}" dt="2025-02-09T17:36:48.197" v="629" actId="1076"/>
      <pc:docMkLst>
        <pc:docMk/>
      </pc:docMkLst>
      <pc:sldChg chg="modSp mod">
        <pc:chgData name="mohith daruru" userId="e16498bf9172c2bc" providerId="LiveId" clId="{683A2180-5520-43B4-8880-4A983F6109B4}" dt="2025-02-09T17:18:49.037" v="291" actId="20577"/>
        <pc:sldMkLst>
          <pc:docMk/>
          <pc:sldMk cId="0" sldId="267"/>
        </pc:sldMkLst>
        <pc:spChg chg="mod">
          <ac:chgData name="mohith daruru" userId="e16498bf9172c2bc" providerId="LiveId" clId="{683A2180-5520-43B4-8880-4A983F6109B4}" dt="2025-02-09T17:18:24.479" v="272" actId="20577"/>
          <ac:spMkLst>
            <pc:docMk/>
            <pc:sldMk cId="0" sldId="267"/>
            <ac:spMk id="898" creationId="{00000000-0000-0000-0000-000000000000}"/>
          </ac:spMkLst>
        </pc:spChg>
        <pc:spChg chg="mod">
          <ac:chgData name="mohith daruru" userId="e16498bf9172c2bc" providerId="LiveId" clId="{683A2180-5520-43B4-8880-4A983F6109B4}" dt="2025-02-09T17:18:49.037" v="291" actId="20577"/>
          <ac:spMkLst>
            <pc:docMk/>
            <pc:sldMk cId="0" sldId="267"/>
            <ac:spMk id="899" creationId="{00000000-0000-0000-0000-000000000000}"/>
          </ac:spMkLst>
        </pc:spChg>
        <pc:spChg chg="mod">
          <ac:chgData name="mohith daruru" userId="e16498bf9172c2bc" providerId="LiveId" clId="{683A2180-5520-43B4-8880-4A983F6109B4}" dt="2025-02-09T17:18:08.133" v="261" actId="20577"/>
          <ac:spMkLst>
            <pc:docMk/>
            <pc:sldMk cId="0" sldId="267"/>
            <ac:spMk id="902" creationId="{00000000-0000-0000-0000-000000000000}"/>
          </ac:spMkLst>
        </pc:spChg>
        <pc:spChg chg="mod">
          <ac:chgData name="mohith daruru" userId="e16498bf9172c2bc" providerId="LiveId" clId="{683A2180-5520-43B4-8880-4A983F6109B4}" dt="2025-02-09T16:43:25.946" v="169" actId="20577"/>
          <ac:spMkLst>
            <pc:docMk/>
            <pc:sldMk cId="0" sldId="267"/>
            <ac:spMk id="903" creationId="{00000000-0000-0000-0000-000000000000}"/>
          </ac:spMkLst>
        </pc:spChg>
        <pc:spChg chg="mod">
          <ac:chgData name="mohith daruru" userId="e16498bf9172c2bc" providerId="LiveId" clId="{683A2180-5520-43B4-8880-4A983F6109B4}" dt="2025-02-09T16:49:39.924" v="176" actId="20577"/>
          <ac:spMkLst>
            <pc:docMk/>
            <pc:sldMk cId="0" sldId="267"/>
            <ac:spMk id="904" creationId="{00000000-0000-0000-0000-000000000000}"/>
          </ac:spMkLst>
        </pc:spChg>
        <pc:spChg chg="mod">
          <ac:chgData name="mohith daruru" userId="e16498bf9172c2bc" providerId="LiveId" clId="{683A2180-5520-43B4-8880-4A983F6109B4}" dt="2025-02-09T16:32:35.964" v="8" actId="20577"/>
          <ac:spMkLst>
            <pc:docMk/>
            <pc:sldMk cId="0" sldId="267"/>
            <ac:spMk id="905" creationId="{00000000-0000-0000-0000-000000000000}"/>
          </ac:spMkLst>
        </pc:spChg>
        <pc:spChg chg="mod">
          <ac:chgData name="mohith daruru" userId="e16498bf9172c2bc" providerId="LiveId" clId="{683A2180-5520-43B4-8880-4A983F6109B4}" dt="2025-02-09T16:43:31.646" v="174" actId="20577"/>
          <ac:spMkLst>
            <pc:docMk/>
            <pc:sldMk cId="0" sldId="267"/>
            <ac:spMk id="906" creationId="{00000000-0000-0000-0000-000000000000}"/>
          </ac:spMkLst>
        </pc:spChg>
        <pc:spChg chg="mod">
          <ac:chgData name="mohith daruru" userId="e16498bf9172c2bc" providerId="LiveId" clId="{683A2180-5520-43B4-8880-4A983F6109B4}" dt="2025-02-09T16:42:53.246" v="118" actId="20577"/>
          <ac:spMkLst>
            <pc:docMk/>
            <pc:sldMk cId="0" sldId="267"/>
            <ac:spMk id="907" creationId="{00000000-0000-0000-0000-000000000000}"/>
          </ac:spMkLst>
        </pc:spChg>
      </pc:sldChg>
      <pc:sldChg chg="modSp mod">
        <pc:chgData name="mohith daruru" userId="e16498bf9172c2bc" providerId="LiveId" clId="{683A2180-5520-43B4-8880-4A983F6109B4}" dt="2025-02-09T17:36:48.197" v="629" actId="1076"/>
        <pc:sldMkLst>
          <pc:docMk/>
          <pc:sldMk cId="0" sldId="278"/>
        </pc:sldMkLst>
        <pc:spChg chg="mod">
          <ac:chgData name="mohith daruru" userId="e16498bf9172c2bc" providerId="LiveId" clId="{683A2180-5520-43B4-8880-4A983F6109B4}" dt="2025-02-09T17:36:48.197" v="629" actId="1076"/>
          <ac:spMkLst>
            <pc:docMk/>
            <pc:sldMk cId="0" sldId="278"/>
            <ac:spMk id="1152" creationId="{00000000-0000-0000-0000-000000000000}"/>
          </ac:spMkLst>
        </pc:spChg>
        <pc:spChg chg="mod">
          <ac:chgData name="mohith daruru" userId="e16498bf9172c2bc" providerId="LiveId" clId="{683A2180-5520-43B4-8880-4A983F6109B4}" dt="2025-02-09T17:32:26.447" v="522" actId="1076"/>
          <ac:spMkLst>
            <pc:docMk/>
            <pc:sldMk cId="0" sldId="278"/>
            <ac:spMk id="1153" creationId="{00000000-0000-0000-0000-000000000000}"/>
          </ac:spMkLst>
        </pc:spChg>
        <pc:spChg chg="mod">
          <ac:chgData name="mohith daruru" userId="e16498bf9172c2bc" providerId="LiveId" clId="{683A2180-5520-43B4-8880-4A983F6109B4}" dt="2025-02-09T17:31:11.871" v="419" actId="14100"/>
          <ac:spMkLst>
            <pc:docMk/>
            <pc:sldMk cId="0" sldId="278"/>
            <ac:spMk id="1154" creationId="{00000000-0000-0000-0000-000000000000}"/>
          </ac:spMkLst>
        </pc:spChg>
        <pc:spChg chg="mod">
          <ac:chgData name="mohith daruru" userId="e16498bf9172c2bc" providerId="LiveId" clId="{683A2180-5520-43B4-8880-4A983F6109B4}" dt="2025-02-09T17:33:01.942" v="607" actId="20577"/>
          <ac:spMkLst>
            <pc:docMk/>
            <pc:sldMk cId="0" sldId="278"/>
            <ac:spMk id="1155" creationId="{00000000-0000-0000-0000-000000000000}"/>
          </ac:spMkLst>
        </pc:spChg>
        <pc:cxnChg chg="mod">
          <ac:chgData name="mohith daruru" userId="e16498bf9172c2bc" providerId="LiveId" clId="{683A2180-5520-43B4-8880-4A983F6109B4}" dt="2025-02-09T17:31:11.871" v="419" actId="14100"/>
          <ac:cxnSpMkLst>
            <pc:docMk/>
            <pc:sldMk cId="0" sldId="278"/>
            <ac:cxnSpMk id="1180" creationId="{00000000-0000-0000-0000-000000000000}"/>
          </ac:cxnSpMkLst>
        </pc:cxnChg>
      </pc:sldChg>
      <pc:sldChg chg="addSp delSp modSp mod">
        <pc:chgData name="mohith daruru" userId="e16498bf9172c2bc" providerId="LiveId" clId="{683A2180-5520-43B4-8880-4A983F6109B4}" dt="2025-02-09T17:35:55.956" v="609" actId="478"/>
        <pc:sldMkLst>
          <pc:docMk/>
          <pc:sldMk cId="0" sldId="280"/>
        </pc:sldMkLst>
        <pc:spChg chg="add del mod">
          <ac:chgData name="mohith daruru" userId="e16498bf9172c2bc" providerId="LiveId" clId="{683A2180-5520-43B4-8880-4A983F6109B4}" dt="2025-02-09T17:35:55.956" v="609" actId="478"/>
          <ac:spMkLst>
            <pc:docMk/>
            <pc:sldMk cId="0" sldId="280"/>
            <ac:spMk id="3" creationId="{CE6FF10A-E032-419F-5164-97A6B182C1FE}"/>
          </ac:spMkLst>
        </pc:spChg>
        <pc:spChg chg="add del">
          <ac:chgData name="mohith daruru" userId="e16498bf9172c2bc" providerId="LiveId" clId="{683A2180-5520-43B4-8880-4A983F6109B4}" dt="2025-02-09T17:35:55.956" v="609" actId="478"/>
          <ac:spMkLst>
            <pc:docMk/>
            <pc:sldMk cId="0" sldId="280"/>
            <ac:spMk id="1231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D\Downloads\Housing%20Loans%20Data.xlsx" TargetMode="External"/><Relationship Id="rId4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 Interest Rate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2025</c:v>
                </c:pt>
                <c:pt idx="1">
                  <c:v>2024</c:v>
                </c:pt>
                <c:pt idx="2">
                  <c:v>2023</c:v>
                </c:pt>
                <c:pt idx="3">
                  <c:v>2022</c:v>
                </c:pt>
                <c:pt idx="4">
                  <c:v>2021</c:v>
                </c:pt>
                <c:pt idx="5">
                  <c:v>2020</c:v>
                </c:pt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6.25E-2</c:v>
                </c:pt>
                <c:pt idx="1">
                  <c:v>6.5000000000000002E-2</c:v>
                </c:pt>
                <c:pt idx="2">
                  <c:v>6.25E-2</c:v>
                </c:pt>
                <c:pt idx="3">
                  <c:v>4.3999999999999997E-2</c:v>
                </c:pt>
                <c:pt idx="4">
                  <c:v>0.04</c:v>
                </c:pt>
                <c:pt idx="5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58-407D-92C1-85AD0F7C83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Max Interest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2025</c:v>
                </c:pt>
                <c:pt idx="1">
                  <c:v>2024</c:v>
                </c:pt>
                <c:pt idx="2">
                  <c:v>2023</c:v>
                </c:pt>
                <c:pt idx="3">
                  <c:v>2022</c:v>
                </c:pt>
                <c:pt idx="4">
                  <c:v>2021</c:v>
                </c:pt>
                <c:pt idx="5">
                  <c:v>2020</c:v>
                </c:pt>
              </c:numCache>
            </c:numRef>
          </c:cat>
          <c:val>
            <c:numRef>
              <c:f>Sheet1!$C$2:$C$7</c:f>
              <c:numCache>
                <c:formatCode>0.00%</c:formatCode>
                <c:ptCount val="6"/>
                <c:pt idx="0">
                  <c:v>6.5000000000000002E-2</c:v>
                </c:pt>
                <c:pt idx="1">
                  <c:v>6.5000000000000002E-2</c:v>
                </c:pt>
                <c:pt idx="2">
                  <c:v>6.5000000000000002E-2</c:v>
                </c:pt>
                <c:pt idx="3">
                  <c:v>6.25E-2</c:v>
                </c:pt>
                <c:pt idx="4">
                  <c:v>0.04</c:v>
                </c:pt>
                <c:pt idx="5">
                  <c:v>4.3999999999999997E-2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58-407D-92C1-85AD0F7C83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2461112"/>
        <c:axId val="462462424"/>
      </c:lineChart>
      <c:catAx>
        <c:axId val="462461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462424"/>
        <c:crosses val="autoZero"/>
        <c:auto val="1"/>
        <c:lblAlgn val="ctr"/>
        <c:lblOffset val="100"/>
        <c:noMultiLvlLbl val="0"/>
      </c:catAx>
      <c:valAx>
        <c:axId val="462462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461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B7B4-480A-9AE9-A253ADEB42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8CE-46C9-A155-9D9C29DEBE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8CE-46C9-A155-9D9C29DEBE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8CE-46C9-A155-9D9C29DEBE35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Development</c:v>
                </c:pt>
                <c:pt idx="1">
                  <c:v>Testing</c:v>
                </c:pt>
                <c:pt idx="2">
                  <c:v>Marketing</c:v>
                </c:pt>
                <c:pt idx="3">
                  <c:v>Deployment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41</c:v>
                </c:pt>
                <c:pt idx="3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B4-480A-9AE9-A253ADEB42F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Sheet1!$A$3:$A$14</cx:f>
        <cx:nf>Sheet1!$A$2</cx:nf>
        <cx:lvl ptCount="12" name="Delhi">
          <cx:pt idx="0">Maharashtra</cx:pt>
          <cx:pt idx="1">Telangana</cx:pt>
          <cx:pt idx="2">Karnataka</cx:pt>
          <cx:pt idx="3">Haryana</cx:pt>
          <cx:pt idx="4">Tamil Nadu</cx:pt>
          <cx:pt idx="5">Punjab</cx:pt>
          <cx:pt idx="6">Gujarat</cx:pt>
          <cx:pt idx="7">Odisha</cx:pt>
          <cx:pt idx="8">West Bengal</cx:pt>
          <cx:pt idx="9">Rajasthan</cx:pt>
          <cx:pt idx="10">Uttar Pradesh</cx:pt>
          <cx:pt idx="11">Madhya Pradesh</cx:pt>
        </cx:lvl>
      </cx:strDim>
      <cx:numDim type="colorVal">
        <cx:f>Sheet1!$B$3:$B$14</cx:f>
        <cx:lvl ptCount="12" formatCode="General">
          <cx:pt idx="0">7.3200000000000003</cx:pt>
          <cx:pt idx="1">5.46</cx:pt>
          <cx:pt idx="2">5.0800000000000001</cx:pt>
          <cx:pt idx="3">4.9299999999999997</cx:pt>
          <cx:pt idx="4">4.1600000000000001</cx:pt>
          <cx:pt idx="5">3.3599999999999999</cx:pt>
          <cx:pt idx="6">3.3300000000000001</cx:pt>
          <cx:pt idx="7">3.4199999999999999</cx:pt>
          <cx:pt idx="8">2.8100000000000001</cx:pt>
          <cx:pt idx="9">2.8799999999999999</cx:pt>
          <cx:pt idx="10">2.7799999999999998</cx:pt>
          <cx:pt idx="11">2.7000000000000002</cx:pt>
        </cx:lvl>
      </cx:numDim>
    </cx:data>
  </cx:chartData>
  <cx:chart>
    <cx:plotArea>
      <cx:plotAreaRegion>
        <cx:series layoutId="regionMap" uniqueId="{5BB84B25-A53D-4233-8305-57C3A5B28952}">
          <cx:tx>
            <cx:txData>
              <cx:f/>
              <cx:v>fixed deposits</cx:v>
            </cx:txData>
          </cx:tx>
          <cx:dataPt idx="0">
            <cx:spPr>
              <a:solidFill>
                <a:srgbClr val="1D2B95"/>
              </a:solidFill>
            </cx:spPr>
          </cx:dataPt>
          <cx:dataPt idx="1">
            <cx:spPr>
              <a:solidFill>
                <a:srgbClr val="D9B695"/>
              </a:solidFill>
            </cx:spPr>
          </cx:dataPt>
          <cx:dataPt idx="2">
            <cx:spPr>
              <a:solidFill>
                <a:srgbClr val="D9B695"/>
              </a:solidFill>
            </cx:spPr>
          </cx:dataPt>
          <cx:dataPt idx="3">
            <cx:spPr>
              <a:solidFill>
                <a:srgbClr val="D9B695"/>
              </a:solidFill>
            </cx:spPr>
          </cx:dataPt>
          <cx:dataPt idx="4">
            <cx:spPr>
              <a:solidFill>
                <a:srgbClr val="D9B695"/>
              </a:solidFill>
            </cx:spPr>
          </cx:dataPt>
          <cx:dataPt idx="8">
            <cx:spPr>
              <a:solidFill>
                <a:srgbClr val="FFACCA"/>
              </a:solidFill>
            </cx:spPr>
          </cx:dataPt>
          <cx:dataPt idx="9">
            <cx:spPr>
              <a:solidFill>
                <a:srgbClr val="FFACCA"/>
              </a:solidFill>
            </cx:spPr>
          </cx:dataPt>
          <cx:dataPt idx="10">
            <cx:spPr>
              <a:solidFill>
                <a:srgbClr val="FFACCA"/>
              </a:solidFill>
            </cx:spPr>
          </cx:dataPt>
          <cx:dataPt idx="11">
            <cx:spPr>
              <a:solidFill>
                <a:srgbClr val="FFACCA"/>
              </a:solidFill>
            </cx:spPr>
          </cx:dataPt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800">
                    <a:solidFill>
                      <a:schemeClr val="tx1"/>
                    </a:solidFill>
                  </a:defRPr>
                </a:pPr>
                <a:endParaRPr lang="en-US" sz="800" b="0" i="0" u="none" strike="noStrike" baseline="0">
                  <a:solidFill>
                    <a:schemeClr val="tx1"/>
                  </a:solidFill>
                  <a:latin typeface="Arial"/>
                </a:endParaRPr>
              </a:p>
            </cx:txPr>
            <cx:visibility seriesName="0" categoryName="0" value="1"/>
            <cx:separator>, 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chemeClr val="accent1"/>
                      </a:solidFill>
                    </a:defRPr>
                  </a:pPr>
                  <a:r>
                    <a:rPr lang="en-US" sz="800" b="0" i="0" u="none" strike="noStrike" baseline="0">
                      <a:solidFill>
                        <a:schemeClr val="accent1"/>
                      </a:solidFill>
                      <a:latin typeface="Arial"/>
                    </a:rPr>
                    <a:t>7.32</a:t>
                  </a:r>
                </a:p>
              </cx:txPr>
            </cx:dataLabel>
          </cx:dataLabels>
          <cx:dataId val="0"/>
          <cx:layoutPr>
            <cx:regionLabelLayout val="none"/>
            <cx:geography viewedRegionType="countryRegion" cultureLanguage="en-US" cultureRegion="IN" attribution="Powered by Bing">
              <cx:geoCache provider="{E9337A44-BEBE-4D9F-B70C-5C5E7DAFC167}">
                <cx:binary>1HvZctw4tu2vOPx8qcJATB2nTsQFmaOUqcGSLPmFkZZlEgQBzuPX362yXW2r3d3VcepE3MpwyE6R
IAEsYO+11ob/62n621PxfGreTK7w7d+epl/fZl1X/e2XX9qn7Nmd2jNnnpqyLT93Z0+l+6X8/Nk8
Pf/yqTmNxqe/EITDX56yU9M9T2//+7/gaelzeVE+nTpT+uv+uZlvntu+6Np/ce2nl96cPjnjY9N2
jXnq8K9vb0/OFG+Op0/92zfPvjPdfDtXz7++/eG+t29+ef20f3jzmwI61/WfoC3GZwhzjJCUb98U
pU+//l7IsxAJRBAT3152PDlo8Mc68VsXTp8+Nc9tC+P47e8f2/7Qabh0fPvmqex99zJdKczcr293
/pM5vX1j2jL6ciEqX3q8gzthiL/8ONH/8AsY9KtbvsPi9Qz9u0v/AMXhBICf2qxroId/GhbqLGQE
ScoU+u2Df4SEn2EkFSWh+vJh3179BZk/2KefQ/ND41fYHLZ/KWzOT40/dSf7ZyITngmMQhKG5J8h
w4XCjNIvyNAfkflDPfo5Lt81fYXK+f/9S6Fy+1ycfHryfyYq4kwixJnCr2KXOkNIyVCxrzsFLn/Z
o19D2B/pys/h+G4Ur+C43fyl4NiemvlPBYOoM6wkViFEpe/zCD+jISIhCgGqlw//EYs/0I+fI/F7
w1c4bG/+Ujhc9T4/ffw2J//zfE7RmQwJZopA3v4eB3YWYi6RQuKnIerf9+PnMHxr9wqFK/2XQmHT
55DOuz8PBkLOuCJc4a+zrdSPaOAzpgSiEm758vn26i8R6g/05+dw/N7wFR6b/V8Kj8tPps3+xExB
0BnDFIUhUKtv8/3d5pDhWUgkCylsj98+r5jVv+/Oz9H41u4VGJd/rRD1/rnt3uhnSN7Ft1X6P49T
hJ7BhGOGxI9xSoozJWBXhF+ZlHoFxR/szM/x+KHxK1De/7Ui1s0pP7VddvJ/IiT8jMmQEiq/Ba0f
Y9YLYggTicVPN8kf6tHPcfmu6StUbv5aceuu68BHuGpOn57b7E9FRhHKOAad/tsH/4CMhOjGOWVE
/lx+/OFe/RydV81fIXR39ZfKLIfTp2w+/S9ARM8Yha3B2Fee+yNEYKcQKRWnFH/JP68U4h/v1s8x
et3+FUiH/79B+rnx872t8sMd/6HFBVwM9gZDkn3LKT/sHqHOKKdcCPVzhfLVhvrnvfk5Il+b/dDx
/2VP65/7Xb87gDEYI6vfrMPvLK9/ffW34YGl+arpv3K9vszV7hPYi5RJUHy/W5IvD/lBi/8u4/6h
zTPkt1/fCvEbUwaawHDIQxmGb9+MQEjgCpA2wA0hDK9QOHxRlr5suuzXty8iCNg3V4CqoCEVQCLa
sn+5RMQZpwophQlG6uXKt/FdlcWclv73yfj6/Y3v3VVpfNf++pYJoPHVl/teRidCjImCLc3gLWDN
CUrg+tPpBnxhuB3/H4tJRqzN/CYfAnkpkBjF2i3erf2S5w8p7/pHJqti53kxWq3qhGg2hXSFbD1s
m4GoXV413TsVwjPiQeTqvuwlfSCjF8dlQeGdYUl7GAmiu9nR/GNpAnrsm3Taefi55Y4JFIHqM3NU
4y78ZKeF9Lqt++7IC0RuQ5GbWpvA+c/zXJFDI3lxSwo8xlIhsvcZxVdtTW3cz4OPu4y7XVrJVPMq
ye+dZO2+CWRyj6osP+S5W5u5Q1oGaoi8q9XKDEbqPO9QzEWWamYliWhO8a4sZBKxlNWV9rxMj8pQ
vzGtKeNwskVM696uqJzcO9M1Qg9T3h17LFWsEhnLjFV6NhxdhGFYHWiWBfupQOGauWw4hmQI14Ow
9t3Qoe5QdumyygX3x5qE7S4tWrwSbT3cFD7rdkOnkA4L1Gvbs2PSN8WR19OwqadePeImpNES+GGf
ChKuAlLby6KgzZbZBUVdU8266LvlpFxYaGryal0WZR+TrJl1t4hilTQd2zfgftwltvrsfVexGAzu
2kSTs+Mj6qb0vhvS8WHOkvZWJX3yjJdwETqUSzVoU2PnoxkRYXYc9a5dG5qhRwe2ltGhy02l5SKm
D/lcj+HaJqG58nJILox007kKsmnVVKOc43BZpInLXql4boo5jGCNBDIKwqIuddUv/kIOvfuM54lt
kwETpFGJ2bZpS39BXRiskonV74oZcAlrh6LWiM/zlPvrJevKfTBxerBFmsYu8N37KefpqpWqfy+G
3NyXKEjjtg5uCM+r83wYyedgMkw7lJNJ533dlzpP5+makPxTlskPjInkUDVLA6CL5JwUlMX96Fmq
u7zEOEo62lstRMUOw9DnN1kpcWyWdt5P9SIuXaU2ZWDvpszjTI8iHS6GmvhT0/bLdibhuE2NzC6a
ubI7lhcrkk7JtgxalWq6UH49Kllejt04r2fOp32dZuwxow2XK7sMwYMwzNynVWF33o7jB6c4Oo3J
MOksczQuWynPR1q3sVFjbDm7NhOub+gwuUj1xXDKaV3fs4lmm6bs6WM1VOlu6Qc665kmAuvSGHoI
HTVZDLdWx7RliuuQhuk5zcohWkRTXbLJtFdGVtX7RDHe6syhfktqEuQRcpVd50mhkwHNeZS4EN+k
gcNpZCE6XAKFnLbdlJXQX+RaogeCx3vujNj3ZTnHYgnKQyK6WvMuJ5dmke2h8j1edVDn2LeDaLCW
Imcm4lXFDzZLzbBKig4/J7bBz5LP3XPPWX0gWExNPLp6wREjQ7EavK/q2LdtM0UjR+OdaTJfb14M
qSLyrLciVjNWsZtzXuuE5uy8pqrO4t4P7EC86FdlQdG6T2qIg6XoEIur0EsZ+TyrVh0Vg1kvIpDH
TuJ60Q2E4kcRksXoZOKzjy1r3KLnJQ2SeChG1unGcAm7cxmzi85M5QMNs9RFc57211Mw+E+tW/gU
JT4lH8KGTUz7qs0ep1LSUENADGYtfC4GqwvSi8fZh92os4DKO4wIO9oajw81IovfGzVRrsegnHfB
iJjfdE5SHPXKBB/TciKl7lglHvqMOblShWyuUNXLAy3nl6A9JjMExskXJgo6P617Msz9RhI0Ie2J
Ch55NhVE23IKJj3jdpoOnAuHtsaQqokoCurjWOR1tpqmjk6rlOB5idpgzJvN7KW1eiSsfGf44Ds9
yqUM9Jw07UfULCrXfc95dm4GRrp3VYaCc9Esbt27qmtWos/SWee1m9+h1FZ5FBLbP5om5SxyZvS5
HvsxNCvbzllk+4B3GrUssTopcK5TStmgSWHxfs4LvsO4q1rdUjN9bgLu3/dQcN2Usp2LiIRsTLWd
6uLGWJG870fVHgoVfq7noDkxo27CaUKlXlgaCj0VJV/3yKl9z/rpwyyHrtBhP/APYY9aGaXOzjvE
U5FoIwq+SfEgbhIrF3mV2iTweg4drrUVzbhWuYIBNCLrNrZQXai5mPkYFRB874KcTudtMqf3KDS+
1n0RtnEFAm3UI2/GZywhq1A1Tl3ETYZWWTayQ2CHVuguxG2jO9ezXRAUsO8b2AgPFSv47dxxez46
QQLtsIcFWGZhOW+WJBk2CU7xXd/22cE6htPYBig3K899/sDEAH0WhXR7Hrahj5fFJEa3mWr3ZVHU
7yXPXbgzIp+rKBFuZBFVtGijBrX0wnoALqAF9jpALXSQDWnxqQ6GItNTnS9HHwywY7oEF+9zX/Tn
EEPxCeFufj9C3XhX+HCedSKWHGKvp2E0wqNTDYu7f1TQ/rodaKJ0ZtW4AYEUPNYFZCgyS3TnfAdJ
b5jYJjFe3afLFNyhShXXIZ3SNh4nNsRZR92BFj5pdJnAzELQ7S7zJMSDVnnW3Q9DOHfxYmj5IbBl
tVMEhzns0Yq+YyaTg4aoGHz0dTcvWnLUID0pH4QRSSRQBdV3xclk1VJtgmHIm1Xezcrq3JRNvcmJ
Qw+da/p3pUf+WWShdO/xmKBQN/MobnKaZ+lajDPM5JAvve5saa9UhpcMpouTNgpTNp4nnaNa5nl2
PXaZGXUrxyRuRhPjfCk+AlZTHi2TrO7HtoMsMHSQ30O83NgmCyptaekandYYNoitfHkdCEtSTeoA
3Ve5pX209KG4GLKFOz0lQqTbzjSqvxApaeaV7XnaxUnGuktUW3j7KEhrImKz5CHhU7FzahoybQqY
1TRIq/u+nfh1NxoVF5UB3PPGt1e4cMthmRBEVCTD9qbHRXUzykTBmBEia95gCTs+NW5nsplf5ArR
Ogohw8HKYLPYBnmP17jEfRXRwZpVvqAOGC3OMt3mTX7JMUuwTqUnpwWL8j6oVek05i068maCGVGF
rS8QmmCGqrAyWzyl8mRNQZ8IEdCtVOXdvcLTCPObzVksQpE+SeCzW1706t4gU26ypQ4g+HXkaBea
H4qZJVMcsGLZ5GPOtpBpK7txHDujXY5msSnzVl0kapLnU9hRFS1EdHlsTNZ+GAublRpOjNDPRaXc
c9LndM+SIP24dGSeo7Rd1AWZ6DGTFO3mpYA0/5sS+irTftAbT2U1NybNvp4S+f3rf9+WDv78dpTh
7798OWTy92+Hb6dT/uVdm+fypbbQvr7ppTe/P+vvhyZehNrvJyheSb8v51m+6ab/5OIfFI0cS0qg
mP6vhON3ldjvpOPfW36RjxKfUUJA8YUcngcyCWyZr/JRnAEfEqEkCoOE5AQ04lf5iNWZwlDPB6IN
nppELwr2q3zE7OzleIZSoZQAK9hu/4l+hCe+0o+cMYo5kQKHCpgFedGX3+lHY6VpaT6m6xZ1Nxzn
Zuu6iURlyvq1Ctz4nMsZojZUkbZ96eZITEW7HjJOt3xxdK3K3KPVwEOUaxB17LrlY7fGS+J3XQPb
KyvsdBRJyg9UpmIXJKpcdzJhnxqSlOulmHIBj6y6j61JUHvIUYiRbibDHzjD2X1X+fZQl03ZxD3p
TKKbHslzMS1yZ8axm/SUMlVs8xxBQk3HJur7MBg08+NTYpZmBQTkXNpxeODEDRErK7JomA6z6GEW
4RZot1nXwVLZyDVhsxvbMr/zToRV5Gs+LkAfJtXoIJSBj7xK3aWdwrCM8hBXPs4CxQ59Io3fTEiw
O9+g4VEhucx6EqbbVSpPbhFwv0ITZO0Meotnx9k2Y6l7UDWgODJqLruiGO4bz4xd2cagcwiBXg/j
fMQzHrYGt+NTiZz7APmzrXVbtO1lZ6cgi0dfDNFcYHafoJFedJQGt5kV6CEovc00B866m+thvB6S
1K8amqaf5FzAhKd8eul4QdeVhb73mdeslM227El5gQrTZRpg9h95X7Fdm6EQtJJBBDoJDoRGoBQ2
FuX4kjiV+MiKeY6TMk8L0OW0i1LGzYZwWQLTwc0uzEBRD+24L0WLVqQHGaHTMbvpJxPoMU8HDBQA
JKILWJ5Epl/GU5rV+X6cxXiABdXnieayCjbcDeEqLYSIs0bFw9SWsUV4iNXS8K0InLmv2hLS9BTU
5zgoi5sgEC5ycqovwXlLN6UrZ6C4I73MlEWrQuZgX/QOnQOiyY4EbQ3GiUUf6mVZ9lmYJlcl9flh
zmGhNuUoPnYW6DGiU7uzJcm2zsvbuh6jUTVllOR9dmXtNEZENdVdRctknfYyPBncz+cGNWGU0qZc
cw5KXjTte4SqR5eZWYOSGTTAdN+qoU+17zsfroRi5p2bxm0z5VcVATKfsT2v1qlYRm19Mep+kk7X
fdVvGcj+KkKEWKGrNjW3sA/EocWO3yjLuN+ibsr3RRYkD61A8jYEnWvjkmIqN3CTMbqaqEu1Aen+
jtSo3lpYU0cE09fqqesSTaQykMRpBZyx5OG9z2V4BDFBt7ipC6FnVybAzkbzGQ1FtW5GIF16nhIg
+YVLXzalVLfC4yrKOwOBIgWONGpYJ/NVFprsOqwtj0WeIKzJItOraqpTEs9dam4mKYFQjnPmVlTx
4bECF+RoTDjuZ+RBBaXUNHqkwwJPKuq4GHp8o0gttnIBfaeTig23Uk3krndi3PJxmj+qwjigwaRs
tuAZhB9hfZvPGR8oMCiGa6n9TLITToqwiOpJDl4nmRCXeVj71YwcYZrmjtZrW+b1ZkzrzmvHkmxT
9dZfZjant4Mj6T5pGHlnHbDfJqgJdNJ5fpWZHruY8BqvUNOl4aZHfXq5jDm+HkDXAEkw3UWXVe4p
hyUMqCaU3Ldl210UtqWrBC/1VlJuznFeyKP3Dmhg0czeaUETdM6TCm9VPabnDA/5BQb11cKgGJ51
E2B8GzA+tivBi2AF+1cche3ctWxSdBOSiVS6wpxm+2oZxV1aOESjHkjD07iUCyh/1EYCVXkdNayO
eC/3eT0z2PN5WXcaGF6zSoLSbowb63ZlwQTZU1Rk21H5I8qbLtA4YEFc0SnXmerwdpLYXfO8GyMG
G3fVImc2DfzQeFz8O2D0YHK1po2wUZfg9KQHOzn5ZKkyhzFN7BqTctnXTTecp9yRregY+miX2oJt
w6Yo90m3ycCdfJFQgCFJOdCs2sZFn/cRxCJ/7uc5X6KS9eNKOPcRt0W5KnDQbGno+fsgq9dc9u9z
XlQb2PrZDlu+ymqSxUFuh09haZ7zthIr3gZzlBXYREMZGF3Qem+CsN6wnoU7j80lCUIRs4QH1zjw
Ygsegd+BTbBHacO4LvmEVl0RzA9z5U2mQYQ11yQJKY3TNKhWTUjixRe3ixPT2rFBrsuseijQTHZF
1eGYN+ZjHgxjsSchEVRXqrfxmIaj0qhfpnWXhMMNHsL8MA1BtZa26o4NIedCsg/9VG1D78AibRer
26ntIzdP+ChLcoHDbpG6zCRaNG9UBjpelSFYI31+Tig4I7qtlhn0G0uKDehP+Gdfhm5T03zfWOCq
EbDyeo6XDKEwxrKbnTblWG2Hpji5uQAhWfD+kRZVq6Ikm80hn7th4zNco8jToL6pu6LZLPUoC92E
EnjCMPXnLkutWxPXgOs3L1QvfUCfXZcOZgUpntlVWHUZkJkgLaJq7M0QBVULecCQFlypmbS+jZYi
50++bPtLwbvx0tis1ZUvZCxGSGJK9XNUUHIoS3kJw+IWQtWc39IW1TRKVDeWEU7G6T5Jsk8Klvvj
wngMtOfAMtmvbVvnJwiI9Y3hxOiyY45GzdROMKiy1ihPyXU+mOUxSGu0SkUx7XPaqFGjYqkjNHYz
KOdmPAhp2ceW2ORDCi/WKe6mFZzN5dq5QKwbWjV3pRj8NuXFqmhFu+eN66+qPEnvLXPVxi0j+0yR
KB7GIazWoGCY17LwzmyLLm22o1fgcg9VU0kY/IA0C0N/BTlg3PSFHY6SyWVPgJDdm0XY/dQG4FYS
mYJ1XqNd5VgHCUmwi2XwJYkkMXKXNTBXTHXLE6kZ2sq0a2PKlmTdunoA+xazjc3YZuns3cztAraU
iQUb66iiTUxaFgs0JpGcfN1r6fpVPzbPNByBz5WwFO3EVwTxUkMgjl03ujjkQczJfB3Qmu7Lcgx3
tprZ1rikPDGIZ1EbAqVgrWvMSnq0ruDAPGQY8qI4pbzmS4Av0qQe165qk4MfwTUyc0LWVeGreEia
iBlKjunQnxMyf8a4zYweIE1NEQO2/6kv2lW4sNlqAlTrqGwZrn061ufdkmabYCnBjhohq6gGD7cd
ePV3c9gX0WSmYT3i6YjSrNFCtW2MMp7H4PJ63Y4pXYFLxMElqtSaQijLIkqnR2g0XBgnlo+NXKZV
kqN8DYaiv0CVpe9hvmWlQ957G1WVEesqs+GKpSjYehNmewGi/boaIJcnfYXOszqxl4SJ4jgnS3KN
MJYXDnkLEj+wRGeVZVewQ9WkqyprLkCHuGvwKdnzgqY0CrvEX9KJ4CPrCd9DTYM9qyxRB94rqc2Y
mXe0qetzhng4gn/nzWOAXXeAsFns6sWO4NeLp7Qf1BYcziJOw7w/gmUlH8Ow61Y+995rDIkeeBHN
q0M11w6Yv6FmV7q0BUOaVTNED5DsYOf4dQHSaasawXcBE/NNkuftEtum35dGJLEPlN/Tyc73I239
5eSyh5KL5AollX0Ed6neUlGZeLZ0Qxvg4HOa12thOF65ZkrjOcPlsQFPutBVkq4q4E0rjyA494qb
XDvL3iOQMjDN0l3WPQQ84I/lQ+YN+6B8Yfc49bCAmza8kOBACr2kfV/pFqT4dUqKIHI971ekWqan
ZC4sWHmQ9xJJ4M1zO6xbKHJcTOC4nJeivuNQzHkvgwRYpuMo7oEQNQ04/Cl4CqqrdtgVp2kohyvI
qGDfgq1Txoj14OqgIEZormKQWZ2W1fhkzNjfWlW5fd6MMyzrYdhRhvFeTD1ULVqLYqghJdsxk5FC
YAxVdZHvRPFpHJD6lMqK7vISHgUUFso5Y9E8zUE2nxcDT1sdmsKuyVgGm8SNaCVLUH1+GWH6wjG8
DJgEwzGzzdXYex9lvKzADa7rY2/xsMsJ+NyG5EKD9AE6Uatg24m5OziFsmhKzfwuSUwLfCEvThar
BYZSFSvnl+wJxBjZDazBcZ4EoR5UV98FwTLe2GERla49xY9elMEHJ1S/rg2qtmx6MeOMAocFHDIH
ogcM/qtGui5KhjZupS1dNChl17KaZxGpseQLKLnBRFULeEHF1j7MfhphZY38xZ4ctU/6Aw2yiNeQ
UkpGNO95GUGl8jOUSTWUBC8mr+D5VRdNg19iZUgE9BTtLW/Qygn3XI/TdkzVrewlPAYP5spAStS2
8PO2lSJdz2FT7wZadjsLo3ysUTmclgE3KyUSfh8woi7KuUyeAuBMhZ5730dDw9QG4AlXyg3iQJei
uuBd6B6FTHrgRoztSgSUtqfgGWs1T8EKF8SgrVrY1GiPg+mi9h5CfG2c2hCaMZ2NZW2A6pdynTS5
fEJq5qFOWgYFpyIRHxQPuADPV9r7CijSqlKzOnbjUjxAEdRsoCxptpzQ6cR95iB3WI+vin5GEMv8
cp0GwbC3bJmug7YdW81GO0QKTu+tEiuW3QJOxY1yqjmlc2I24IlXDxXkNwjxLd0JsNlX3I7NQXYE
nPK6q/iq7zCKSVKX1x3reACMZWie0ZIOt4Hno9DtELYHzkq+GvuZltrORD4WLa03oiWfjfVqH2ZZ
kup5NvRKphhFY0HNPQSO7sXq7rO4Clh/mMRC9k1CyDqYZ/fQQ136yULF9srDdtdZV5THpBnYsWia
pdBLu8xxmfnRQdWVtFdWdNUlkOu80jQt522TEwg1NSTRm7SsG6VNxopdxZ3cWLw07/IKOKwGCue2
jqgwVqBiLkgKVbka3MM7joJSl1SIaG5teh/m0mySJqFSq2XId6PncCagHZe9A3q2r+tlfBgWOtwq
YKHXPYEDBdWS03tHJrNXA84/pqKHXJSMy5EtrKLgGaP0oglzfPDtUOsM6goaap9sh6phqvVSLwT+
h1XO2WkIg6zSylJ0AhPU1mAeLNP70A4CvJZctWA8dCGqV6kq+/NggVI6LSWo3ToJlvUsbHWAPF49
ZlNS3Q+iZqulCkEYyK7VsyTlJZWhvOPCir2EkprG/cDiMSDuyOoZKFbetRaqGLkZHrDoeMxQnl0m
4UQ2TYuhLE5Gyx8XnARAGhDSXSWL88AyYJ0m/3/MndeSpMyWpV+lH2A4hruDAzdjNogQqSszK9UN
llkCcLQLHHj6WZH/Of1nRZewE9Y207dVVgTCxfa1vrUr6GPHeGMWjLm4EYoX+LTh62ChgJTC2a4Q
rTbugjM4noMkdOQwP1nC8xCra22dWiXdQXsgLb4S0RFJpdO0n1njjmd9rcyUdavmb46H88W8CpRL
Uc15FQfO2GpoVkPuJlXRJXhqlLcOn++qXDSXlefjZuncJQeqo/p/rP/+D5R2Aw/ZNh4SSsH+Qn8F
hfM7kTd9RcryP167r0g9FiArd6/Tt6b6j/+DP0hf29fu/a/SyvwLtfwLyvnJT/wTJmL/gFeA/Bzx
fJDHuI3/VINBDAWgkQHyBODE+SEN+U81GOx44DFwPvgL3DZ3odH+CyZy/wGmnON6eJzDJcN/Rw0G
G3WkBvvQlD3kSaGBeqj/ItzERzUYQxuKHF+9LLefzdJfRvdkU2xKHGCquEJpLpLK37jqln3u5jiC
LyQ+q7HaVO1jPuu0wsSB45W4dfsS5VNal7uyVdA6N0EotxMOGrlq92X4tsxeWg4F7N8KZusLrXTm
LJLH7np3EJksXa5ZKTfMORvC73D0m13O7yeU4l/Lrok7/2LRddzZy16aJOffoawktUTd6qBm4MAu
dBtHLrma2i5drJM05QLPpRYxn00ye2LjO1uXC7kRRBdJb5qruXzpIpxzO/vmRt1npd1PYAvKtCqC
MPbZMmQqgP/cfdHNNYfhG5up1jERCgu0jZtyhFt3sL1uiBB3RbPuGZNYDejO8dqz2uVNwtsLNhOR
qGG4VkZiEy2gaTtOxoV705AmngchYof133zjQWwevWcXywo+Uzb1RdaDHxG53Xiqxt6/JFLPqeAy
hSx0ySp9ozm7Ijn7Ugf8Zu5xr3ZZfOg59GGuls89Vk+ItVnhwbeEeEfiEhZ+zCdctSirm6IdsEHi
JAIwqLoalU3EfPlh2vyEVCME5skPpNphUiDQ6waEwBnj/Ghs1ZOr5qp3omxe28/Qg/rE89TNPPm7
0vIMsVTIdwE/g9SybQChtPMWQN45WAaTLi6DyaoOUlwe7XnV7GBNbypjN1LUeWxydsOmfjPP/h3z
fAkgTKUjq87H7tw13lYO3TlZNsQJs26BylWtn3woU2FgM0lQj+ATDkv1HRTGrV8/o7ze5MZPKtlu
ClFvClImUup0tABwhLqABp7SuU8L6eyG1b2RvtxMzLtZ3OiCYzeaFwM5rN22pb4XAyRtwrcr6gby
wgEkwMM9G/l65fYWtkpfYDsK5jKOMCrrpdsMU3URdpfB2Gwd2NEQWd9aveyaxt0VFpa3cZQL1mG9
WGedhWH+ugz+pu8MeKceorBbqdghyxmWi0dKiyvR3VMpL2Xu7RSx9938sgp/Ph/oAhOjI8HzmDMT
O2XzBNogKweyhSIKl5V7G8Kj3cjkV5z4xnhql+tiMXkc5r2fRkCkzkc7xgNfX34/TChoyv8ySlgQ
Mdj6SLpGHsIZH1egtUetKG2XZ7yvvxWOeczx+nJJXkZZJuskz0ggb3F8vQLWdF0ouRd2PgjCMYHw
stFjcFH7kUihzO0BmFyXtMXapW8BjMGw0fWNKKfvg9/9YXRDfTu6b46VG+MbCzg2GKSk3R/vW+F4
NKA2yrMxAE8oKDvLa9yw3yezQYmHMzKwlDLcaqyLQ8F3TotFaiTmlQabeei2Y9kA+HFWP5ajXZMh
CDBmC5r1tNpBcqMx5TitV9MdFtYta+abSpi7wSGfVwZlRdKvhT/ftZ4C2xRqFJNSx3lV44e57jOo
6FgaJ/rdNaWJC60dcHcWMsg66LgZ7G05TTc2NOcDR21b8e6ynHIBsyJ6GYOVxKye7jlprqfGW2Pj
AzV0RJn5bLi32vkelaxJwop/505zp7h4alcouZNqNj75PjTVtoRoACAiropxj4NwvIZRokv/wbZk
y0IIlYF8s6WzX8By9q3NFGx61ybuVCYVztfdQGNblTsvnzPITpeuU90ojd1jcGkqwmjnkK6OSwOt
FhoLmCis497TWo+fi2q+NhQnrMlogJZ6xyBfj4W788fuzi/tzi3WuNPiS+4Od02pzwxlUJQw34Wf
cgFgp3P3/WBvrBemtAnvWkKn2LQ8NW6URSRCSeZvitLd4NNfuKTJ7GSxy1SPzTzuJkBlOhgSf7l0
+wudr5la/I2OmqQJoHKrJ7He5Zwl0MrT0pxHIAahWj9KvMLtEhRVInKyGbt2G9ZrVlqI/JLp73WJ
U7DmNwaq6ijF89iukN+V6HaUNm6yMm+MBQ/0o2iDTz1Mp9gZQcZJUAvRMN1UvvgyNt4UOzjPhO0+
d6JHTwHoc/qvYeFsDrhm3Pf5RYdpGEdTf6PHekdXfyP64Q5H3Nu6EOceXWy65jweoX8lTkPw73WK
on2jhE3zQnXYmZ4EtTs2z7vWlBFcq6qNwal8ZmX3BO7wYpbsodFhH/v8yV/H+7k1OsOo3o958H2l
7Dw3Jc5hCgemhhTny4yTpNHwGmURNpnvrRd1gV2L99ftiPIikO6rp1ZoF1be9mx5rUHygbrVT27D
yhhnkj6pouVGevrztIZnUzCUMXOrzKn3NfUfeEC6RJM5oaW4J4o/GWrO3Xl+a+c1ip2uSUnDdo6d
09l1b1oOPMrPH6BDxqGsE+lFt9w4l0X9jONO3IcmifLySk3VJ9au2YLR7onh+1rReMEbm+fobl4O
ul217fW6l6A4c+dtqiERrO7LXMxxQecNMdEXAf0fut8EX9W/zaNvbYAtI8o850qGVwM0OHbdmVso
yjfSaVPDBhi/t9NCgbOGn9tZJTWqjn7VSccZ5N45peJbXS3bzgI5VU9BdG99wDmzF7MG+kSZEvps
irugaLc8lHHofXIOcJCyt7CHMVwcmPS3MwUbXK4XLlBQHLRjjT2q4t5eBhsfx+66AmouOPaHa2K/
QGeGvMGetAljvmBe1/QpjG5gbyZB88ktTBVjrXwEml4npvLTonqzSm1a830WfQLg9m1mrNlEk3pz
Br4DALirK/J1skIDcixbsIkAj8ca+DeoWLqMsY76cC/ghcfOFKk0LNqHanGKbKaL99WRFJSpE8IC
DcKN7ddzX3b3ZTEG6SrIfVQ7z/2yPPb1er/CfV1zHSSQyauEgTzbF7puMngFHWy0zqST7b70Zt2C
k95pR8VgXWXihiininK+gw1UxNIdMgueqxX2VQOnNTDFuc3h6cI5XHnw1k7TWWTLb+Fi7qMOXu4o
KJCGpQDvi9Ikyts6ywP4phRsqZj0fcNWlHZQN1bvoh/Y9xqMqyDbQvMzeNkp6eVlbQesvt5lOfpX
y6K3IRtp6uWs2EgPTo1nYcXZMapS7UsAS16ks+aAnP6vcs1pExiUaYMf3dQwAGJUYPeV2z5JGFcw
gOEEFSq/ZSU5w7upsjxawFkO+RL3QaCToDMmdp0QP9Lyu/fq4L+BR/ofeNI8nPN+CxB9CB3+DRD9
81/987iI0FYADgixYTA/7ymSv9ghjkYtIUNMFXlIHP/eQyl/R08IzooRsl4U5D875FX+dVpkh9Mi
4CGQSG5IXP/fyp6E/JAt+SF7Qgky5PyQ1sSpFWTjjzVP7w6z0zlabdyWt4eCdYaNQhsfE1pFPd93
YQG7Rs2T4ttICBSoIwewDI6/bq+UjJwihlMentOpZhvLZnbBx6iu4EEOskkCK4c1gYvVjYkwLTUX
UQs8ORA4C9RjYPV2kQww7DQNa1YUvmOxenj5pZFWSiyZHd+DTh1kZkwLP4wvAmtzNc82JdiUiiy0
opdYO9pJJW6XFxfw+vkb3C0DVw4g6TxF4c0Kge1ydEIna4e1BmRf99mA7MjtRIfxy0Rd5xXiL4Qc
t8n5W1vr7omaAszDQo1o38GAclN4qvg6uYF4BD8L+B0lyoTDmQ3qcBtM7XwHsclsq8WX9MINRvOM
pEyewl2dnyFozQAqIXpdVYuSbtp2REwocJD/SGpKSzdttMNWVCvF2KBOr2QeT/JAchYdG65b7Cw1
OBwTPQ89YcWr24U9bK5+cerM1iOIk9GT8opDLXkONRFdrG1JithDwXamFGs0LjqZNXWCaGLn4bSo
bqu6vkfEhnQSZlBnHo3RApCT1goPUDfeELszTk+j6MQb06a+WIU33DSV9L6WhMyfI+ND4jUwn7rY
zmN3NtSr6GM2WDhbjR0eWtU1W+zSPU9a3wTAYpaxb6APGP+hNIV+GMehLmC1RFWEGsTrbwmHb5Ph
DuaHyWoIrcNYfqoJyM9NvuhoV1ZabRkOM0+imBH1iqlfBWFadWZmaRiY9dHoAccLTixxElDiDtkY
OBqHI/wkXn2FBEsc9QBOzkkwdDiaSRfcPBAtQDGIzN4j8gO2N0dGYYiBB49TMoDbyGO9BEYm0RKq
BwNwfk1MY+dnAZvhQlTwFeA9yNxk8ObaAQN2oXmiao6imEho/lvbHjDh3AqGFMLYFnXq9s609QTw
W9V69JNRNvxcC+VDVi3xq06nWqRBpna9yYVmzS3Ob+DNIsV24M/YDSlXfT5Pbim3jep8ELAk7J47
aurzIHBy57B98C+DdoOUdG3obKRh+qzKIewn7gyJUYKuy6Ku589RIUgIjLwiI1QUkL3pMJnIJmyg
zYaPVO5DNmux6WVpNm7vogi3q8OWpLe6uPVWCrZ3LEX05NpqfBRuE77xKfTOAztha3QdXFzYpU68
Pnw0sE+apGfWixdNvNfAr7h7XXgFtPq2sU2BM3djrkfYTEtaAwM8k5Mni3htDicZJgfz5PeleitF
AXCqCZaw2UqsA2JD69WwHZR+CCYgk/DLuTvhVJzzOijPx6EAyw4nEQp7ySIyJTOPBpTgvincrKqZ
wjGuGuzlss4eSelApU7QpiYvwZKHmOalqxeY125US3hoa/Tae071WjuDk+9oVDZflxHcsogKdtFh
hq9x4Kryi+S8vzqEkIAWuutDGRlowTRn3hdpWnEdLgH3zueVV/KqgInx4qwdi0XnAZdx+whWoyg+
Y0QJ6E4RRmUnV7Bnvrs812ZprsYixPlKuiPiDKibKJQW3UUZIP8vQnrzNijUmCzl0mZdOddzagQx
6rzVZOIXRcPXOyw2fgv7EAJEKBCKoQUGxIYHI1I8xVA/VYgbwcPXYQBesGmdx9GdzRWsKve7seUK
KEngoAFP5oCPYX4Du6b9V83GCG7CWFF3i6RzHT54syMgtrktczZmUuClvU5imlnPB46kuxWYhoQ5
uAugS9yHyA+QlMC6iVuDmeIppbtMib48Z371UmjS7liDElzTwbw2sxnuDOCIhCp4mEjgOHcwoLs2
sd6IetvCsEGpEzU0M8s6vfqHmM2umll3gxoRRNe0LtOedNqHLTquTxpl05CRHnU1Af/X7WSuverO
9Vpke6Y1rx5GxVc3NmWIYhbb/b6eaSvi2lsHLEfWJV9NPgTX0CPZC5yv9oYupN8wRAUfmmIOqxso
SjDCNQU5FzPfdi8CMYdd1/AZpJYdqq/wGcukrGQfZs46RnMyIYoU3ENGmb4DSaVt6rft+OJLL0A8
RClIKjnySInntL1OqjmHQFX0QZs1E+QMpDSWcMwAcNwYOa1uFlR5MaWhhuUZew7hj4pDKLIMNrG7
uu5BYmwSL8rtXR0FyF84lO4KM5Xgy02JijWcsiFHJiqvkUpVi7J5XLS9g0rRa6GRHOahA0Ql6C78
SbJrPfJb0wRzyvj42BcH9a9AeqgUGjIBYqnnFZOmi2flfZ1L4e6LMgoT6g9joqcBqcSleqmRRI7z
MfiGTNsbeDtnS6qmT3VetCYxqgLx4Rez96jragyzfsBKDLpARSqmvWfZHphHzZLFG8Wwt15e2th3
+t5LmAMtLy2aBREEIDxm3cwylMCRy/Br3499GVOiyUM5hA5KdTDA/s7WTThfrRg+X3PO1z6xCCkk
Xtm0GvyH6i/AZS6bNXLFDidsJ6MTnFVTNtO5mTV8ZEwIlcJrFPteN0j7CBHc1j6ByDLlDeCRqP7S
hhX9HsLhf25CpmAjLTgxjaxP6pV7VWpd0ZvYA4l2FfCex11kO5KBJl1F7Mqu5heL6B3ns1dWDTJy
dqr6JKwNaBscU6f1agy7imYtBgwUp0GUS1YgLEkykIvzfjjkgkcyrVXSzHAtMwQxECMOAETuo5Wp
b+Ehety+p5C9QyC5bVXE4Ky7U7Bhsxter+8BhrWT0aVdh+jCfQ85aGLKN/A5SD5I6SDbNZX6baCa
o1CJ+uUF4VXkJZb37IRxQmghpsjXYNu9Zyy0a1CHApFat+17FKPGW74kMqQsNjULeExnfla3Mk8G
2ocWNB5VDyiiEPeoYbp8UeMin0yvy7Om9cMy7ShIpxib0nxVyEN+pImk6yRwdpAtUYyIa/OeOGHc
1+nAnXJNSa0lv5gOwRWQCciwGCx2G2sRoEHpAqUX2+oh9UIPARgf0hBN5igM0xZxrU82WvsHdA+A
eeuHVb8PnSB4EnY0Yof86fhpEkPR44BLkcMx75mcqg+W6lqSHEq0UDBIGFWoX3g0fqIDmOBcSaAQ
OeUap3r4vAPWSopxMvkRnpk1BmKWEqk8JIim9zCRg8L0E6LU9ty8J47y9/QRlnH/AcdMgINFXy7D
tgJANGbhe4Kp8EX/jcqWVrf1e9qpsO/Jp/cUVH4IRKFQyG+XaV6KCyRNlRuDIkV8CieOAvoBEqOg
x3EOnmMs0Ahf5YccFhLIiGTlh3SW6Zf8vDPTlGEKyG9IupFb0AGlSskh3FUeYl5gmaMHeoh+UQAc
3wyb3M+LE9pzELHO8+Lmzpjkh/SY7YUBCkRQLnijpl7Shkps2/fQmW3dcO92BQSBammgfh4yaog7
DDr1aq9psQi4ooaIA9YIRTND5K1gemhQKbu1t3ehjYGUrJAt24Xv6bn3IF0/lWxfKWi6m9GtgcHx
ErtbDLZgXLY5Q+71DG5wfQ4vaBn3xjvE+SrRjA6woyb6PnVT+0WBYRuTBgwNzRTOUhCYFmiDvLSz
JFu3RFI/wegtvbOKNXLCmiUGWF+rtRODHNZHzmsvFXhUAWWzB0bf+GJfdmLVM4R2HHdSdDzoQ5Aa
loS3fo+6ZAuOng4eUDziQ+TOzasPH1AtBRcbKMFDrOcmQALUA/kzdx7fM8wnDMzVCduLkuthTgzz
Jna1DlAAwSfBXUPXjHsX+816VudL/qkGs9OAASFrh0jmGhX0ogHnl4PltQCT2rAALeUyF7opg3CC
k0rT+XKp4q4cx/GyXHuUR0NfGS+lZGi9Ky1Yl5/5RE3ldWgDw695led2J1SlU7hP3Scd1KNzAd5R
DPcLehas2wjwBduoeS2rvY9MjHiqikG2O1/my4LQRLiol3Zd3NeoEjVkrsX4+UvNiy5HcKIgAYok
zaCkq8pSOKeTUigz5YxcPqFLlZdpsVD3hfFJgRrR0ppkzAea5pW/RBfYvke7q0NizrylBdJDfUV2
vUvrrS40agmKUN1d2em2hWIO+3BTygEwR+eZQlz2XmCDZG1JrzNdU4V4Szk5KTwuvkVEO8rPEEOY
zWYQkISgyudBfgbechlpXIGTWWLsDNCbHIc36nmuUW4P47y0lwBiaZA4Y+mvMA6tDoczBBaXaJeH
UQlS22+D8gGbFFd7b9YdyhzX2ovJshDSV1Wpqf1c8sUTbwRzuP9UQMlNOz4AeAaMWOFop/h0I8Yo
ehYo7g7pRz0EqcLjgDmW1bLuSBEG03npeNB4kSAK4CM4gd4EVIK1WEPpnFdt/RwJJz8YK0NxU9YD
9kQvHxCdmSOA8u4KcKOAVjq6JgWyAz+tiSzCzaBdxBZ86QDHNzfjOdUtmmV0iExAsUWttydIJzgp
JAbkGDXs5C9LIRnbK0sKFKzupIDNTObOkJEnSENCb6b+0gLQGoGhWa+5NYXC2tRFqj4vZsxYVC15
NaZ5uPg8QShyelNBCDj04CwdmHDZIlaBo3CzqxSCAYmakANWBSvwPUJ4eHFTFeR64ayhl5HbARfB
v3aR6gTJ66Sj6COo+G05k0RLd97ORRd8HbH0V9k8UvVZEQ8nphqtP15bhKH3jgKJ2ACLvAiGBhS4
blcC2b3wZZOuLSRmvynY7Vj13rYaRAtIb3HXN0bwOrjl8hzjEmYn0l07Lypc/Ps+IH1mV7Uf3G5+
BcFcPACZ0o/LWGixJYLQs4mRYG86xPITE5LmuQAFNMDHb0M3CXritqmd/MFNu1E4zVVkzIh1iYVt
tHHwYA9jUUfnIV+Blc814N+4C3M7pgMO+6mSOR8hbValjNdKuFNqTZhjxR4jnv13SZIfY43/+5cR
yf9/wiV06b+bXX/kV96t+183zPmhHdF7i52D1f+XYBkF/zhgNQi5IT6JrjR/px15iO6s+KPQBQcA
a/fwN/9SLIN/uEHA0WnC5dFB6PxbseT/CLiLTnxhQNHqBiFD+u/wLT96yw4lWCwCHy17ftQpI1pN
XDVzkGm/ROJ8XSHvl5TPf/X5/qvN908Qh19d/gDVfIhQisCpFzt3QVbKUcpbi0NecV/Ma//99974
4Tb/llv/vv3D7364foRUWmjqnGcRdoL1E5R/9JQp0cKCxK6HQBL6d4w63/z+x371MAef+8OPKXwj
pEE7ns2KhUhEuaxAKn7h4R+M/oOP/7OHOWjKH64fRCMyRKBEM0MG75IQ67V3OJi4OHyEaD+xdYKV
y7hdxuH2tAfCuPv4g0MICDE4/ODU4FB61pcmx4EXpGb110rwy8//Yyemvz/PkQoeVqt1tWE+5FQV
2DMO6YMmQ61oeeHXpaCXxNSmTkY1dstBDfHIuHG7cpK7Ux4QusGPD0j40HlzU6zb4kBJm6WDp9mM
JVy/31+fHB7kJ5/sOCI8BK2qfVjXGYTtaUTUA6o1g7NfsxG75IjSvoWWGzgXvS1InSFE2odgW4qQ
the/v4VfDEp6hA41xdJOjW/xikOKxhKy/47YSHXS++OHtsUfB0iPlQBNjLSfAbgPnlxg0zhkGnF9
2q0frT1ImVZcMelnNauqby7+k4eLzqlq84eP86s3c7T29I6F3lH6ftboYHogdvTQoGENTlvZ3mGd
D5NVNlYMA7IlmQZBtmYu+tbIlA99H5x4+0djl6JYPkSSsdr0HhJjh5ZIaH4zYqqmp73+o+WGisVB
0Avp4a6HZHqDPCHOkS0AmD+szb96/0eri0IPFhc9RMLt2sOQXaAwyXhGZSn/8IIO3/Fnc+9ocYHh
4DWGLjmCBSEa41g4O1PW2IVU6ViVXnTaz5CjLgAMCejQDk6w1Ro5+x1YCaT61440czZUGmGEk77G
oWv+x6k29hN4MyQStgNE9/taLuV1F/Do/vdX/8W7IkcT2dZIlKL/EaIJ6ACGTJwM2EXhLf34WPth
Pf/hVf3ii5OjCV2G0LfDYAi3svHQcKld3euoILKJf/8Qv7r88YTOkafBy+FbE4xQP1wxe89QC4fs
tMsffvbDjDZTgDO3y/l2avAFdAOxxTMOBKHTLn80nw2a7C3NIsKtpw4tWJolnJ1YuQsaLpz2A0fz
uY4cH7o23n5E2rHbD+RgRkmBWPzNaT9wNKEDujCFpAsMa6T9cKBVQFTBrf2zs8ovi4XDKPnJfH7f
Yz+8/zaarC9MEWxbNHPIbwPI8eaBwRZyz7RTRsEndIhkfH/Ssxy48Y8fO4A/jnbjfrAdmKernV5x
DEaTJESyTpvPoM9/+AGgxSPXVAZbHKUHb69aOsGyM5780958uNBPXpd7NKWRxSvc1mI8jTmYgFQU
EEJvWmed+FkBe6vO5oIu3VODXgQvBtnL7g9v7lc1z6G158dX18xFHvSrxbrbhM1wVjoqD3ByqCOU
jaG2wtMHbnCdkqrkQ7tB18siSBF3ZP3d5GpuTnzBR6vBgtA4csBQv9rAMSmrbLANg4b9YTKRw6D+
2es9Wg38Sc/VSMcIxvgq+wzJl0lnfg4lfjcARwHzq9r+++B4tt15a4iGCyCxaHdJgzAUTyGwOf8P
t/KLZc89WjjCTvhDbytvOwS5Qmxmjb4NQDXG0xZt92jZaCTj6D4pgq10BgtQCvJHXKAjzdfTJtrR
ogGii6P5Fto5FMMcot+qHa6QQG9PW7PdoxpgZEUnHOAXW7/BSSlBm1J0GoTYv6g/jLKfzzLwQT8O
dlVB7qQwsLZ6sTndhwBC3Ld5IJhxJQiTPu4qM7SI1fGh+DK0q6InfRb/OG7C0MEGg0hykIZ5a6A0
Urjpi/Fgmp3yYfA/Xvz4ZOh1CsSFyyAzo08yvkAnW3nvpKdd/WiR4DmUNzHO61YBSdmuXYCEiRzE
H9agn08J/71z04etAv9lWunM2BrQI65qEwo2J82Xnp40qN41l48LHE496Gta9euW4lwauyV57Arv
T1Xrr279aLqVAiwNk8sKJKyN9rBg6hRYurc97bUfzTY2QBbUNa6uc3g1lqFNjQKEcuKYPJptaA+3
hlOA144mbmgryQxoqxpi80n3Hh5NNeE6Ej0O1LodYURvVNQVyQSUefP7qx+2hf+6niPM9eNw73K/
XFfi2K11/G84FtbTxtM10gXawur8/W/84tuGR1OKTWg6gdCN3TJMrNtI9yIjXl+fdFxGX+0fn0B3
KFXsyu2293y+DyPfpGLpTlwOwqPtlOi2yaGem22hGu+8atrgcpibE2/98MI+zFdspHldE6a3Yw9w
H11y0JwxAD5Tpqe9+KMt0gdVXzsrZBi0iZnPanhBFyZH75XTrn40ZaGPOhMxQgP3QtDojqEzQnPt
o1t3eeK4OZq1NammsZjojJLNrEk9+M9LhMDTaXd/NGl94dTol5dP2diUiKsoQxFng79+0tXfe7B/
+LJsAIOfiwO90jnPEh2jgU7M+WmfNTias/WwSseB+fXXrXsURpw/8VNv/Xi2+sj2hyWZsshCNKaH
q6vTX8zRbIXxNeTodz5ls4hKuDi1iTmn4sTXfjRbS88P4Xq6uLpHv42V12wK5DFPW+aDo9mKXlJN
WBW4eLSadtsEaPNX1nw+be8OjuYqGiEHOfqZg07QuY1nMtEYCW594r0fzdW2HGjXM9dk3XQAaMvq
mxFIaZ022I/mqVqlHvrSmqytS/Qj9vxnZ0In79MufjRP3dyXbCkdjRS926XIg76ibbo67eL8aG8d
VYSe8ZUxmeBwe7mAq2wkDU68+tE8DZhwispBTgKtQ8glemWxmzwoGvz3Qf9ppd38tUd//A8dDsPu
Jzs3P5qns/Fo5+HK25WgL3W8diH3U0c7oTptzKBt6A+7Ex3nqDVDMW3RFgP0ssOAlg6W6i+n3f/R
XCVVToEVtNhZc9WcRUKRVNViyU67+tFkNTIfWLH4Zqsj9kIE/aQ89um0Sx/PVLWIdlkcjRZmzhWW
x+eFBqdpeejw+uM7jyrktkgXaLT1K8MULRzv+zrvT/ygR/O0q5Ujo9CYrVNpMHciuAgAPJ042I/m
KexbO6gZqYeumb8Ccn+kfnt+0gv3j2ZpWNkCnT6d5cDOKx2v9P9ydm69deJuF/9ESPiAgVtgb3Ju
2qRN2xs07UwxGIMxmNOnf9ce6ZUa/s1E4raaYRPjx8e11m+QCLsaWHls6A12dTohuBbZV3bMkaHr
f+UjxgHocDZybKVxgVP/vspzfUNh9ehcDl3+lnVL+ENWpjjW7MGuSBEl24dTZV0erHZN4VrBq6v3
bl7fGGJg/nn15nELDaiB7TgHwia+j4aS3DdeYV6OfdZdidKRjlAyVeiOEtJ3uIu/hlF18JPuahT2
DiTpSuVyG1yka9Hyremjx2PvvatR5FEtc8XwbK8enrlb7wM+vGcOR8P+YUwPdhXazUVRjqwcT1Aa
eqlXA5yy+Qf378GuQgkxBjQNivwIP/6g1/BbZEEyONQmfFeinsQ63XZok0a2sBB350LLYyM531Un
N/PKFhywn7pturIzveXBsRl0HxyA4L8RQWLY2wkNSWm35K0tDl2DBnxXllUzLnCX46WN/rxNLq3D
L8caeleSTVzD4qbwEblUP+wSf4w2cWycurgAX49Tk1rWWcAkN8DUuiHvNq8dROHHXnxXkVBULi3c
S2M+eLjqp626iov467Fn7ypSNdUQhMT3TkGF1a3ni78gqz04sfFdTaJj933jY0qWlViQesW9DObG
6WDh7IoyAsFm5MHknXrxZCHLxinzoTZhu4qUSMTmvYSP10UQWyDIEB6zXjwfe/iuJmfcR61rWwwn
Is3V3ODuHRmu4zs95VIj/zsIsmDXUyCDwh2DB1844la3JsN1yXIP4Uif0nUZPwT1IKJ3ZonLDPyn
X9r1G9vDUQIfrTgjfbMPn0bE3zlEbcCWns2IzXEp8ja9JqPVsrZXR1oOYVKvi6w2pI/1TAMEBSOw
epxJe4IX7Ni0x/ZDvMFsN4QyDgAb0z/AP/oyR4iTOfTm+yF+7Mtem7IIzmuMQDYAxa4r2I4OPnzX
oUYCN1kHTtM5Ql4aaVpYcAg8iMfefLcAK5AbOMKqIM4IN4WPzE5FQsBgOfjqu6GeKsOC1UO70E0L
hNHBEzFs3dN/v/obPfQCqv99TAbBRM9mqdFdZBjTvwckYiANQazUpgRiKSQTuU3qq6EAr+nQ1PWv
Gfz3n4RaYYapswvO2CoEL7y3w0NN4J357z+IXN78DzV38bv//njQfiBih+rlrKECR3xi3K5wK8NC
O/+zklF84R30vZDmcsRvXJTDz/VWPRP0NIDghgrOntiW8oSVy9/LxHCskYzhNh48D2C7nmKd85XX
YFyLmuCROfOz4qt95y+/TKP/+4cH/yMp5cHq91E8nKxmjwGevbjp6LN33YTMVYjEX4IbJcr8OxeV
9U3PF/HOgPzWm1/+/bfDTDnwCVQahzkq2KCb9+vPDQhc/90f3nr2rjssseOzirHoWNg6ghbHC9Fh
wN1IdWxVw3ZjvJkh58c17piX3PwFNf4L7iU/H3v33ViO+H/fCoZ2ca4MMlj8q4RFNHxncnqrZXYr
AyunEFdhC158WR5d598scFge64t7fSZyfnweSjYgJ4jdN9A6n2C7pcdafC+9dCXQYbGbxtw3YGZ5
CBqx8tj+aC+8tIHXriXTQ05pQFOEQWEY5PWvQ5+T7gZyxDbXA8IWBgidxLdyWG6qMHhnGH/jW164
Pb9X0GJH0NyoB7wdQTRpg2Dmc6vrYwqtYK+57ODrjRGTanPcLm9Zu8EGzmANO9YquwJ1BsHOksw2
7yDDaxIEEXq33uSvn449fleeM7z98JQ7fNFp/XvA5nEZoh/HHr0rT0SnDtIIIPtgs/q0GHMNJM7B
frirzamIlKgbDtbABIrhNGMp5zXtz0PvvVdWVhuH62ZRsM5JmFv4+gCm7Ts73j9PvsFeTTkjyKiZ
TGhhjZsCl9hQ1Pe9MLBM1hQIg2Pvv5tEkci8tKoLEBZRse+N5C+eUc/HHr0rURAVh4vlyKL+p+Fq
GixJyMQPqgT+XbL8Ns+VVAaVZRQvzsmLnsBd5J75cuzNLyPDb8+WC9JHLEzbeUCBojltzCEDq40a
qbJjP7CrUwT7l4j+vuAvFu9jpekz7OnvGDDeGL0uCbS/v3tTBbC4XsgaxRp/HP3qQ8HEsRvwf2Vm
vzVLE62F7qfV5qzQNPciOn4k5VwdMgEEe+kkDSc/mCr0xMIHYWtFKgrjB4WrwV4qqRfk1y0DMlHa
ySDPHp50UHQOLkT3MsnRcuSRxGhyDI+3iGa7bYLlWA3tBZIxgCWuRpRsDsZam4TbehtbeCoP9cK9
CDJGL/EXqmxOgBRgpL+z/njwvXdzqK1wMSpmr8+x/3+piP0I9uKx8yP/0vF/64XFwrUqTW1zgZYB
8RwRav2qo2Pj4V6oOCJB0oO7sseVsQQKiaqPyEo7tgTdqxR9H0c8beD3eVkxBIMgmm46Od8TBxtm
N4XWdQzBKljeOYtXnUZII/rUVP528IvuZ9E6EAVkuD2ybi1NycAfMJMeE+7wvULReUitCpYO3aWL
uQ9rbrQqhMVH8aTemUwvveN/N3RgIb7uNbAJ+HEJ8kxelhIG6hbn9nlR8P7YFSbfKxFXBQia1YXJ
Iw8Z9Ok0G/3Lxcg4O1SrPN5NpkRTH8gnz+RWrkOm4chP0ELB+chIwPdaREQUL5E/+QZoIEFxZAF/
C8Pu9+C77yp2bCDOHVhr8gFEVcRqb1T9pdYFAQDH3n43my6VBRtiQdt0EiljFTJIl4YcmvM4DKqv
RpuGdrP2EPyT2zYyV+vgD+e56eTVsTfflezEQEEzCETL6yLYXvyuKK94GBl1sGF2NcswTgZwcpsc
OQD9cA4d0uGToOhEf+wH9nJH6ABU15oJLc+G+dra6LPsm2Pno9B3vW76UGkK+4E1ecjHp6ocPs5q
fDrU7nuRY1msIEw3JbAfbfy97WYEpiOj8WCj7Eq1x21d5DlEEjIgU76HuM+8ckpPx7rMXuM4+t4C
LlrQ5ajUOBFQ3SXe6oWnYw2zK1ULIDrCTfB0ZEO5JCDmBvlB75RSeOl2fxiDo12d9mBcBQYYj3wS
qkSaim5rDDZhtShA1eNSXWmzzk9OD801GxDBlI/ISwme4a4N+0cMWoN9ikMtEA5fjd1VrZBAAmQ5
EhEfyqVH4lmyIZfPfp576uE2YO1b9VcnJVJgEOZU0YyAteVOoXGLyxqCU7JUQCCzXDvkP9Y5RUw7
vwbndF6R0oDThK8eRP9IlWf1EGYsXPDMGezU7Vz2MYByfkM3d9aULluG9AvWfl9CzovHEWkm9Y+B
BH2P1FgaT7ld8PdmZtyCE6IKgihtQ0pAgkIGtLsqSVciVz4CQT31AVJ5olGMzEsqLCKXEBeXI+4t
Ws+zbiaeTZaXwWkKZ47bs0Yi2qxsjAaHDPk3axoBoRUiwLWy5BYJ63V83TAy8nxDawPCiJDv623z
9INqsLdGUFZXXzJebLE9NaTuwq/HetBuwNQLd0I51uUikAjB0h7QjCB1Hnv4brxk/MLQQnRZLgV4
2Vw9FWF18L13Y+WES+CloXjvwBX5EDc3RUAOHQ5C5vV6ILuEna0EJ0g5Yl0XJGkjXi1uyLELE0wP
r59u/ZIJBb1AXlIQJhbV/wL64tCij4e704EazvqpDf0ud6szDzCKVlcdG/WxoSzcDZRSVD6iUsSQ
l1bxO0Re1jAFufHbob4S7rcgupwQHTuBZYxMoS826jcc5rfReKwr7gWmoN6NcJDFXR7jUDkJaH0n
t/KYCZXv9aU+SjhAilqXr50pdNb5c50vvV8d2+XwcFekpK0IgjrRI0Wpg+UEaibSGkMvUH12rPF3
hTrqfi48OXY57sh/zYbfBOAvH9qi8X+nl982gMbNdurXsMulH0PCOg6AWYOpWdNfh959rzOdgh55
QY6avOljcCnDrmeQ90SUHpOBgQX0umJnsEgJkmqxQED6M+Ix5/pUVdXBBcJeamrCuai3ElM47mgQ
TOuISI03+/mxxtnV7OwjRSGo2g6G+6a5EQBYjonorXgvjeKy0PjDGkHsqhacgxIayg7DcOvCG9ky
/zv2tOuho2Aka79u+XAB9QecGezS1mK5Lnjh8tAfw2OdXuzWNxThenF1mZ3qSpfpMCMc3iHF69iA
s1ebEksWt2CfnHtry/4BdX37Z9MOHMNjH3ZXsQGYv7WslckDEU7etYpbAjz1PAfv3B2+YbkF5up1
28P2XhQCwfr51hBmn42qJnDVw5aabB467xle1AfPi5s6wypOxWkZYzN6ll4QdMe+/l6airwA4QO1
0uXz2gN76SHqElE0sjXN+VAb7rWpwmcb9iyXkakYSQGqXAlLKiDJo3/sI+3VqZvvLJz3tM0ZI5VK
lhlhakmt+HRwgbVXqIph07al+IHVIQFXbu4FxqGfx1pnV9rNqJHdBfxIbiwgzUvJfm1QehyrjmBX
2WW/kWFQoc4nn58bqm4oHd7Zt7wxJO0lTtrz/HJGeFE+ckTJK4/jqmHePh1rlN1MPMrGlmSe2rxw
Njo5SZGZH1QHp8q9gGkOqw4QeYsgc7t4P0CoYD+th+nm2LvvKnqoedvxlujc6vIhnLbbpi8P3WLw
vX6pXHDPKGyHKPqFyhtEgEZJCbr4sUlsr1IFBbKKwCTQOVNRB/AagjZvZOhaeaxM91pVHi8dE62v
8zBo67SPoyvFyXqsp+/VqoCdlWURV20ecznfDVbzFBG508f//qaXYvzD/LvXMMWzWifo3HC8sPEe
S35/KONT45OuOwns6tpja6y9fDVaAc4UiBHOfaTPQ6AWjPWltPy4OzYX75VL2qsQ2B9X6JsBfXKj
/6kkxbFuz3cli5CbMfIt3h2na0EGjFwNSj15T3P1xmizV7C26IyegiD5REJbfJpWzzy1MjhmpOR8
V7JN1RLn06G5jMHRR6NZkCO8OjrW6HsZq8Hpgl9ooB1A7QGSto8+erysjvV7tls1u3VsV7dWDRQC
SI9L4Xvuv21N3E0Hn7/b6yKrqgCx2TZAvYY/cHZ0j8TTl/8uqje+6V5Nxicft9UwJ8Mv3xUg/QIH
+8/M+mOpPPxf6udvG6IK27dWFpdmN1GBA8chutYicMe6O7v8Ub89vaO1WzaLly+gr0UcMzUJ0pYO
zlD/cvd+e3ostnANBpy/kXkkiIytoEcAurCtp2OHL3tJWTTNhcHKtskJ8mmRpA24Vwcr8adjX3a3
al5FhROuGbnNoDEv3U3tE/+BUvCa33n7Hbn1/9MHOdsVrOAMCebCoesIF4BAT0jrrio19faMjZij
Z0Q/CNAwg2bp7rwVu4I7E9a9/kYJ42cHHs91yJHwDRZ04RC8Ai6M+qDbYAGSvO/XKoWauth+dMVa
uXNrMOemLqiXn0xzfjuZerxZKzmdgXsAqWpDPI5MfF3x7VkSWOs+qkuEzXNbRQbpty4EPtDXdk6l
D9H5Q22kt2X4r4fqntGim95ZSF72mn+Yoy6E3997JC5lQR0QTXkqq1GpswsWAk2M15wqvUUUiNqj
h+101/qlxI6xsI3KRUs9yHvEC5r/YNnudX2QZ/b0EumAmH1SPyDgP76jFS0PrhP2yr4OYOuO+5PK
6eL/I2j/MSbl46Fev1f2Ycu8IlZ4Vjnb4FRoKL+m3fBeVNBbX/fy77+NCM55utyGReW9QRoRgJJb
M2fxCvEGdP4g2l6LWDTy2CHhXusHfX8g+BSoHLwWceJqbs6bacrPx9ppN3TKtXDY6jKVTx2XmVds
L2NN32unN1ZqlL1uJ+KXlVPWoW82rnqCL4V/iGS5/LXUxHvngPatn9itdPwiDpEH36vTsDAlwFft
LaAVk8WdwXU1wxP8ztnAG/PjXkTnIYsIBwGtygmu40Y2n4GdeGeAfuNP2IvoQgYt5wb7f6YAAByv
42YATzdCAPxJlFPjH1MX7KMJAzxbVFXoIcEHGaOI2Si/xn14zFWPnOTXX3pY476qVlvnYRiMZ2iu
AdqWoBYf6qR7Id1U4SiSOSLzChw6AIpXnUVxdWwfR3YV4AtDmiZsioxM1Y1fsIR34mCb7/r/yvxm
ACqlyLYLzzzuz7qix/aHew3dikDGaohVkamK3oaBd9uLg6d4ew0dZIWXrOwK+DdQPm5qEIxyL2BP
xz7lbrpCaL6cVuahs5NyOBljAdOKG34+9PS9hu5CuCoCwHnzsBrMLVSvL325Hsul5nsNXSnC0puo
q/JmBVzMxWN75ffNMSkq38vovBVAC65tlVd1jQx5Gd15oR1Ox9plV55L7fduYGCUjppXy5nS+bOx
Sh08VPQvI9tv86HsLsQM3sZZO/W4u+3y2nbHZr+9lG6V4CTqEiuQZgTTsXUt+MJN8M7I+8agvlfS
TVDnbzAXo4iGqUugGkuNQJj5sTbfzUwb8sGGaTQVDJN6TdvSdCAa2TY+KEjzd0vMWK/wXIA0Do9n
t1FAqwp72y2qOmbB5vvMPyfaog17Fmd63nBn+xEqgHda5t+h9X9Xx2yvpeNiI8itK2VOVo9Nt36l
AxiMSmQKPyOkrcurALymJOwnHZwETtfmtB9VMCGp14j13LvY708glpX0Lx0GdMqLiFXhoRN45P6/
7suL1xNE/oyX7ZIdy+sKGFN3koMCT/pIv2B7GV5bVaOIiAyzxcKJ+tKvtWtTGQjCfh77gV2x21G5
bSqMO7lOGuBq+JyZmB86aWZ7GR42LwEzTLsTuUQCzkGPkAgeHtJXswuF4fdxxIQTh/MQD58cYt2b
gfdJ19BjGj+2T6nn0iGIw7WA99TEpAxQ6gQnEj+ONfqu2jsVRb7PivE0UeCgI8+DgWvh/qF5DYzH
1w1TQmvqc4+Npw7KmqRTtnxoQjZ+OfbuuzmZz8YwIvrx5MW49eBqK08gwR5rmL3+rrIz6XARO54Q
X0sfW72oH8IHHe3Qq+8FeFsg534ElvHUtqJJEWqPMCpeHAtcYnsNXhOPDLiXYDhV4WLPQTECPeCp
Y3fsbB80yGbKtkaNw4nNWkJxNT4j2WF5Z4z989SGl3zdY9zcI60vXIfTGpINfCBl01AdW6sgNvP1
wwPlhMd6tPqmkRQ1j+sv38pjXkIQPl4/3NuM7ouGAYEM90wGKrlMMR4fu7yHffL10zfYIIpqwsIq
NPTHoNmTlvRYsgOLdlUqNY6UO8PdqfKtnyyGFqeigIzuv7v6n7eJgFa9fvOGqJ6qjkVnUTTB9Cid
rvR5FbSxZ24NZsH//pk3Os5eCVZMDIi7Gn9EQCMvm2hQpu3ijinBQOx+/UcYWYTjKPD0smyrLIIM
LAVC8e9jrx6+friqMRxAz2hPZjFrWum+zgZdHJv49kqw2HB/1EFgT5Ny01nLiCbINt+OzXx7JRiw
aAByghp+GuXWnMmgPm+kDg5+0l25wtDPtw6HJCcTyTDVzVKnkKQek/2zvRCsDddwDKPCnDzt2bTe
TAuK9nosNA68+dfftOC8saQW5lSNvUy3QDdpBIJGdqzH7CrWkRVHzraMznXdbs8baPJfar99D2nx
VintKrZg80wcxMonQDfhR7ksOAwl7x2uvfH0vQaME4Lj6jWOz9zD0fnk/eya9vlQs+zVX4pQUiAh
JTwjYrAA0n2DOnGUy/D12ON3dUqajnWbb+NzYHQLAW69CHknkNIRHavVfdKgGSKHVbyJz/FAkjqm
Nw3QwMfefTevIgMQkFCKR2uO6e+ih2iPCRLZXvkFTgy4jGEfn7dL6pqaCQebF0DYYy++m1aBNpfj
tnZAGYKV3Frz6ItjQaZsL/vyA4iKmNY8E5A/1K13x9vq47G33hVogAQzaVkLkqZwmuTcNPBdy1m7
z8eevyvRFvE5deO68Mw7soCuwAd+c7HqvRdleunSf9jp7vVclacMB8ZWnLXxhquxmCb9MIR+WZ7g
Uw2L61Jvs7wft+L9zTWwaG/86G6SDVdatFPdN9i2LnO7pKSpGmpOSqHqmrMsFtUkfadBskpa1mNu
X+rVtuF11xgh9Rkb61oBK7ypab2WBbJo/mJshuyu9SFpVQmrVxBcEyxyTH+nBInM/TQUMxHXi8fD
XiV2a0qvSnwWV6xM7BgaLIQ6gU+XBHHflX8ZK7UjCVchiMRsU0iCz1Zs6MMyW/tptqlaWb08Ib0S
BOgkUKB/gQCwVsvQJiR2nuBJvIIaoa6IUQJUDI0zy1EDyW0bhxccwq79bKjGRqYO6+iXNhr/bF3P
p0xA7gvyMlpIgU0+0yrfVrcA+KZ8NrR/dTi0DV0Cfq1PgNqORCm/tRVX8U9dOjDAYOTcOqsTBA3W
69eLSO/KbHpdkhZ5dUM6z9VAVBbCOFmcNtx10JNHi2VIiwg9LU4nMa+Bzui0Bf4taOQiPleB2zR8
YX23XgEg0qahMJO4r31XRZlfsZmlMhQ9VmGRjrJII3s7WfpS9C30mwDLl9kYY78fpjghWcoOb9a3
NkwiKsC27KcqL3iIZSPGEqHdDb5WJ6vERljZJTHxgA92uqXf+1GLbF63Jfzpqm1lZ2O7QD1slkbi
i+xpGD6wsWDsbitkBPp2s8Gjws/x7AgSETYRuuYeDo0I38tUlcHLlT7Que7sI1AdqzHtd5u6Ai10
mX/0ka66Mu0mHAZfh3Agxc9kCZdhTZuWA2JYRt4lgbZxTTt7cLFsEG0hQSd0kzut+JZdd00DHKTR
a6HaSCZKqPgslGzTTiyztjhNWb1huqwsp+HWd4M6zRZj1IPoSlc/Lwst2wjdoaPuXLNgWNKulJwi
oFquTYZ9jYy+RSNru9t42bDxk4HvFpvMZsRhfhJHQUixghpHxlgKACWrPxIVWYGQrEItty2dCU61
/RGxjhuumcephHfLXwcxQskpkO/oN+4HbTx4ZuwUcvMUBppEmSyGoP6BvU8ELiokU92UDXXQDQ/K
+aV4hjyr1+d6BZw7izu/C262wKPqjshZbX9XbdOBN8yt1/GHHkUrT62RK702mtT9i/SANAVklqtS
BEmoeWwe/HFU5AevCxBggbWPdZmDyzwFN76teAfCt1iDFDgM3/hJOTMSI1U+EM3PYpxLBXJrr6If
SCXqzQvc5Ruoz1WFuQs+j269h6pviPA/dx7/2dV22q41Nev6rDafkNRIVNLPmqObX5WKbg9j7Jdn
n/ZR/SGyLhQnP6qM/NQruWyPMwwe1MMVLnIDIlC4UTSg3o5t+0vh5kbe1qJna951dVPkPY2JvXV9
HNK05ozTb5GgPP6bzKp4gIXcu8E10vYT1had1HNQZiUCgrxsqbZovgFeZtquEB7EvjZxxePMNLCy
fAxX2bQPpCwqcj2D6ryegCCul6t4tb7IQ7Eo/8UXhSo+yT4uTQr8q4c41toHaTeJtRimm2kbAns/
+NvoXzMjTPMZTJ+i++CAC5FnX6ouzMYFUGCVzEFk5Rn6aWLv+3gSPxtkArRpgSPD+YNcfIuhRHbL
fBJBN9oy83FbNd2qGtnq56J0BvYaL5zKZxkNMb/WxhiRjIVnxQ8p49qkZTuosU6ilhQ+GGicLddD
o4cR0XEU2N5xaClJ2mabzTc2xniDLPBLgiTVBW9ReeVgk3rxhvbUXiJ5gKHH8P3QzzCmnQJj5+/g
N88C5MWyRSQwKDHiHsul8p8CJRymdSOpToWeg+5l7VkQIOBIa6QtJkxtW3U9j3DJPq9AY9oCUOYx
XDDeb2buuqQeMU3PCU68p+GnIuNYfprkFt8C0WMxKyhE1sSfGjzq8jXN6OwJsFdcd57ameoggQG0
DfImJrE6TVPJmjUpyRhtt/MylDi6WIC5i6/8YsVCEXY2Ka8HUBi9ZLNV5T2JQFmaSS6clw3+ROIs
XLet/mL9jdVX07jNce505xVZP9NivWOAaT36ZKirJ5zM0FUlVdOM8RnUinK8iRW2MQ8rzsWiM1cV
Jr2xKIIeYm8ulztdAuaedpslY8qNDT2YFyxIzTMsdNtAPo2+0nBktHwcH6vFD+lVh3vj+qFD0mbV
J9PKAdgC1yDpZxuTa8LiASGHQ++1fyF3MGruRMMGdLRW6kb+zZpoQ3fQiIwcTl0ZVdMZf9lSnwKt
+PBZgGdf3AxlVbNrOGlFc+8sBQDwhDGpERm4baz4Z0NUO5gKg6yDq6GryhICZ9iw0FEihCndyHpc
zRWQzQzCYQohsX8aDKiryTSuLX1qvTi6mXQTf4mowoEvCA1B8cyJbLxfkNo/XUSvV4hSoet5XG34
BPnn8qsben/OiIcJMJ3qVv0yMNd80bBhBFcCwzNJprhX6xWZ2xdleZ0hib36hF0NMpI23wMLtbGb
DtN4oej62gcr5mEyy5SaAYu1R0VxbXguR49mc11lFIHCH0XYTvN9s9GVZ1VVD8GTjvvIO8vOM6lc
OpqAfeqjG+i5SX0XbMN3W1Nsy6IaQSrpiL3gfT3C9/koOYJcM8icitsZ/3C/lU2ZVVg74WyBKrZk
NbfrV2VtOaYa1rb1Dmmk7C9p7ZLwWtxLrfxrAN09lsNna9h1DwXWVRxG/GkjGmEwMkbVP/sEtZjE
1JvQH5ogpRTzvh/XVZth1Bn6h81z0WmK4jZ1fnFnak9/Rlz49CF0GOKzoNEsq/ru5+bLPll1UYE3
P9R3fEZeYzqDJa6ulLArx4pjXLo1823AxpeelLCPYqG1BUhOHRF2iphQhX6QdLPHnykwUjSrZkPa
n9HEMN578O7dmnqAZL2GaLi8jdm4TL8gTBmrJMYt65b5Hp2C2ygct+XvsNXzuZyAd9fIjIzEh6gf
hUz7xZPmo2wwGH5nnS4SO3iGyVSr1SFRpSh50yXKhqa82SgZbQaxzujyeRD6ftZYDP5qx/CRjaDW
Z21NSo2mkrDUN7HXF4/UmGI5QxjZtp+gWRvrJ4QniDvpV8WU635d14cQ6Q0mswsu5q85onKmRDs6
04QtfS+/utaW/vdKsulDzWj/aKzdZDKD/jBMuITYFvGzI1VPnkawWr2vDFdh3gsH1xwJCvk4BnDR
8kYEaxpWdqJpaQC/vpHVZtO+dyHOu4VzRRpuwXSORlfXOTYnm7mfoQ57jDHZhjaZZg2NUhk80Fi3
6RoCpgpE+ZBh/HaJV7sC8mPpUmq38LSIuLpedZUWc/tNg2yYhEs1X8/Q0dVd+wI13pqurOMplVwJ
hJvMILXYLm4wfcHQFdWFj5A2t2Zlww1W9oMBknSKyV3Vjt6aSSv9q2CG/nYtcCnKWzGeCHy/adPY
PqlYgOAIK9rPWPV+Fyr44AiYMGREifL1osTWdMH6U3wtq/h+YnHa9QSVQYifS9VMbbrVNW6PPJ8/
Ie2yvwZ+UNmE1A3LFTdx6mBxfRz8Jrrx6rC1CGXtHrDPGKecNmB3T/hmvu4fjOwl7OsEKdRnE9dN
d8+0mT3MFUhYuI1FybK668flHJCKTx9I61tkyePiPn7mUTvL89SAyvbYU8m+RgOIYtnAC5wtRZU3
ioe1NUV49m090w+40GTtp2EU24eANw3JTdN13pIMl+OLlmPEheMCGsgon4jB3mRry/i2wJBpljTi
vHxcoTH00kWgej8N29zDcA9fNZ1TJPQWKg1jUpkPasAZJhqvbPoTW+Hbbs6wQJJTVLC2zaxfUJOS
SjbknjtzgZSL4bK4jiDdlWUaR1NAM+16nzg8BJ7xVo/hqY4aRHMlm4Y19tnAQcm+lIPo7mzrsKxP
ZVl7KakRPYiuGy1TEs4CgwR1yNa4KsVssKgMFx97wXLETS5yAuwM/Brj3nhd4WX8j65DYaY0EH2m
VunaXC2YT74Fvp2nMw1VQ4DfsgjXI7xiUbaGjfwZT0GZDIxsZxe55WvbFpJiyxMU9fDgIHPDiGex
pK9uWGVm3P0X64dovTC/N7ux2yGKlH+KAFVbsHzDUjezGwTNX+Zm8sprJdpgfHZNQaZPrXUkxd1c
T7+vTTFPaYCc4cwo+TlenEsm4/2zKri4Otz0JHap5ZUcDYJdOHz9WOyxdNvG2CQhNuQ9ZL/qabQ+
vaKKzvnSufg065DdKlyfvzRYUKXLWv8okaH/geBI61ESKkoQUsanYJ5uug4zw000l+vfxNTkS98G
kbyilYS9YKuHLb7vPWof/f/j7MuWJNex5H5Fdp+HLRAbibHpfiAZa+57Vb7QsjKzuIEkCJDg8vXy
uGppptskmazN7sPNyiUiSAI4x92P+wzrcyRviBs4h05JLFe4qExkO6BsGV4LQE723gcGAvNxidIp
gOQiD8RrHHcuWfv4BjQkPAYQx81s4khxhS3On1Yb0xfs7sWuobVskrZdRmhvkLNExRykxYzwmazB
0sH1mWbsGXl1rKao2OHBQJagLNbzJuOvOC7GB045P0vS4IFj2qYVkQ9a2PYl3PRyF0tTPxTEOAip
Jt00Q7KQSs0uKdC/rfsVuazrUXpavMpwMeexXmOV1d0g03abtmXf2VqcVyhZ+cscxNFToWeGjBM6
dlFwzNvIzzrJsVZiGD+sJfmqxnwdX4SQck181S4xxMmhn9esujhcnPS6bDACim24GsTUD4PDU7ZU
rK+zQvowOPuQw18Ag9IzOdsyzNWtCxY37j2cK8jrJjWVqVq5H68mbkTxjl6sHZDXQwN6NDBx5tf1
4jWSzYvOY2sNjY1f2aQNuRvYxMwOxiNrB5MNJ8tTH3ilfwZYmchnFGslqoy4uhyTSVRortQ4RVVq
NaruOclZwJhOVrFO1ecSCzZc+6X32y8kMM4o8MsxFji9NRayMEmNEbh6B1+onB5srKv6YQmBZu36
jrN2P0bY+DL06EV0Gi5KzN0QtZTdYUysFldQhLMwC9Ui1CnEIODyu8Ip2t5NbowNSVdV+PLsBseI
TGCRA7PmZKupXh8A9kQUuA7Uu9uVc9phJyq7CDWUabH0nxrAL/PPRjTqxHuQvsy1c/QzdKwJ3ltI
BgD8LL1AvDBolTLF04HKP8kn3yB8yk5L5tvCxm8SLhXjazyXJP7h3KBonYloCFCs5J0I/JOct3op
koDSiKHKyW2bqpxpeuu2eFl/cxhY6C9bYT5zF9fI6H1cdbkoWGiI3t7HE97esus8rNIPqgpofy+x
PrEHE2YvBQKS2SLA32WHQf1jzUg5H1lTNqTN+GYX2ydaSlkgU6VHR432pR7SFUUqCmvUPeP8UI8o
EeeDaorGvmoX9H7f18GoTs6pSeCObWq22UD14t8bJTBdJ8tGufdxbga/NwVpg1Q1U3hVDUUu0wHS
jvF6rWte4JZEFcZbHXij1Bo/oMMaJAySXqcNvlUY+R/y676gw2HOl/hxYHSFZfIots3crVrrxCII
O8GYYzExhGnGdb9f5xjlS4Hs8Om0MQfIoVQT7JrHGfVzMk7j7B6icI7K3x45YfFuawgpMznDzqtP
CofApmOOxvG6gtkcnjoWtuyc1wgjvzLF2r8pbJ82Y+PIQ52QCiKeV6e3OkDLtZLgsGx4rg8RFWF0
HnHe1B/zzKoDmtpQ/exR3kdlKlRBqkckO5Yog+qwldWU4CETLI2xT6/AJwKMgm5RGVa3cT2TLbVY
8C9NKNqdzis4Wk8in849ASZ3AwSOifu4W2Rznr1Vv4At/kDg1Egl8skkhhp6BK7Rx44W+TscWtBl
FC22yaq2zc04EoWpB1jmzCcdxWVqthXpXRhUIscqskzfDCNz+sbmk7uajOnrjwg2Kt/B0DiXLVOA
28iX6LWZLi1F08Tdo174/CpR0YxZsQ1oPKHUG5dEz1G7x/i9kklt5gLFCch3j2TXeAEDgZ3QAbEc
69sZc1OIG44v2CWsDOxrM29RQgVmKk4gh5S7ZkM8BPcsgiwVMreoK/zJy6IYNW7KtBIHj4K8rnYL
YXF9KRtk9VAMlZK7EPNYw+8FnY9PgxJY7DvcRxD9bkXs+K5D30fxaFb0yVZorg9rV7uE1thATeIn
i8jWgk7lZyxaR1/ZPJU+XVsXonWPuPZLUvtYBz+rKsx/xZdi6Bgv8E14WaX5Hhs98hMByhEW6dDy
ZjoqBGzFqZK2/e4FlmwSI/8qRcYW4TutePwnnN2wDRdhjXdwbM05+vKYsP1Cozn6YYpAYaK+Ujmw
7kC18PpyBqYbGSqgdj4L2fefWi8wMgQWV9bdK7wHVY2iu5zZsR75+gUwqNiurKb5d1vqTYk0pqun
12058+ElyIkU3yHyp8QXwJISWF9diGvV2wZ7BynXlBbhMN9blUcGk0pgS3khC3JfBRIhBBJFDbkS
Myxy98pbSbNl3AjbeenRh+h2Wp7g8h3yN2OVfwgC7t7iPApfoGYat0OfY6ztGPSAehbdLn4neQyL
6q325g3XvLnqwgZCTVlLx+Daw/tTXyo1pMKgZ0tMkDc/MHu+JIPAOKIxfJZXdjHBfSTn5UaqrYz3
fQ4zkZ0W63IYkNF0CI0mJ96AA05sx9xriQZmvTNFj3l47+FglYgB3erTPMG0+B2WOEAa3Drz8gfI
DjgNwRke14HOdY1tQbGQ9ahB0AwBDR1fykWiImUAx1BcVaQWAQyPkWiTWUxEiJ2ICyCB80R7hH5F
dqsO1BDziiyTunmkcQ9bgwVxRo8V3kjCqktpnmLbXsc5sUB72R0KwYinzODtvPR9Pvf7esjrMqU8
MvOvi3r71He6ba+WKNo0XqMJ3CNa5VnfsSKar1BZVmwfxybojxAFR/MDyJVuh22i6/ZWILgio6XX
IQSgSEHf9TPBJgLHlzPuBQC23IjeADuaIcP36zo+uqCsfdqJKdTnIPDtdoCh3vYVCGQQJho5yFfF
1i9YPnmMy9HMZNcoPqHDHOcz60OUsGXVXa2mFI/Q4w8YFoFjKZA7WI8wHuU/gg0DEvsYM1/rC5DT
xeMgciT8GmNb0AiBcs0GrMvpyXSnDpxb9V5ug2tT3ClYOMRNiTYAO6b2bVoOuUEYCOy41A1M/2Ig
NbM002np+RAfoonMyAHPvYyrJBAw8tzPil0WYVD7okDnPqBvw+bTZPXm1HwaMZ+jEtovo8YyBoP7
PeHszE/GjqTIPDziCbTFLeXha89RoWV+VrZMI+4lptdGuTavlYTxUkaAZ1Q/NNA5nrTdVJYvZNmw
exRBIMOzjMJWpK2immY98F2f9p0HWJuUcl2KrMa4LLnjZrDxA9K1Kp+s8DU3u2nNBVphunFUMMqE
42dgEVGUCEz9qAcEw/noUK5mjj4lPtT85lCgymvhQh2lXEcNvdfFDGsxbdBmlJVr28cVlhTNntaO
tGsiYB/hAcmX3VYkXI8wjMFDvaAo7NcoHw5WK5fflD2ptlPIydLdKAPmIZGGzUgAMKX9JoJV5S3d
8g5Ku5w03REpMAG9xyRwJLGmLNtmMJrdavYzg6PkHtpN06bgCcX0q5tbFyBteBvjU6CBDf4gur3c
IYmWKgutMjWaejR67e0ERLxJMTs3uimBu1BIr4ikAu2sGIPuiCCVyf+a6apclkuZj4cZ+/WcWWFM
s9OMxUNGEe82Nslg27Xco8PQaJU5DAUhJ9aXrE1Ej/ZZXVZqOecjieIUI0OFEhm8RQgWVJW3UGiA
3O+Ls/QL21CzjIYf14730J8MqO0SMAthk2AEequzAY+B3vNlCofvqBKNDtA7hHxkCHeHLc9v07Qa
E4oNON8Rh2mLOpGngbbqIKlBAM2pCWMWv04WsWjXMwCGxeCDV7zmqEEW1t+JqNLLW4BPo4KkBArS
T/uLPzsaXx9vnt9Ol579Kg/6ZkHxBQX4ltRrXhR3axs6NCt2YhILnDcAYKMU7KGYx4S4VnWf1Yp+
HmrVNWrJtx19MKAYiAQapn7EtK5H9Ftvz071U3wnsHkUKBXjevtqSvBr73U9982eF7wLABANhnVP
nkhbPXCU+1jLVEVc7A1Ko+G7NFzMcTKGCv7jc8Sn+DkE2FwhSw2M1ogQDj41ryaY+uC+L0BhPnhV
Dw4eHGusaRr5AU7dGAQ1Vp/KFkwuHhJu2N5GaHzkDqHE03CFmdZCzOkGVrRv4TtooyrKiJBjfDUb
cKPXqK5jeY2yiLunTteNPUcFm/tTMOmifWeEALeSl5ptP/VtMCU6onNw3RP4rT0Ek5sq7HEwgUwV
KuNut05tbG8rN2J0qxUk8s+bhkg3jYkDbVkx3cE0yRbB+BlLZ/JnBtA0pR0SO2q/nYPNtRQlK5w6
9Wk2BVtRT431lobRMk7Hte8UO1rwRvNBN3Ijr2E5CnGuGnDbqSEtJC07TMgTC9CjA3UFQsstItgP
ltIpZbKtgwRr7kYad8FoOwHDlz0JMSww7KsgBIMpO5CWa6KRVxon67AYkdkyEvw4LpPajoYvAelg
UkjnSSUNKxA8ClQirK9FaJ17FQ45Ad9Rwaf2GoVtFe21KCf1NM8gGzNdAPfGvC0klvdV12l5lRe6
a57mGBfmaqVx485kQj4dEDzMXBwat27ivp6itjgvtVXNCxo9wKuA0lEtD4Da4hYcDIfrYEXSCYvZ
BCncbORqMjDbUaz2DQSuF1Pu6Cc8OYkLU6Vg6druWpCbbjqhALO4sGNUG3uPc7oDiwJ5Gchh1G5q
fWK47BicVaJsthfwgUB8PVbyXm1bdI0mWgZXNMgBrSeSwI+RXojpmB5ILaU5NHU0iOtN9/ASCOna
jz/nalLAtJsJZjj7sTDLWibhDHICrD2FjJAMDpFBEuCGe289j+l9DyMRR/cX8+IQmMYifAxwYVO+
ThHxNDfZ2tpLPOvo5K2wOe9O8ODd5uPQmYllhV9Nd00dnJeSJW9IeOKbEew6cGEY7MG3j1Wm40Kh
4TSDM6iNWFuxjyWqJ36Vb0W9PIJp4SMopDK32xfrBCt+maYn+kQY5l1PpJrX4QYOGHZ81rBXR1XT
Cb5chzxw6+91ELW5rvzURrttEjFAQYVCJAF5PYEnrJyDcHUY+c1EWjen44r87ZPFW6izaaO0STHn
IaH/4PwiFffxXkGlf6t9TvkLmZvC3dhxC7tzhPTY7XKfoxxzO2pcfVq5iNe/gCYGgGRFHBgH2Byd
TOo6POftDjV1g6MRW+ilwZ+tme9UYD1L1yAILZZJPFiM/hhxuXbKAL9CDWGFunOR1wGsM6qo+pou
J+NXNAGAhi+CKE5Dr9YQhArKqSdmLR0n1NqgtGwyaQ5zkpkhbjECR0AyRkUApRgrhvyWltE477F/
wtbTI5jKf4/1Ypbrfota8WaXSXJ0LUM9nVeA9MtbHLXG313sSNnRtVOetPBtGhKUocWSdQykFQ5b
cPH38bqq6OxKDM3cgu5r4d2AongDpjU0gKsE4p+5GD+mKRjiBDNydAbObxogeXYoH6H4CVEKeWb8
Yw2RLg5ExMXAhlT5OFevkSEKQxMdATUL6De3Qz8mFUZXedLHkMSwFDIOO30DQSqAEwOpIeMHYIqt
ChI5om6tE4HtddySQvcYXEqQt4CGc79gRBgRe93CZfkTZgFga5JpRhTccGj9KKo6nQdY4aMAJXIR
YWZZCVVS9m/OjnCaDkR8AN/KxpRA3AZgMx6HPIXnN3th+O3gys9lYU6q/BNhRt+9gI3oYIF611Nn
d4AJtgnzAkEenP4tnxayrI7rIzznlyUjsu6nZFtLcQfatZsymcPH4F8T4/2zSZZcedf2ndM7on7U
/Fn6f02d+M/eWEIzv6Do1jtWPcZAKyrxr02DgZr/Rx1uD+NRlVdRtMf5SIAeKU9uHLZpd/x/C/H+
L95r7J/dsYCB0RHiSnAiAZbfUPbVeNXOQQ87TwehGRBqXyPhIlIDvV8cMFt0VnVAUhAluE9/von/
/rn8e/Hd3/9PYZ7723/g68/eoNQuyvGfvvzbc9/iv/+4/M7//pl//I2/Hb7724/22/3zD/3D7+Dv
/v11s4/x4x++2OFUHNeH6duuj99u0uOffx/v8PKT/7/f/G/ff/6V59V8//WPj68W9C1KDlt9jn/8
/Vunr7/+wUPovf7Lnbi8wt+/ffkIf/3j5qP8sB8gPe3H/+H3vj/c+Nc/YvIXRagiRCqBaaboMuAw
f1++E9G/SAGCjYRQxCk0CXitDiG+5V//oPQvhOIfYlCSGHbjEr/k+unyrVD8RYZCKChqKJUMtccf
/+sK/MM9+s979l9zy0MiLmLw/1RZ4m9j/JtHIXRXsSQh/2eNPiJn4gXo+bIDTUj9UV5Q8MVfhFdb
yX8XDbzd0rGNFMsW5TebxIUfoDApSHilgiiokFpVx0nTOdH/aCGkULd+Ipef6Bz9ZIMMSVZt7BQt
HFUzDiCYeuiosCVIklqbBwGxyFvARVU8kZXP/QPMM7QDpgcPkBQ2ZLMHiiFzVDF6thZNiFEoieF9
3ACogMQDdBMFUqJoC6XLCluAKO1FV9x3YxH+hv8xB6gNR+10aCZ1GpoheKRNGdDbqdl8m0EIxgHX
V6Db7y5n3DWGk6FXFBrgW9jZ+QxYEQIqK3qf3+ZwAEfLG6PPf4wb+gMV6Roe5oAsUzJE9LLv5qgN
FxBIoMUWSCiuuWehS7vYlW1Km6WwWe8dh3dYUZdgPINW7i2eCJIhTDDa0tnXVX0HZJ/AA2WhLxIo
/3VA2FrsN1Q++hggGLA5AwGaQDVeSMNERhyo3goYx0GSGvMHOobNimKXg6EWoszGOi4gwyvoXYTB
+uvQxiXIiML8RJzvp0B9UCdw5egn1AWXyVFQQ2OCFMg4UVxXb/hriGz0hb3PcRz3J6ENDscNYifM
1JCCPzYg74ubrsjnPIVjBYQ0UDoxd+rWLVj2cy97EAOSiO2GAxAKzkUUGpmSeePBEeVC/WbjbZ4O
yLjP/U0OLYBKRVU5msWo+O67ZQnnFL27664BP0FIC8Zm7JLem/AoRsVRr6wVCA3Cm9JcNUsL+0Q4
kE1+J7q5O9IlHscMEBbtd8VG8f8jrPlXEJ1lle/XpvEo1NberTuQQDTclRiWpQlH5fnsYDGuj/XC
+C+DIuylRbOfysLar97l4XLGUwfOg7T5CrzYjuOSibCHjMiS6VRoN2I/3iKIDUgA4xqcsrk81zVh
v4wKp+VYhphw3pVL4XwGDgV3bIX12BnggfFJhTnza2xX5YOtovuoa+SLczAJTcd8CE4FTB3AWs4R
SRxIpbcY2ovHYCrd+6ZWeaVEc/Q9RU0K3jGmT7kFOo+R0GpEHJEtIpmEpOkH6FfM+lR1bPtqy3a7
8Rd2OIVerAzv7FRE4Al7kKo72m3GHzdStDeqVnY8LrwH80pq3/4cg224U3VEhgyABJqKHGYCfQrj
A/48rGhfE0JbhBLEQYwxzKbpxDUf4XqGeFdQVei4gyK8mlAzgbYvWn5jTQg95lz2q4Zguq3eR9WD
EUX1iqc9LAL0eQZdUNYPJRCDmOSvwQYB4xZBltwuffeF/gYNKCC3fZHz5U15LLvB1XF0CIFt/Fx1
gXVjFMRdBbKxUs7b/qoj2j87BG+UiV419gINlKPinN1b8D82QYpxfZx83+7grgxiEV7vtD0OMDJ8
CdvGXQE6Ld5FQ0u120b4Vjw0S4V504iVPj8AN5v3Ey3KXwBthzWpMQLlEwg6Jzweeniu0I2dli3i
FUCmDgB8KWeYaeSR1F9GlPbM0MuwFITR9jqFRfc5+N4rqCTYUhyQMRubrG2iIo307HfcF/MtJNEB
HHApqxNf9Hp+MjB0+VPdu/AMokxYXVrVDgDeaG7OHrrKCYooCB8Sh1GeOmsYl0265XhWU2TauDfo
w6K7ztM+VVEVvEPTGXUvce0Cks0wOwbf3yiSAUqBaV6EYzD+bIOVoUPe2AGNOB7P8g0VLfk1ThrC
CdrXO141dq+mcshKF8sAWzhkU9Dy4CXhKzccJQccCiUHU9j2L+o/qIVU99wvE+PIGjTbzvMhf2zX
gDwXa4MrKukc+V0HVcm807yuH8iUR+hVCfVQY6A/D674RusP6YEwHgsYlDc3nOVbGhfYcoAasXZn
KPpVWP7Z6T6vmgJYC7a5zBdLOGK/qGBhCPN/PIlKdOhvQPzML2rdhg37VVjlicOVrzBhz+WDXtDq
pnrt2iHF8LQxmVw93ggVJaBvyNlwAGwRoLHSAOdJywAVxKmKKXKnVVvJXYfdTAHTqJarZqzIEQ/z
FpymLixOy9KbKgXGqdyRBshI2I+DUEcAM9WXXNTw1k22fwj8WLUQvFfbZ4PwR5v0EIoInA9T3Gd4
ibFN/VQDuex40xyd0NA1wIrmMpcuN8qTGG3Jfd7RKUEX2db3rtlWFAiWsQ/4reOgi7vOPEPc4G6g
4JpBkjTIygNchq1VIY1EJT4q2ttF9tUji0v/Oq+9OjdroRhK1WB7rFuCIR1o/Jy/adS2PvuNxDCC
qhscR2AlB3Nc5BR/RzNfjy0rwtt8LgH49sHc6wSq+HlIOvQsCOv2UZyE1VLmd3ytl/XIp9qo+zWW
3icBANybgFn1Ezow8VBTWL6wulqQENw+Tq2qrkIw9WWWd2EF0yvg2nnhgyOEjySBCuZXbTQ6ZYM9
kxLXsHcAD7FOC7rFb2M1sd/OIMa45Ev/0QQbKIN+8M2JLJjDxx6DfhhGwU8rr6dUzxOQnRWekqlf
aPUYDF10DoeI0INnnYRSSZaZ1rVNMEhSVOkAMXoybQXUYQgQB5Y3CNgCRzkgsGHLbUIKKh+5Dtrm
HfBmcS19M6eyL7fj0hIgT0bB0K00MwvTixTkUBc9kMQ4pCPCN4r5KijngqdEzuOui6o1gqykim79
ENhPr3nxBZ6p/Fm69TkIcbCCOyx4BUDR9vtqMTyDJJ9sKD0gDUws9iKLymuj/sS7Uf4aoCoksHzS
FGqOuj6FfBUHavMYQpUN5FNThc9aMvMuwtL1t0jm8r9lHHUzaoOGtndyLK3OynoO5F7QrUHkOHCJ
HUZL+vDY82b5VdBCfc0YmPKvoIi66iD7sP8aBCP2Yc5pFF3cCiJ15i0A5OtKhbiMBXyn14TD4+GL
FRpiL8VBBJ1yojmk1yjnAOqFfavOXcf800AAE2dVE7RPs3I9O/WLbLdHaBAe0YM3/VlYJOYlTM3r
wxoxGKywrbwJkZl+rATShCButSMynXBkjTBINqBFIHdN6ZBjmaAQhwx5s+WpjYv43NVBdczVzO4I
h/UrsIq5343LMqUg9vROEQTaJA1qkC8L5fmL6KJyB3N5mkVQE6CK7uPXIOjyFbpyEo+nGLhh97F2
UEkdsNGq57Wq+dcE6ZRJCm67OzDPw+u0aJnWDILqM2tWfe1oH+kUgvPwjRJQOhK12q0bRXFQ2hcY
gGutbA+ilRz9N10Al63GDDCEMPwTB6TOcGTFDez0A/Y25u6D2iEvUyhxNNAL2hhg+sPwFlbCBJhG
KiPomjBEOqdBtXavQzEVz8DFY1hQSohWCOrFp3nQi4jxJA/0xwYeN1UDGKnPEfEyiITk2I1zUOOo
yT/CZZPptJZPdUPDU0AZdv5xEUydB6RdySPZQr9dN6Fu1n2rIbK7rXrPMBEyB1GdBHxi1ZEaJyF9
Y1UbYc+LPObnwy4u9tUwmb2DpctyNW3x+AzdTSdS2PnRp6oG2Z9RjqO8BDD3aFdXPOLZ346bh142
aWIc80iCnab7CuRECmDVXMHciu1pgKqg0vybS0kd6AULDsrGtTi52q3lG2AoUPKKmhxqHgMtSbIx
AhUP5s7u+bxkcDg3CdRy1W6Q5XImrep3wHpAlTioVqa5AiXhtiZPSx1ZlbBSiNthUePjDK865InQ
6ofBtT113WIbwN5ICj1WgQpkBpl8Ve2ILFmTch8EP8sR+v1zHZhOJRNro5eZeUkg9+UhS1vr+09o
QiOkn+CgvQW7gOasjy6TZw6C0adqXXK97ytV4xaK7ScIMUw74F3IrIaAKISuswXXzJlxB87s8j7Q
YiRoxxp+B+EveUaBix0W+Xco1idbnnPWL99tPqx7xOzokw3zrTp61fMbNA1xfh5qOBTUvWFIAkI7
k6HI2KIUop7JpluzLO8LXXOTUOBZFHcx37V6qEyKWbBtTKKGNfUOixlKgxmDfL+wfOW1g+IBVFtI
cLp73hXHvCy1yXyp9zMZoHECE9neUYJiaJcjyyME91NieBEdMQHCXAU1uiq0NzJFk7vB3bmh72LE
AZZu44T+FQIVXkDwo6ECzCEqWV9s7kJ+DEbI8/cVhKRffrDi5EH1/myRFJC5UthjY7DNb5RZzPqt
EntNM/Y724G+bUHC1wlt0aan6zJBTtFS6d45RNl3ReTFQYa2fLVVrOMM0qqy2ee1lg+bHXt3Hnqa
k8ypXOaYb+qQSd0uqga8WCCEBipB1DWgRpe72CA5PgU+rr4qxeIn5ooXCBesTkQtVQL3khaP7hbt
WVQRJFyT+Lw6zC9ArdadoMcy96CnSGaslJg6WYXWOziVukeLmciEYZ4JgsGucp/1WMpxr6ga7TEa
wfyjZR+/ELrk7xZb9yE+G4maRPRFgUN6WckHH2eSadyH39BAbI8YeBlR2Vfymk+lfKhNARa6zOcb
aPeuikiJETwp8C6IWTzsvOWnm1DwIK04SirazVcYb3uq6EAOrtaoeL1kb9tWfuFxW3CNK5FMsvrS
UDqeXM7aTFcxrneNCnkJ5S1vA3NuhcMb8r25B7uDAxQTSO+oKaDkxuYnn3jzQagQcI/JBQr9DgME
q+h2Ie/FqemIeYJ7MTlg9hAx26rM+t4xhDx10dekg/CYE8sxHtUcty7GqIicmjqDk0O3r1vLnmwY
rlfRFpMLV9hdQTw1f0zW5BnPm7aFwHElyxFiZIhisUnOn9sk4QfbNeGQulzE57EZUHRhnq3WqUfs
54doZLzu4HAqrteJ2SMgznDXSBYdamihjiZf0e5709xDg7beSsGFTcSs1+t5geg8iedx+15rB2S7
QQWZwrwtfl6hFb3GeDjINddx9MQ6TmfTkIyikv/WwWIP9uJjgMPkxwBSKky2Xkw3TmITHQE416kB
9Jof2l4VR5gNHwYdN4cOs/dJyAzAj0aa8QXlLgLD9OpMuvzZcyymyAYnmt8xK9VJ2H57nNd6+xnq
Qj52PeZboYmAe/lA+eqSDmh4ihRbRJrV5UH0oB9pgbwqHcq7CWOG+EBLHKRUgN45UEwl7dnU52kB
UuDaa/SnU8SHH5iovIrCtWsS6OvFI9RR43Fo7fIArRSAI1Ii77Tpmh+DZuRHTlqT6cna25lBcs67
le7NxRNXO5hTdRxc3bSKe0SpyR0I7+psMK2Isb7pyJboFp6hc8qHiF+tgoYopNSWwYZq2HV0FOiR
fXVtXRHsPA7jvVQE5R1Cg66xUdU7LJn47X9wdx5LkiPZen4VPgDRdGhgC4RMGanFBpaVVQkt3R3q
6flFVU9P93BmyGu8XFxu2qqtRGZGIIDjv/hOY/Q06tOhp0VrE9K1zPRxgbg57nMxzo/4AqxMlK3i
+iA5eRukfuBFaeFRZKyMacsdd4lau6l2i0r7ixUb2rqczaJTpNTa45Jk8s0oAvHoAlEyOKus8mkF
lksYq7Rfeuh7e5/ODu/qKg6dx/s/NKna+rIq0ot+nhhDpmzajK7rMuespf9tbqoPz+AHmVsTvYBa
yg+STMme+0N739O+ZhxKjJuK1N3WSSaYrTxYtVk3NC4ydjK5mIe07eb7rK38m84l1BApjgMqCjOO
N1EyufklTKDm6GMg/xDKPhHPmmI5GysDWbKcPGfxtrOh2DTHeg16DSP6kcHaEOL3R29e0aaWdvWe
Pat231zaB4Ll6JwwdX7p96rbL5w3tgY+R36TzO7ybc0r+6ksZ/E1DSyj0iTbTppMVeG5q7rpjKWc
rrOxy5ipjexQr9Vn75qW3Bq2nA+M3stXFhT1qZSudejHsd8OokZbF9CYHL00uzHAFosWaj1MUqub
WozDPnv1yiJfpzjg0HKHi4nJ7jYmD73/N4bBdf5Jcbn9Uv/oGPzFZPgvZCuYnnUGyf6Pv8n2/4ut
cPkxNFgN5V9Mhd//1i9TwQ9+c13LC0TohRY8pj+ZCs5vInRc4doYCxjGZxzc76aCGfzmuDACBb64
6fu+zW/9zVQwfzsX/MKQ33H4BfCSv313/wemQviPjoJLgol2iY2r4RHEOf/+n8iWnnSNzlckH0g7
kAFabomQfpkB1xvTiZGou7Etv3pH/e9gOoHPT/BXL4NGLzAYMxCe6/KznL2OP33lNHPt1VsrvfWS
cGCRIBIpuRWHGro7Ip5Ygk2SOLCOBygxR4aYZTdXx4oZ4SY3ZffluOEyA1LQs8dTMAhe22BpLwvL
sbjL5ZjomzRFsyYJtAQnp+rphWgxZjvbTaw4G9gyuHqjf2GkCtGc6tAKgIFxs1pS0FbecMvab2/j
2fZnIdJmo0sYOgQsY2VkJNv75n6pWSulUrH1DEtc8gQTkcOYc28zTIzRzDOUQrZhkl0zyxtfGiAL
9FxMN+SDH9Mw4Oslyyz3M+mQu8Vtt2VXXBUsurwuO16KOVzNlRFDQF7IS5I+nBhzlFNUi0/bM5wn
5UuoCzxh09vcD4crtyGaZzKYRBbB7hoQz0KtiGZDZHMXfs4nM7z3AChsk5X7GCY1tH9L35F0dzYJ
aahXkoJ2GlMmNWjIlgRJ7dEIbid8/K9ktkIAEG04kAQsVPhddZO0thShDR46oXiaxSr5JeV0b5NQ
S7yXBOgrql1L2cSVlaKVUFScyGMG2aVlC0Y11yDMQe41tg3Xu5nz2rkln5dnW/R199QbeENIi+Iq
lxyudTc3pzmdUn1m5eMprL2viCPWnHSoLjb71tHz1VgEimVVCcsLhiLc4Uqtl808dk99E/jkPDtp
pBti6+2zhe9BLYYTMAcJYhV70n5he0qJQBZoRGVNIG/RKtmMTV/HjuxCFY3wBw6eEBxB2kysz7Qw
eMAQBU+VQvZAT4i6Klhu+XMIXtbUmD9cw3dxh/TYbEcMkBOCsWSjFzUrN9bnfW2uSQ8MXQ1ZI2ja
Ytyno8A3kcKy907m4+a3LDh5dpfRX7drwcaWjTc2TPuzCoJzbZpBv/W75ZjU0j/XhNzuWutMvfeN
xYVU9uI1FW32I1F+98krk9/Lsglvoaoy1vQLquc2Z9R+xa1Hg8p1npKpbFhQjPs4njxL81VWKzMP
eHWhihkpnHc2CcoLby28OU6csUqifCyyZpPZ5rKlgG3tClktD1a72veNGWA/TChZ66aoz0k8wj7z
Z18zvlCGnbq7MTHDdxm02cuQ8+ptnWBor8OqKgn9hqn3PDIjRr7W5ky6JJ8/6lbJJ+TcyuJcOHgf
fV5gX3a+UW5Mc/BcpsZiEHFv9uYPQ+bmA4W0+nl0C/rNs+2/kmVEgc7sCiiCNXFoTam4kMQ0x5Kc
auPWDyxmdrZy0bQ+0z7t6iih8iU30ta1vcuzQBW87kzzG2/2rSjN6N9sM2EFezMjrk8hcKWbrQJx
INwyjhQ2s+F+mMYe7T0V1eXKiGBGLSPVGLEqK0VCqibjdgEoVsdmGZTPOC0h5VzRorB7jc+hXZCC
23iuXR/W/pz9Mal10s4aLfgnpApQ1Onm84kvguJkUHo/WXQNyWqH9ELjtTGnu7wN7GfeUjdqAQDT
0Ag6b5uw3emBAku2cciqb13bre8qhH10cel5UefN/astuadzMxPL2yQc752b+bnK1zVGFkmaUW7s
BLWBYzuC1CHS1XH8NjiGrhEfcmXHtOyWo9GpC516CwXooAjpS44Nt4URJkC7QYsdb0j6T88VXdE1
Xp2K/kMyIqgcsOqtt1zJ0Y1TzeiIrGhASkI6K65pCOoT8ZjuKVhmF2cxQVveIjA6r1O9dt/7dEWY
rDPNLT0XlJxjRct0jbsqW13E7GFJj2ZiENv2bbu8qZtaZKeWJWPZ1vFC+6IdAePsZQUj4mIhGnk+
9Zt8uoYW0X/j9IXxMeGAJvGSJsAWG7ZI7GQjmcInwlo7xwa7tKFVAq+G+qnhxFw4A/YhIVYyyi1i
MK1JEW76pCW5BIlE8kfIEmTRPASacZ90VwC/4SKkfRB3VpBccyUN7/5omNcGRe9nXQw1XIGxvFwL
sns857zq4GULT9Cy0csLjCduehAPphtHUZGhSsmdmpA6PVBam30fkVHxv7eN5z3M5/hYTsihxn0W
JZVN7Q9fix5xNVF/szhvCsivIpxugnoyd/ygY8zqqPqladPhImWFVx4XPo+dlJ0guP3NellbKK2G
T4MHhIi9tfnOP0Ax3OgpSyLtC1yjlUHqW5q41Q1bIOW0JS6J0VLCOs5jFrj44pCkC8HvUgfJh0gX
v+cEr8rlqvWWiiy9N2YvgjIzb/S5txcH8xzQ3jT52eYkW16hdnmP3H474pCWt0/JP721PJ+vPCud
oXeAXHmjExIS0pUrxkEq8MfhLSCDxBaB5zCSC0SXmJPK8D5pV50c3xiZ9xPrJHzp/kCTNeIgydcn
lw/SZ+gZiRMr4eW7ua32lpMvXRy0CuVoqNTwfc1H+CluL32X7Ca9hPObZt3lTq8f2tbURzywsrpi
/PffXML3X+iCkFPNrMeQQhKlt6mLDGQHkunMxo91dsYetk8SvC449R88XfI7zzSzmdsWYBxUD00N
etOqzkCq61nOdwsCBEMZfIEz072idBfjuTgbSoPuZrYryYcAnMcsjeKjJxF1047ty1gP2aYZkhml
36TwWSN87hgM8NO0Mvzxcskc78Fb7TPIGn2IPmriFLsumw08T14J86fzrskvguKwgs/eUvZlk3mE
KGffTAfUczyynpLBlXZM4q14+OXZzUfrD6uDL7jMtqElqV6ZFkMCRyJffSENFPA0tA82ycnd4J60
bJrs9M/UQMB6c7nJ0NT4dNrYuhGNuIGLZoTMtRVBgVWCbWS0l3p0nBdAFVxRtdk0DEIVUQVH8Ngb
yJY0UbCyGjziAW9+DWWStNynq/Q1H5pxjQ3tzLeQgQhBCOhZ2yxf0prmIyGeKxIOy0Xe58a3JB+I
IOcuGj/N/0DEnVuq9zNhFidD49Smhtd6sc06n495srkL/MrIsCHYfGiCznEO6UgNjgfVOj1NVFd4
GP+MbiyJjVbDJUCko+QUmV4vFEXuxc/QRzXRQIhy8FJDrO2mPyrP8r/XiTXQ7EniICyrDfZdGNvn
5Ig7OtnLNFtB5BorE9vAgouorGUbjYIaNZQv8rxhk+D6KeIoyzmXIty4UW4TkzG0ouK8qjdVQb1z
cgNPOMnhkK0dX+ycaNHnbEvqkXKp7VGQd1lYSzSDPsG5L6KlIA5TdIaxnVgQvSO9WG39MHF45I7J
CbkNbcvXwboLhvoTMpb5wpVofxG7LbboIzafsNYPTz4SzFWRzeTTl6Ly71dzydstFbjswWD/97Wl
J14/PhTP9AW5XVGpYBlmIIvlJXEC+Sh/Bnzy1Z2XDcVtaRLf7/QXvSv96WQj7h8+KkGF1k6EjGtO
N192IJH7ViMjJNQtsAJaaTnXk+QongNWKbAguQqjMp+abGPqZfrKDX/edGuPX7VyU4m6Bpg5RsE5
sZRAjWeoJKJiHTQWEuH3cl4unHPIaf2Zd0L4QpIqs6ylQLPYGY+xpq9uaqb5eoMlOwoEsmrYpqaX
P+DkGPftAidu9en2gYRZA3bcD/52soIpbsPCZnF2rydBQcozLsoqoYk9LzkxLT/zwsc2GSHV28nC
JMiDsuo36YDrSAKAtkmUrh7pDmhoTEiGs/DS+k77ZLJwd9eRvPK2uuzEJaCBbNxCXgplnLqyeqEx
G8oLCgjZDwIRxMsgBTIVNayuq2nNYAQC5LLaZ6Ht6nGSIvhu1Wl7mJZl7o6atP1rw8mY2qw9FB+F
06ZixzHWvZ2WksSybTQVZaifobf0nH8LG1BWvMok+Cg+Jah3gWPS03Patr8bgonSmKq5DKMhXxmw
NX25WDqDOFk+yJLLKqA5slsGRzxC07AjEBk/Gur6/llGzDBVTT/xorE2ivTgeilpjYH2VqtGRshM
0fW9yKnjXbAagQuO0lp5VIU7nKSddiU2PAVLpFeOeePcFfucqOFxClK3i422+O75UgwRujwFmHBw
77yiuSTrIKKpb0GOgRabs/IpW716ozh8bWma7Rsyvvu8NdQGGdCKJsu7lXwAbnMjCbbYDxiclSM4
NzB+DETcsmjxVUlLa+VgQWBgk+kKCMc4iR3h6Xzf9GZzNzmqPtXL0G6UydRoA7EYEr7M4lRXLY48
UhhnEX8528tz4d0C1pc7sOgHzYMtLpgvU1lOp8YbxLOgiQaGXRTUSgb50iQjqcUck3wkZLmlLbXs
XGwLPzPmCR1UezjJc3hMfJZFM59YKaE/YhibMOkJBZglwHgcknUrBjhmWUB6YR2HyYnbJEzilZv3
j0D6+57ayle3ZOUpHQF7qbE5N6PH4MLPLPvV6r30e8ADNPZ5gfRQEf9WDuFIaH9J5m75F0vjtKKe
+/FMKJ2JN5PdY03B7oBTjBs6kZZ/tOvMuKySBjgG8e2D72XjU0c6/D0BQgEaQizG16j9Rr7bJceg
c+yA9kSTBCAqhqKcUNMd4C8qx2k65rqrvhvAfK4Wk/RJNGYhD7BiNgXTQIeguKMAjGQOiITFYk5Q
7Myg1+xim4hTZKKDHKNzE2XbNZkUNuX5mdkFHT4IUjs3qgCtutwwI8kLFppy21F8a2/Qq7HTZ53j
Lc3IpQm3f2t1D27NMYECvg1w02qlU4LJ0LaO7Mb03hXkgh+di0tHgyUsl00gg/AYjuEcHup+kmls
NxlD9GRX3o8APNkmR8m5lJOcbkiC4PvRhmcw1aCQP2EDolQ71KfvkAXag9K2fe8oMdaQEwW3RPaW
TpuUTgfZyU5CUsSZJLeQ5wmH84LclEXe1BJX2CfdoVLnOI8KsmHZkaVWn2rBHP5Fnv7PDlT/f6eP
+ljHwvIEyqbHLyzb/rdq6dXH948y+3P++p/+A3+ksW2L/KdHPd+x7Z/y6B9pbBfN1KM77vALi6z+
77qp7f8mfD8AyOsQGiGJwm/9rpva1m98d9zZBRMRJpPj/0d00+DnIvG/Z7F/bYPEFPvHlYH0S9vS
LFV2+BdsATvk8OMbTbDHdKMDplz/orWCjFvCPyUNuEaib2QYLM8g5EInZpFj0+2GsgZim099eF8D
D7vzS+HMsV/wJOFx8BNC0KUpPPJuZKkuKWQKoLLAkv82UlztjiPAnGuJiXRRkcr9GJOl+YZ9zKoH
os7dvq0bGK+rm4dpXBEgFzxcPe99WEoOrOxRmpf9IpQQkVWRv4EVSIWE0T6DNKc7gJsXxRlwMHc+
9PxiHfpHl8PfgyZdQLxMjwm1xsF7AwxYn0gFL7CbfvIPOOFX1c6CKutx+szEW18sJZUk2xhyUB3K
v58JCjHYFPb4SV995vhbOxckMNN718Bp/QlKsNxCv4hkcE81PJh7rCdvbygnPDhVt+5HakzbxPD8
5GpE994wksGDSr15Y3lQcXaoNPXvUIVwmnkfjUqSB4VVM2pUymm9ZA0hk2Uyzg8CGeEH60WJmSdp
x65bCH63OHkF6WNZENUEC5U+/QIxaF2rE4l3wQ2tmEm5zx1Kg06XcV9WeUrnKR2nJ9/0jOeexFcV
eaSCnwICwuTwvH4pqetU4hR4GakIc6K2vAZ9jHYGi5QWkTzVDGik6oAN+Nu6S8LLwi7VVdFkMMV6
e2gO7BzN5dGheowEYDbqHeSDMWxcR8sfaZ3Mj+7YTlMkHZVwDvoJfkh0cN1i7DOYUdWvGCIcqop9
IcNbKq6AtNRScL93Q84G0WJUbX4NGAN2Rr3057j+2Bg2pPDV/9EUdKUIrbKWI+6KhtwnqzXp8P6C
RCh36N7RdrJXYXUE4c+T/219dvEi8mJ4thxU6ulAXkqrmBcWzTd3fjr2owZQYfOF5g1preyeIFo/
8Op76WsNvP0rLzp/ufjJkygTTx2CotfmJ1lARsls8Mxxb9fJyiU1u6rdARfJ2tNYWeaVDrOzklpV
wTGbJvmpiedsjaHTDVDimv+XljSuTCNvIWpqHb6zhWotTiobPQTDOXGPxbTUT71Kne+Lu+Zvc1om
UHf/TqYghuLuCmGUcM7NZjp2mc/QnhUe+v4vXoXF5M483paKsvMZJryEYiHAsi7Bj1/8CqBmBHH9
Ch1/nJV/zspKwCN/4CwMuu0EBlz5UhSZuHHmdd250IdatK+ZYkD3B+hiGlwmXHdqL9fV7Ikl+wID
NCg6yERjMm5rchvQBs70C6trKl6L+lz2/Df0C2obM9iWxF4j9ycCoxJTS5TRRWdERPG2nmTfbMio
zLGd5msY8+hV11VZLff/Bofhd8BOI4u38W0AJfpdGSS+t5YSyzWWqHGt/Sy9DkkDkHVsHf+eUnn+
8AuWUY2eeRSTtx7YszTcU50fbyXxS3XW49l4BUnptW0zfztCJd/JJEkeFVn9PD73P3fMX2BT3bBj
mlWCpVV0oYv3Jp/a26ICmCHp0XPIneejPhdINYTAIF44iJn7P9M4OPNk5MInjsdd25VvCBzWdIF3
9E/gHGJJzVu7noiDVapfLgx3Bvc1BdIO9y1YoU2Sn2GeQtpTx7VatN8qF02LyZSLsBc6RIKe+uLd
bJ3u1e2nKYz6fkCytbSj3B2LyCySrmVRNtG/QHwo9IITK5mdfsPBSViXGUAhvHpe/nVLcx1Mn9ct
43ywKHw6x+EX+aPvhut0Zd6KqOov8MDxfm5oJlff5izNvjL41ptOivwxtQZJUrqyedz4KFj7X4iQ
Km39bYJodQb2+vnBIbORboy2ny+QtOYsspekutBEeIhsgwiTMQN5eyMKapUbFiumG1qb82nqelg1
BguV92OdiaOpEr0ZQXU78QzmYN71tl1cIfsY4EFbZR8YirP9ONOamGFFZHjZHSRNEofY+RgANVuZ
I9oCooxZN1l8+8kjEZV9Oc35pCNI+vytlu/wriM59wJcltaRwcQRp4tCtZGlGM8g0L+CSrC+eqQb
JTkPBHsFt8mLFrN642AZXqqzHl+UPdXLrAmri4z8SMrHZehLenCJy0FtXRvuQ9BbBpOE9nxnnbsr
wRltUvE04EGd01f+K97EaaS6b+CBEayqiEunyr6wQ+/DHyZvs2o0tXWy04OlpHyyiV8eghJWeZSd
2VYKqu0P0EV009tqDE/aNO1dScBgjlc/6C5MNpht6axrgrDmioycs2tlM+XFfLXavbpq0paz2ZiU
18SZZ70tpoaqrgm6fcEtMGl9KI/1G3GGlE1Sa8GjXfO+PK65bO+twqkuZi61qwDF/HKFU32pMx2A
zey0fA25zjbSbYJPD1xbg9Ds9LdOXQX3CPj+oVCqMWOnS3BBZ8P6HnLBbEjoNXd9EeJ4VWvuoIOn
zkG4qnsSjcj3k+btb8M+e60zHBnOy+XKiQKoUGT6hX/TAMz+NHOFkzeEUxt7g+reFeYKmcBePfaW
lJ9zanYnT3kzXCygfPFUFumNdKW/tVs/20+uAAFtVJ1NUc+1/Pd6tYslbnU1P3lOjmLvTjUMafBV
t3Vi2FeFJnMW027rqe92ygRB22r9Bh7U3/pjHzwYzllD60WSvvloQX2U5uP8bqDGkCl1EIgLStfP
UD29fRZ0/m0oPPsiJOz+xfc7nPxULt/CVecshcR5YjxjsQC8qYHUbLhM2J+FnNxiY0Mf4SzlLssd
5Ytgxylrel5Jwu5wwOuP0PIYNToO9mmk2JCg2P+oAI5avU0Wmbve1S9IjU+r5S4fbOpF+E8Eyv7M
q6EeN+QXfgEaY/9nak0Qzl61q8zMvJFd57zAnxrhK0tBMjjH9zDPTkmKbWENwWWe+iuq3J/YNogk
lLY15/owTpZpeJtUPhQbiloCBZsq0vUv4o2rgAtyhYRr3Fq5+jjvG0c0cQPzvhx9Xn92rSDRpHWh
aajV1TO57/6+6yuq/wPnofuCHuVmNMc0JgfgX+bSDW7NWYsfudkHVcRV0FjEqKaGG6ClK9yMYHAf
FmTfjBwhI0E0DRDQKRGuXb4xDY4wp8AlSrubRtc5+BV4vE0J2DWIYL8iYbU8KsZriwWwScS7cAZn
hq1PUlQFAMKtrt/AxQvWCFyt81XgzrmbJjTMp9A1lo88MAQkykrrQzutcKxKOo2aYbVoQOBpIBlx
RTxwSymOyotTpV9WSjFErUT+Ftg9+Y4Zk2YACBckxXa406AzN4M/cItqKAjtoOpy4TizybqBDNEw
oL6DVe3J5COcegtlmhFjy9SLETjUoVtt5w7EPPM1POxK1yszmh6O4coPHq1gUXYY+vN2ICJDv4vn
MiXJGQUfUE37YYd9B6RnTKstsCTIW501Y2BURESbDippJDpU7AgWkhWDnsxOSVUSwSyD9BYMYY1W
5eFicgKy+jUa7AmBm/51lz4VucP3ZA5299xNfiDp/SXVF8U86x48HQZJhbq5qZIe3bYwwKVpFmHA
rzYOyh4UkRa7S+NEMAFGSzqITdootdWr4Frs8tKFFZB2HxDAB2qQK97EDB6YFLEZfi2QppZ9YtT+
fE3Rw3gcDTIBUZBJ90hsr+RIBs/O2itbJxct1/TnQiNIMauY4BkF5dGIBGB4CZ6J8K46m3n0kOy9
MKSOx94vdj7PkG06WP3WswjLRU3hg3QGVRoZwtfbEFEs0ovU13zTzoVjW+KVOaDf0h1rdsTobWPj
KmjT/pQgDoVjX2H9pRSRi1LfE8QwZFRDfcHFpTUXNcSs73yxVluzC1FL3SB0L0VtMU65ZbK1vOQb
c2q4J/xRgV9hWyC15PTdGmr1bSE2ZZO8NRPCz1b5nsrWv8Ngl2RinLq4AK0IydWoATGlan6cZ5yC
TJlvJruA7tx84HNpgaAkqu3OF0E/Tgf266SX8ExKXncvvwigJxFWhWu0b0thvfTAoblH5a13ntAx
/DPyHimkPYcggEoLptkyF99c8FmE8IFwlnxw5PXUVNSGoH1v9DBSeaDsVcAhZPvhsW01Q7RgH8gj
DNdgxwjnnchjOg+gJ2laexIekHTt7eTRbD1nMsdHTH5yAdx52f+Rooj685g98tFL3jLPgvYZJLo7
xyNy7i56JCxQAQu/gU2VXdhJ5p3GM0QG6Ad4tciGNXvtGrY+ZIT0b3Jrndlc3hTF7UCBZNm4QDI3
4CN8IiTpAnWKxekPrH/OnxCBxxO8QPeTz655MrMh/NFDRd8NIRhXWnwL0r8xOZRQWBtyzfq+4uj2
XnFNsZAsjBjRMmrF/Qr8jgWmNaiLI4WObKObumajbV9HZWjMR6vzKKNWznxpVPyw5RnPRFMGaCiv
eEtcllWJLwOPuoyv1lc7Ovr8m0JVD4lVBY8q0wZRTd2xRrXLJm8HigNevW3N1zCmWcZxnlyIKUAH
ezTZFbLznLE4tY715XMY5Kn8H2BK0ixV30uHEuJ/53BeETyyq4O9uEw0/xypUYUwt36tR/zPlhr/
C4Usbcvz0On+dcjy8aPOq/928/Fd/1k6/P2v/V0sZBONH1gUacPAsdkJ9btY6P1mmURFPARKMpb2
WRL8W8rS/s0JRSiEYPb1LTZV/KEWBuiIrsXfgrfgUz8C+PB/kbKEuGAFIf9x+WqWsEBE/DnrONBt
0h6hwm2ediczQU4qjR55hsDdQJnFUOWFI+f1wCaf7Fdyl0DtP6dGgJn4h6DlmWThuaHFa4JWyg/6
1y8+cz4pJp+0slkZ6yFRHpOKgqQ5zNxHwSYzk1aFRdBuzPa6E/mVak3x2Swhlns3ZzTflSPRs1ib
cTMCLYXPPruXzbDOyAm5fdEPYQPcWIbXNktxuAUuYwvLFnWexgMf7aHzgZ0JtwRtHOQcrLxHO8Ob
4MzIP4iW2QFgmMxbpzVpbWhPXqd5DXczLxV4CLXuzgVEBedB2jc+5dpHU/TcKjvYyXfEeKwrK5DG
o0+gIfYwf2452KzROVJ7nZai2eeGsfA8J9WFy1hxsiKclFWe3luLcC/Dcgz354LIcSV8asfzYLDZ
y8J7Kg+O31tX59sRA46R6+lo0LCwL/uEtP3egQ20B9CP8UxFijRPtgTvAbEHOy6tzrpnxzFZDyh0
NFqQ2iS15OWwjIW8UulgHEAUZ/UdbdmRitQi3hpHSrKqpCKXWMC/p+dkTdPrlKYZJL5gqh/Ag76A
5XK3EKPO+QB1GTTOZUg140C+Uh4Y3kmb98a7p0V4LcglMKBopJcKsJsVlWVBdN0r7Fkd1nqeb3TX
r7xZZXk5BnO9rzKv3Ft0HGED90F71Vi+dcyquT7YYzY9piQj92Eyschj0OtOysDYrpq3W5ql+MA7
JgfbdDKheF7P+9IIb1EIpysel+mupBZ3bXNGby0f7LZLTSfyDRkcTIV7H/LJIXqitHm15FPWxbXL
4hL2BiTdrjMq3v6BoTDUnXOefxhXDItSPfXUjae0fMFwDV4Ao4lrKItc0ymkTbO3AS9znSuekXFP
CPvaXobwcaTjDNtfqw1lCNYSi1lu3DrsCIT1NFB4B+Wjb624xy7tkYeAWLBJawEyTMvwa7CVExiD
yZFA5tN7EWjb3HVeYOGda8GWxFJSLdpm5gSa0llXzvX2ZDnsUs3z9SZofPtb4ySKlEpDgsVn4Q+w
32B5mOzE/7EilDz4kwyflJLsCWAVgPFe5NZ8RZjXebRLT5ibuZ17/8YBcg3gYB7bYZOwS2bamYbR
773QLaCaMK8wTpZ92h5Rjqdv3TLnWA+FZV0VgzmY70EgFzAMwKpD4gt0a1ev+CbnoTpNdVFu6HdW
jzK33EPTIvxDUzxQLvha2fnEFrp5oitn21/IN933fJbFYWGL8TXAluxIKY0UZtKBu0p7e7zxQigf
ws07PtSzqZ68yQo/i8ROjkbrodq4lRE3cpqopsnaPZSiL/oN0W55vVJ62y52M7ywnbPfVnoyb1iv
5n4k69jsNEuqvixiTtsJbMh9g4f70E6h+YGG551Mvep9kkEQW+ZAPsGjBVU2EiRWc1q/ssKnf8bD
tJ8A6jnHTCKYdd1C0tctz7Vsrctp3wGYAmyHBipjJC5z+GTub9LLzB5SZtuiCpwniyGRzCR/83VY
k31SLNlXktief3AWodetSQN+PVgTPMVIsUlvC1wFdGxGKiR0V/iBhR5mwQ65vmEmZqtKBOIlHBii
x/yDK21eIrY6LNyQ/BDAmoFRs2XAI5nAMq2EIb4DIraxSaVSZ+n98Ep1S32x2ospd71TIiEFhhUc
kz4w33FOUHGGdTz2wk9epE3Be1MY42SwPGDKDZY4j3xsRgICH5BcK5/8SQie93zY1wXrKY4khnJ2
P9H4vzvvk5SxCTFjm8C9+WiAu92oIZPsa6mDcDsayxupuMbaLCkvDGB/46EB5v+Dmvx4lCuHv8m3
SGwJrVlSt4yL6kEu1M0rFz85lXrF045JcoRsM0kUmSft9gtaB1rgFNd0byShsx4CqjN15tvcjYQ6
VFaaOwRAkIee7tWb0UywtX0Kzy+41uK1z+npi361PnOtLGi+a7gJ1Trs6GvL22n2wu/SXtEXad4W
e9tVAiaSt8KcqNhcuV/SmQwqfyy/7Am9teyn8e1H4vseh3eHDz2aoOoPSzHwDdTlimNTZ+tEWMEs
CMSmJadwiH0lEuOqHe4XCPx5xZGD5jcHX1cDHPJsFjgEP8PotdcSTEe5kJvgnFbn0ZMAJICQrOP2
nGcvz8n2ciDjzltG+Oqce0fnm6/6cxY+Z4dGiIpJQh4ACfm1KrMNNi3h+Z36hFOge87Vd+eEPfQh
98R6kCzbhrVv3xb/k7sz220cWbPuE7EQDM63kqjZ8jzlDeG0nRyD8/z0vZhV3Z2Zp/4sHODc/A2c
oYCCLZkSGRH723vtvrcv+uLKD0E7nfF7DDxN5+hEFdSAl7mL6xXRsSRfu7ZJUN9bvP6avtj+4cUT
ATBxjSw3OiGxua2lHwrP/UjgOoaEvkHSrmgha77VhN+v5+8hA44K2pamDXZC3pJCUGZvblxRtLda
WuwMJLWbaIkuQJEIn/SWMUixBBsCyD04niNJOmoJPkRLBKJBegZpuOQi5BKRyJawRL/EJqLvCQqJ
hZScYQQPAYapwSDVtOord46gyec+MTsW5K4i3SwK0hmOjB76JbDRY2FzSAVU6YW+PwIdJL0YtCwp
jwGm1t0Id2o14U84UUvoz0sspC+yu24JimjFrK/Zk23pqMg3bGDfSWpbm4F8SboETdQSOWEgy+vx
gzQs0tJxbIuBcEpqy7Uqy2hrlgYzATfJ3RtwO6ildgMCZZN+T7oUdlmcSOO7L6xyA/Y0vlTsg9gI
fVNLVIYMJakZdwnQ2DIhS4ONnlwNdUCCjA3F2fWKmSan3aarP7EA4YxA2mnfu+9+CfXdO9EvNgpn
MVSk370VyFqLz+K75yLrLapTPAyewyGP6S8BtjKzW0tVl9+b5lSdmqmdUR4yk8JEJ7RYD8su7p5b
q5HPsA+x+YUugtKyVaHJz+4sBXAe4refVMJ+n8vUuTVJGj/ppIXA2Pdxegxdo8RbjswR+3Ujiscq
VM3o60PP/aSojL6pmnK+pKLu93XumA8JXFPs5DIBPG67L2OTEhIY9S5DWXNtTGXBSAUqb9rmnYDe
7xhLkDGIQbmn9aeX0jOz7WepcMINyXSPVR6xnx27ZFw/JcLai7Goz53mRY0/hUVxjhJVfmvxtvGI
B3PcL5+LyXO1AZex1m1mAeu4H6zmXFdDNlznyrQplQg1hk6ovv3sm6E2EQHH7ZJvklDnUy/h1yyT
Ai/OAP+UTHcYh8r7vg4gdUHQIYmU9FL2R4bJ0EXxRbHpKDLv2PVO5rLtESM7YDtA1p7M9FgSfGjY
rUn3oZwH+QzI037mpk56moZq46RwEZ9nHjpMP3lUPE5l0Ocn0MGIzYBSK3TMkW7QjRt7NVtWcswn
EDzam6tV8QhiCFb6CpN3TTWpzBv83Jwc+i3eaEISfCZefaRwJXjGXkDN4EQo+zzDL3APFu2bh6yo
uy1zbe1T6ElwTAMdeppgVTlMI6rounCj5MUY8OhyStDaZz7t8gpvLNHnWRntgWgZR5Amk6fZxF3s
WUF7VhRoxpAsCthz/On+xJvo6JQyx0vZW1m0YawYNEQUCH9sIFlYD62QaIH/cB77hf/omJwyPaHb
Di4URGTT5Dj641kQUA9wpRgIbIBMdSja8Gse5/eVXr4Ynrqn95WF1YmYcjTxlwZs3e0PJ+e/AoA/
UgR/jd0tL09KyTXZ3QmTgOHPL58GjcTkoJHsDRrqqGizP3Pxs9PvX+X7ifZ/3TF//pVL3BGbDq9D
zefPLzM1M/n12ez8HkPwhmJb9FBHMzR3b0YzMmval4oMjwcxIWd5kqRxcLeu9D4bXnRgrodJy7uz
Xar2jgZJ72q5ZATChLxoQzm90PVXrmOS/3T7sS62NyA1iuBPyOh/Wmn5P2fqYmojaE//f+sxN12e
vH39UYv560f+Srzaf4D7Mg1SamQ8+VCAZf6lxRh/uC5qisv2gOQmS9L/aDHYswBsOo7nuJZu2Yun
q/mToim9P7BZ6Yg3huXYti3kvyXFuEvl+Y9fTYQd25IG4SHT4j/mL+3hYRimdkxgZ9d1fbOv9bR7
W1YuQkFGcGNkWnNiWZo2mWYCnOtB3FgqDw81VomTJxgvdpblPrn5ZH14NfzwikzI1uFe4yucIGKm
eeTPpmYjjlgBWCP043Cc3+zOvClowSGKMK3sUZ00DRs17mASSEXQrWovviytdet+jp9kYX4EJpTz
3lLHtIEOK1WmL6GqlJl22TnriRoAP04c/TGzYs0FgRxlR2M286synebrXHfUewfbGknEtr9OsVx8
TuZwXXqTtpWmFmJstc3wSQoep7VGxsikLGuDeyX9Yqkuo0WHVw0QKJBp46z86IUBM4py82cTvPVB
ywtj42Cv2TCCumWmAVYL7f2Y6JM6DLU7XuPbcWn9tkbO4k1BFiWFCXeDojDuNUrmTkU4dIRoG4vt
So6iEbWJfJx0IkT1CI0mMZigRkzeZNAXO8YhN9LM+8fWE+FnlcX1S2wP5q0SxIMK4Xpge+ibo1Sq
9JUd4AdJlDx4cnpKmJfeRGDf7nHcWgdAD92ppezz3Edu/gQEXcBIEDCSKIElMZyugSjQngRP4RJF
LoinKtZ1EhaD09+zOqqLU5KnNKkQARHQEcC1qxeb2O0a/3v5zpnh28QEmImQNz5HhNjSyDoigOPu
ohP2tmeA48eET26oO/FeTPYeZxIG5skAAXLoujn7MPEQYCQgaIahL7IoUjS0C2BHJCTBQ/29tLpq
ByoDiMmIkEIqbDgqWp4vQ5ZXjAvJrrS6q8OL0+RVNTmfQX3S5YuR8MqCWPl9g7HnmFk0KVF34VgA
wzrOJeHEIBEESj7jTVDqJrSL9OJFc7PzKB94RBXRrxlzcDIAsP9MXmq6ZJPHYEb0AiJI1W9C6Bhr
Yl7DptP5gDhASe9KEbbA81SUzV5EgYH4j/c60+xv3WC6l0V99Cu51Gq31biOIEgeWm5mtAPnEYxZ
tfFSyk/i2HG3zVQ7D16qsX/MFPSISKvYCZP8WFvErlZBGup+gpMNlOc0bedcY6o9dRAuKQPa2F0h
fHNGCQlB511xwpqwbXfOLkuEOqgZaiLoEmXkRN9c9hIBSt7GStw14+EVrvZyN+M6pztqVSdk/vqJ
U5csvlrRtOO4FJ9Ci7FK2Yn0tuSUiG7V1BD/oZNCR9rC8LHBeNMtg1bkvqbxOPVkzfL+lkrU4Q7d
7NW01VfaS3xrbs5N7rzjd7Nv5iB196VWm5SDqoCHz/IbVU1L36DTwVsCQWnMO5fQNyHSut1UHLHv
Qy+ms2bA8BPEIA0JVn9whrwQbRh9u5X5Wu9sIiF22T1H3yek7BMBEtni2ikSBFeKuU8igeMIu8b0
u7Z0Pls3Dbbkk4yrujO4mYSj+6CyvXvDkVzVETyTOXnjugFbgWJbwOaaMxrj9AkfVzKX4zPuQ/dg
OEnkZzR4bZmTF8eRs9N6abve9UUyHdLCwsuO+mMjEoTzLuiCGV/SbG1DhzFNQGMQ9KZpJH/Cpz1R
xLS2Zs65uha1u9SrgHEETsEuuTN3sgPvvIIc8JWqSParU1pMMFphWNGEPB5BqgbPUw7vrS/S8ozW
0R85+efHPBvcPXDZ/Otg5S04ISmWkJS44yaH3BFHTrDKhsoGW0J4+NGOC0fiacuoi87HDo+oGbkX
QC2MsaLYNbZJnxCmCUgWjJ56NIaq8ssp3mkZoWYuxB6MvrNhwbBe8FHedosXHupUECR4Y2I6PPuJ
iODMefulDtXsY3NJ1snUtlvK4HHB02sDpVTCIzLQX1aU4nH/t5TaE3yOd21uiZvGyfxUdNkqovsM
8FzP1tc5dwnxYIK/xP0N85TMzGppvbvPkV5OVsHavbIoSriPNDumEXX4SF0j3Q9FqG9Qiq6iPL5N
DNq20gRqMJs5aiwbYW45ts47ptIlAgpPcAtc43oMoNgw1O8/vbC9jXrnMQHwA3KSX4D6wE6uTHhs
rMJAUa7d28Qnm5loGt5jipSCekfPBUdjQotfYL1ad8LO+hO/fZ25/R7V6rVNeepn8QOjoQshIb/Q
6F5QtJ34TasJhgb4liOqu8+1JpIjmFzz4CR2tQ74y5/Rfo3XxkgGeqDd9MAqsc/boKQ3U6t3E8Vb
EBX6HnMLBYjlCymF8FTZU3vtqKk8FZrTfmLY1mghGJdlkGlrlqp821g2/elz4901dkymEAuULbqX
TpIcTdSpG5L5oqvwqqgjyTKb5aQf85YBSxVjnOJYFmyIeBy1qlryEjTPMW9UIzFvyWwbscDYFVmC
F0wXq7ZKIAVqeMU3tA/RNjEw7HdLwAouPrUs+dSbybNA2qdcxaxBYqZ5uTqX7qczGgTRnCkANoc/
YwgsebLa2s13/RC3NuiqoX2bWYY+E2ifYKpEdqODbV46neD/bBxOJg8k9dqHVHg4AjABKrkesri6
nXrRbqYSaUWDVoNXQNUWLh0aQXn0UChE1fSuqVANBgkSQshc3zBM5ZAw1HhMkGfutTQa4S1Os9rZ
IVH5jRE1DyXj5rGpXBq1rQ4t2tWeABOT6C7YooSi/MzKcXwoFWhErXHsbYfbeFgZhvJu6YR5Gp3+
hrYqhPM8umCb2IIspZfR6F4I2DzWs4L1mKfGrW55xTb38mnLsudd5QRwY38SmfOSWDgZC7YVoZW+
J5G5M4pwPzfxiWqY/dAO3WaAcxluZlOFlH4ZUIhDgHgZM44isYotY6s9MKwbSLh3qYjeWdCehrr/
aCxzByTJumDor7ahbnprOyn57k6zzrrLLiyIIGTbziaxZ4oyG1Osg0aZG2Myq0tgRfTSBGEE4ddp
Nh7l6xfcnOhXZQWeTWuSks4QYTzw+HXPVFVTedv2mumzhc8POl2Phhmhrqfxie5WbYMsYeyruRG3
7OKmew7N8xZVz7rRaeCh2O7DDNnAqtHsCM4SQ62y7spOmuKoURSP28mCKodzerPEj44BjqqNbujj
3sDFsi5q7Q2IRbmfqiw7D+6SCwgq26fTDb9Cg0W/mCPr3Az4Ddh+V0cX1WmPkQeKVJCclDZWr10y
Ok99wPNP9jgaVum0lDO1eJ/qyi2vvUAH854Ub26G4cry6tIfWH2IGduHCobbuqnal8qu34AzW5tY
tibV7wxP2jQ54tfRni3Cei/0+Wl+DLn6MTfrjbLLsOPjiDF5cOk+Ry1QPjtK+5ZEIu6rJBcWMGDC
HnaVUq9RVXuOFvYeQLjNRVXhOQg1IHouixSY543R5t1zSS0XrTtu/cokQd+kFpCSVW1XGg8eet3l
kDZbelBqvjsxcEhK6+j98LSt7YAbnkkM7sq+Cx7zKapuRQhou6JT7s6oS+NiM2U+sAcb7gqZ5c91
WDcYnAdzYcxPdwDPxIo28OyjUDqxOIo9v3lAVHYjZI+1W7GDLp3EPEMfmqHHa/j8YvSvs9XPCR0r
gytPRMTj+zBkl7fS7Cp+omucJSMrYap0QXhhjCt2oaHERXem5fCPS8+OmuYQ0D6/F3RnfqHQSYdD
6cjNoA3qw6w676K5pfU06TrwrBYl0za65hX8aXhHHiFjwjPK4+C6FUueHvdcesqFseHFBF2B9NNu
y+KaR7dNYm7n2orYsNHh1EUBdMZmHC6OQSrFHqr8YjZtc1LCosYnCD6ZIRGqm8vI3ubZxNZtNIJt
Sl/zqz4ig4W5Mu6G2W78sdWrU9gkNvtPG1ZSa1lfOLJWKL6h91m21B54HAAPTBGLazuM40uvR/He
MgE4t2ZeHQtcBqwaprcdc8YyaxnfpNqQ+x1jah8ZTT/Gmk6WWnoJTXT1NUQKSdDfagA0t+rozvCl
wfp4ByqJjbM11Ok3/tDKp7LJOaVOhJRLNomhQzZ9s4L5vcV3jP0O6b0kULrRayK2vAoUSygE7Bjz
4BRE4YX+VHaOuncliRRuiOT3a+oV42dgmNNmmLPXwiXnDh3ZuSo74vvWnGzxG2Fflc1wWg75DLjz
z2ood5arvFPRepMf1ChYJbbnpyiSGgQnWgw2EfcccEXc+CDiQCp1tU7pQoHXWsr8kSJyAGeF6J9C
YYH5rcQ9cfZgawZbuqp2elqlR5wTtwkOZicceLhMbMmF2AKmny5TMFfbFkcBzvHxOjGbr3w9ydyM
CuIE+MiNNdW4+NrK4cxtm4RrdIMZn1jAhgZfVPqesAkSXO2y6HUmSRHy/PQzzBzL3iDeFhXR9L7U
pM85LyBlolBhzbi+7cuMJuqoqfY98ytfsxK1Z6VIjnpf4qikEO+6mydzB2ACOJ8VXvWOIbDL1iI8
xhgZqTWUPNqjlAnthrBmEwDJkc9Ee8nou2uzykh+ZEUWrgtGNms2vvuoOCP4D2SL+uGseBRSo6CN
/X1jJfkr6X5uHoM27vc6yGdtFWBopTI4qhg34k6/Vbjh70bTUq061GaPQ7ONBB4QPvhLodL8gnVY
/8IKWEOtI50yo8OucxzqoIBiXNxr5pQvnTEHT1LvMFX0S+tiGzM7pzGS1vC8TvWdje9hB3Havqvz
MT1O6PoHiyQWdCzT3HW9rN9t5ldgbaIufi0Kr30flZpXOH25GZlC7bk0FBtWOmNs3uQeNwQd5Tap
07hY+itlbb5wlh6e+i5W9201mJeUSPgu0vMC2rWorw0+01upJG+GqcYTbuTPEp+Lz0koPkai168n
nX/qxsBbEz8kAGNbFY66XNOvWW11n1EUxrIgIuo8aWctoQo9hbe9Je6F/0KvtFUGuBZ6Ky0sbNMT
bltRes69k40a4zQJMBmyKpkV4ct6id2HFk+sPoz3EObTo1cbKNNt8YCm/kadyRUzQW2VDPEHZt/k
4FT1leprYy2mEfu8MT43HH4gla4cQ5+uOm/6UlS5doyTKPpTIv5P657/HznMdDp9XWmK34ZT11H0
1rZxE77VP0VUf/jhv7xm5h+LcA6yzzWwCQgb29if+iYFQhy36Ptx4G7TFbT8m7+8ZtL8AxeaLrzF
cIaOuWAF/xI4decPBHOAfrap86NYk/4dgdPxfjV88Yx2EEwxzkg2cZ74ReAUQdKn/Hfkm1pEcjvq
qIpDk0j64MimypVRzgs1g4ggHeZhMJHbd8puxrRNaIIRXGuueUbKcz7QAlp0ZEwoElTsVhwnu4dj
oT1YehAdwrHob2yVR6daOSLc1pajds2Yer4D5JYbqYGGbDBeXXtT5lJuExnRPsDU/zSHwIHXQZbT
yKvnZr+JpO2u9SGYoHSxw17V8wKmmtaztqc/GHSKpPTNZ/pcnyLXy6HCWkJuJzIRKYy8EACbk7EP
3OVMEQCGTwy9u2wW94EVZy/GOIb3lMrkG6Tl5GvlLpCUrFIZgcZ+/hoWnvVljJjOtW1Xvw1y4LbU
04OVyMXcRWB9XSR6KgmWB0Do8IZclzPsaZ4T6SqX4ykUbenrCvJ/bNSSbT7ParOLy81c2PpXl6px
BTuvC1jM3Tg9k31Nvw7k31BEw8z7CAstfJQYsyJs1BBPYB4SPt6Ess83hE4GNuop5SzQz1ZJEspj
wgewRtoFNGQn/YnBI+egnK5AR44xcf6GvGbGlrRYz2OV+xG8VWPDeMS56uwheYtzU30KwNHeDn0B
wntFzchMzd/UnGePXsbSaliweRhDifF6In7IswuQQzOWWJk9hFety+o7eshWURM0OAu6DIOGPcYF
YSCHbVmNxf9FZQpWNkOCaA9FDJI8hp5+k9aD69Ft2mLvnSwwsasiIAVFkXYQ7zOMyB9lnZPNM2Qx
7iHjeJQhkzqBNGuDlyupLeX55wJrI9bcPLa402/SmN1qYHfNQ5RHxVsoDKzsdptXhKvQjsBduGMJ
dM6aXhuPsN7Ggi9F60NCJFXvWiS/WbetFCpyXt/rjuHdmKauBZu5HLxzkhYkb6Fl0YyTR7pce6Nb
37qUxD01poZyESihfXZlQqOKC4LuxXRS9dWu7GLnjvgeVoX0hoeGogIOqa3Cv1a3STTth8ViuOq1
KD+1AOKJv8php7UjSR7SqE+ePZR3BFbng6Hny32bIu24kdYTbrJxPiDkCqxa1oiSATPqa8jNtfxo
AMTIrLOs2pM4Smrf7Bmp9lZsc56yNLWCuDiK5xBDzYvNV27yRVXAOQ8UH6Db4VHaGRNQJteo2KOA
HuEE6VTucsxFYAoD+zPI5Pw6hAzb4SBxqDDei97D1SnSpP5qOQRkyLqa4+vYJ/mm6qKR6uhmeBiH
rjxHDFj2KbOeYw70DiMgpn2oy3HmV5Awn+eG4oVN2LQEUN2hYO/WFkeSA+wXDQ6NTNpBZacTuIrV
6Ab7aYqYT0yzX1CVCvGa1A5ulHrXVTV8SOkET55MFHgig/pamxDXWtPJ9K6mti4rzlKKRps5xwuB
LLwog8OoCl8GKfq5jKr4E1U8epydKIIjrKehX7WGzGggkMOLxo2ibytp1HB9qqp7VUYCPiPUyAIy
LcEoi5vDqm4Q+9S0pcQAFxNQupF0D9YI4Hw8WDoSnJeqWlpYprxgl6Oa5qXBnwVeK/9IVZ/QRwDg
0aeWwT5FXhqRA+40i1CMVz2KViZXtLPitfOisX82g7A+Y/6PXvXeQXSEZAjnWGoWI/4xAHataEDG
e0uVzXuTu9k+VO27qGITPlneF0eWEmvBZWfVB7MhKpE0KohnLt4wXOHfD1tm6PjBcHsmYLaJkrjR
2uSY7XIeqDC9kSiMXOYVId58BKHmc6JgusUy5RBfJFgWmr3a16qujgGzt2vFlcJzUhKb3qghS9ud
bIwm2tM5L4FH0W4LIXnBBSUYgyic5cBFrQY0IAorPWGCYxR19W0cJhe+QsG+mU7IDk7XyMPJy/J7
UulMT2ZsvRv02uo1dhAoqadw3du2rOXTxMiNm65K5VkwdHj06r56Qf92j26ScVqNnJYBnktp8XXZ
uvk1kwznkVkKqjqROr4+TkOt03Yq9VRtmri/gqBDUhUpPHzy9E4orJqO/k1UQndPvMPI2Nh4DOQq
cif3tR0xOLFAgejkvrXUngooiwfDYNkPPJvqc6/YS8LCk1vD1Z0NuLnIWo9aPSPiabEW4UrL9K1G
h9GZJmznGQsKx4hiVNcpe+p1hm1hRVQxvpGumdOooOs3CU+ktV5E1VMXivSx9Ixyo0/daylwstFj
Zt6QypZgbhPUH0uJh0oU2qdMipEoZShxRBjEVRKROOipsRk8UNfi3DhF/FAUQruBYhhssLORnukj
pltaInUmRWXRYeXLYVyx3s3k3USeT6uWyxatJ0QGeEiZOy7fhMwoyaYBUaTsMrS2vbPM1uZioHzN
cw5tyNYBa8D8nkX0eFBlltTrnP6z68LOmjMFso5fDnb8BWD/qyoZH4ydN+4CCp1Apav4LegmmFXu
kN65zpDvMHLPe6uP8m2lDa69dl2p+flQQdvqIoMjeINWeuVYSn3Joh4ZxNXl6PoCLmm2zWthHrIQ
Wse6MVzz0EVx+wCzvNjnWh1dMS+ogV1hUoPvk8SMPb/Dw02IrjyAODWr/sFiabml7AnXGwZYEN9L
b7dfiKF5m/VkuHIhGyQ+T4QIkEdAWYfo5b0wO8IDHQ4dgjGWcxZhb99D0ZiqdYbjczdg7Nwl7uhe
phmE1ilvAkHloogyBDoneysZ17129OjdISB432rA9Q6rMlsJzOslESS9SpGh9anWOBSHXZ7dxKMJ
+c4y+IhXuhoC+rpBEwFGKqZnOdO/yrC5vEnBgbbYoZyKvBHetDcbu79NTi+MnmwTy9OWMXehXUar
jk5mmMwbmrWDYGdEAHzXSQwT7QA1oYH0MyX2c69xRwKk7e+csKp2bar060FGEoSn1bQgEAkB7iGj
hpwys/Y1ZLqz5AA0byOhsx+7SlQnm0ZkVgFSm2dnMqYzwtrQQzrUuls2sAPADPrmXiKk35CJTk9e
ieok40EkY/VsyKS88RqMTyQ28FB1NjoDy5ZJa2BV84nWHCE5FCrgmX8GwyI5XbQ+yI9emVP/MHtj
v66HVvMdhOh3CFQtONvanN5acLRIkCrXfKbF/ddEZglF0EZD5X0aefukm4fbHhpE9+dfibeALnSz
6l+93nkwkpZkKuUsz9ycQHqrOC9viAZgTqzUo5Vmd1mkyOHhaT17KjK5ZwPK6lIshztMkqBetKls
6VSWfPAB/SXPpV6zggQUFaeYa6jIwPXoGk8J/MWzpxfFnVcU9l2PAHrF4YXmoXDKXqhHhBppq8Z9
x2qA0JZqFow/27EutDWAnmqydvzixpOYjsVo9NM+9eDrHqNc6lBPQnIhLQa69yAL612QM9LB079U
heGqhQ1CnNe75IBX9jor16emN/ZnCGQVK9H3xjFSlLSP2YrPemX1Rix3svDix96jWlxj5vEyL6Vl
wlOBse2XKjPYO/2TnnrRnUOw7ZL33Xwzx0b7aXxffOsgwfXV4epl0hPcTdHUfB2XtjRn6U2rh/6k
V0thSaR6+43W3mr0GV1Hhi8CD6SFtCfs9bM0rt3UGTZiSWysou/9bE0GQ2WFKZnetm6pcBv7Cspv
UxUqwe8orRcR6oCBcSw31ITFNWYDIcp32l9axm11fFV0dQEDa6iea48ik6ayvD0l8/pTr4sJgWga
QyBbXdNu9WEEwapAchw0b2mgSwle7gHYUUtX4wpHvgYLTaMhvXUjid8z2rmi1t0GMgsspknOHAlQ
JuoBwX0UVbpqmUT5+tKCB34aglb0vRzPKBXdHElg4WsVjsZHR27xqFSyIPAIUmYbGejFDZUKpJmy
pb5zMrpkZwmiAu6fZXyaLu9Cvpn7Qbfzr24xqy/LKbvlFQxUtc40tHvR1d0Nlpf6OR0rhsMYXtmq
suCj1uHKLvXG4t8s84dBk8WpgZpChp9uiFUM4CUAXFAkwKKpl4RxEIfXssANSwamdEzuBzoHO099
q1ugVtwuajfUGehk2m3B/FKrSSjLsk5hNOo9HHBNPCRW4N2NMsGX6c6YPsFB2umJMjQ2JNRTNccG
/Kjc2GSIyHA2TDiAowqq//JY42gaJcuiHBNyqNuGj4ZtPD1Q06lHxD22rEhvWNlGG/TTIv+NUjqU
mOhYOTZR2zKzlVbLoHVoExTLBqQcJgSn58wGYHHUTDBqS4NknQKEAPprb+dxVO2yjVSl75Cud9f0
FcUH8rvNJ5Ca4iqkgEiutDDwbivdEY/KWs4UrWtlG8REvA3C1etrs0NmVnYb7DEJ5fs+dWiK7Zg3
bBHFxydCppLKj8QuyEX1wReGhzE9SSD9r3LPrOTBqOs5fCYZjQW+dwYiW989Z/9pmer/nD3PwZ2H
fe13Br1dl1B23f7o0Pufn/rLo4eG5di49GxM51IQDPxvDct2/9A9BoKIVShm0jD/16OHhuVAW/sr
LPmnvPXfJj3xB+49w6WVWkoMUfq/VXW9mFB/sughg3HLc4j1dOnwFfzZPerJuLcbCJs+UBXu6RlH
D2Yqe7z8cFFu/vyFP3ph8SH+8jKsWgyZcBPZkr/rl5dpbGEnw1Kcha7cf+mp4N2SCwjrFeUX/S5k
W7n7/Qvqi/T28x+G3Q51jkwmY3HdXd7RD6UXnppTt4NT5Ts6lhAMRSTV1yQFGNyTD8sZNar43u2c
ZN8G7l03QC5nq6LmL/lk6DtRecmRB4Bx1Kte+nLukiPa2nBF8mk+62NaXv3D+13MyL++Xz5y00LV
FI74XuLxw/tlt09tw5g7fhoU6mPop3QNMIH/hQXgkSECeDWEDqBTqrQ+6kJARRrd4WkKYcxZXUEn
ORLdY16M7RETZPHt929P/uv3xF2M1BiOUOjZmvAl/vFywmqgBpciZXgSpXkVz3o6Uvy0OBObIToB
lsQRlOskJLLWGH2hCUqnmBExEnYw+oym8yzBNV9PYwRHtDyISLsF5UICASQpxk+M9OkrHbvurg/M
+iZDRPzaUeexI9tY3v3+bzF/bWIhCQOvkFtIGobp8v8//y0uNT4C0qXll4ygzmhjYGSgfIebsXSj
41DHaJ3KEJavFc3wkdsDo76MAgxESNVaezJMWIjGsX21zR6or66T32Fn9jLqKXFN68qpY7mBtQTi
ItPCa5jY/YGTaeTXYfJaWhVLZ2C90LFmXFqtW3NQuwYg0O/LyVaHtM4IBqm8OpvUElLKF+GQYvKh
B9sILt0qQdWGIOuaAAMHg3JoEX24NsD9ld7RpGjZ1XzVJrhJ6V6gLaVWgnFOIjWvZeQ/Ji+/v5bf
b9xfvraOMCzTYBKqG3iGf76WpaMYYTaThUplqOtCpDng0kGcXXoaGJ9805JhvCaQRFJIjW6k9gBf
h292ldVfzbJqr6pwoAdcVjQssDHNNhQtMVTLc1ghGmiPmwJy1L7vmxD1F3zdh0dC8b4rg+LkMfx5
0Y00PJczW911BgcZBIgYz27aJdu2s8U/fHF4sv7LPcqduSwJxN4tboVf/lhXcPxdboImrfpLqJjB
L5fWPJSMJm60yfa2lU5ndKBn8y0mifBklOjKK9N1y70O4+zRaqzpsx5C8f77z+Fvnq+uyfda8gnY
wl1C/j/enlkIET2zBsvHNGCtjbr4FvXTwWzTcQPT4vj7F/uby0Cogcg+bl12Ob8mDph02DhKWsun
I8t5EcVE80LfJde/f5W/eSD+9Cq/3KU48GK7MYDB0VIQfwoAYuepy8nGUpY+bX//Wn/zRFigASAX
pe4aaEA/Xz6+kklZysryc8uQJ0NT88eMsnwmniPu5Njw2M0JvgLsFCK/gcxeb37/Bv7mknr49BdL
PrxU/vHnN0CBs1VWEf7CrHU4Qg2ViZtxdv5hFZbLr/nxbiUGw8YB1zyPcAywzjLP+mGRkTxy3SlL
bL+36ruykfiQxbRLMHmM6oGz3TVFi2tjHD6W/X8HNed6ZrZLwrAgRmsM08brumbdRmZxazflsFsa
eVbWeNfIkn60KRJ+GYeMwMkol8y4lirgGVfPUH0mxEJ/f8l+/X4wE0QJYK1klLfsq8hR/Pi3zExb
qs6Gr06gp1gHXQz7aOoxhdmF9g+fzr9cNkSUZeHDR015F/1hP79UNMM/ccic+U5mh7ghUm2PWt6f
wpoiP6MJuj2X2vuHF2UruCyqP35cFPryvGG7xJPVsdie/fy6g2wtqRjWoUwP6JUpfbb0qTBEGIcX
g7OtvdLH5k4L40MdDq+O91/UndeOHMnaXV9IKaSLNLflTVdVe8ObRJNNpjcRkZHu6bVK+AWcC0GA
AN0IBxicmSF7WCYjPrP32g1uZdQ63yyvCOmzM1IVJ5DjGB+8JHhk429vONzkPlfdvrqvYwgO+Epc
/dUODtp8NgFRRBKzRtkAwQ0ydDhOR+za/kox1n28r0oIBMWMCk0rReNEml9uzzai6URcopbUCmx4
D51rVbtwGlndJ9hT6WOfjMxi+ESIYXieGO6uOfSPpR+hoW7NbQm+/W75aexF3xrG+ZtGiPQTEq65
WbJwd2MBhZAwBBSeEmmc0mGxJ7q0wdSJZuNrJrrhTtFuWH9Oevhxq1iR6YSFYFX3nv815S6TH7t+
7brhUQEL5nXmzM//JLlQWwINYWpYKa2xIIkWvoxQOyHLctvkMXnrlWBLQUT5lSSa8tGZAhwkbiH7
rVMg/XOUcf9qMFeXug71Lnfuyt28JCKCQUyyXUaSszYJt9SvUjfjltzaCaE2MO0qeBFdDuNdAsRc
NQYN5XqR2XwGm+o/kVnE5Duft5Nng4maDm3WLHu38qB9vJq7WALKeD+7QKzg95WjeZWD+VtQXb7n
blvuiFqot3E0fLBPO+maTEptIJklrnTeZVF4TL6UwBLeIUOhD4cjFS8xcGD5VMcENqQmutCE+gdG
+IphQcr0oYxomx2rH25qWqa9s1TisR+i+qfRfGxGRYz9ETn9i4Y+3uNHx4WASvBJV5HzCZWw+hhz
b0+2TYvJoJiix7atO5zH+BxWU2ozda9dOW+w4c1vVbr0TwQhmLfOLUg8stT8amWonbvWKq9WJ9mS
QQ95Lim0rqYgBLO4q4ccMO/8l4PumiyW2ZbjZG8NGMRvK3HUkY2buLospEhWYeizFDUqaVP9VkM4
/y7ur3C07+DHZHi0U3+/tK+2A9MoqucbYv9LYoV6z1B+PLZO2f5JEid7bW2+ktIzOQV4xNxRls7J
Cqtl0+OaBw3HNLuFkvEUyjG7lqz/kGrODsJ/1fwDkT/tLDCDJ6Ks61sjor9Eln41NrMuAAUtxDlF
xtcHc8324KcjKRszNvDMw+RjdLYcCVNg9a7SD9Xpjy4eEYz1wlG/q9ZBghOVwQEneb2Pvbnd4lUn
iA/26QOLIbFRsQoO7GSrnbIinBAMrdYwwJt3ctCtS86fatM5Cb+4bNDjq+kgActD/PSCLb8q3bvh
+JDo4a8n0jO7EIAKRRw0q8b2JmbMGb/ASrOXYYqj7TANFtkGUXRLdFduiekjFNnMv3Uk2udKjcFN
GE4FnkFEEV4+HKtaPC6d7T2ZrOYzcQ1iAtgR5uQ7yM1jp892WTyCj4hRo7tt94A8mnGTFxDKOhMB
ghwve+uZTPHPuuVsw5XeilbqNenBxQ4//swFARALuHHxrQ3OR4AM45U4iuoJ2dR46Vnebq0Ok0eG
9pscmS/wMXqXYsXfsEeQnKtqA8oGcD+B49cWSAfqhsn9g18ZhGQk0V3HGVq2MpWPKEDjFMRWOQc7
r/bfvUQKzsCUfXGGLs8JyxsjdvOMNORMpjdOAX1E8fCaMFPnFXflE+QUqHm4yn7sZaqeu6Gg0o/w
e+4L7YboWJem2EwquCkXn0DTZctBTt6Lk4CSbnyX5SdTrTA0e3xNEOeU+7sZ5DlzxIZNBn5YHyZx
M/j7sYN0h3L/BZ8GUdrTcGnEkDyMpi3kStid/iQ51tmgdG6SXyntGbkHOOh3WLB6uutFnXunT9cY
t7d4vtOrWTCh9+7orLPRW9x12EL5s6TCDZHHDUkohBrvoNHn63ZMTpQd7b7FAX1ukS8/Wrh18PE3
zUPWtt1JQDd+9gP5BHuC9Nwqtr5zX7Xfi7LLvZOE+XvSRP62n/z8Af6l98mfut1qUwpG0NAfEBIs
+yzosu+YQLcT8RRmFQbcnAo+Os9FFx8GVq/rDr3Aw1whpNUEbh07T2CmngW4GQX0pho7s8MGMPMd
V0/K+VdmzBFWAdL716hne6CJjnh00YQ+B8R0nTtVzaRMh8XZ9ln/Q7NPPpolnj9NVd6ZQ5XzPN23
Lo3wuQszt9j7qs9/Ra1g6upruNEyCj+71CaeIovbU+GlXLfZ/GjjDN9MpZeicyZO1ObVPoysjM/9
oMVD4hmxzZLBfnXtLH+q8t47Kj1GDz7U660dF+gi64j/p+PhCqTwB6tV8cpu1IYDntrkD8qtNPp3
VCN3byrqxRUoW06XOMuQ4VQddf8SBvNR+0SNWerUmRvQVVZoQXO7uxJYLkxRvyYlK9laJgovHgtR
sJa5+BG5rD9Dlyw7y/Lf58QXGwIeuf5kP+zFOKgYXmlf7HHfNez/g/oetR1whvlq5+NpBkbHTjy0
lHyxyFAiuxOC0AChRWRH6YXdzp59f1U5sr1bA/jiJz0bts3UBP4RJvxybCL7I/L78BFnA+jFybKe
mrioLlBxfwLtklbFCJ8KuFJstpW5Evx0CLX/r4nu0WtL+ihQN2wwlZWbdMyK4wAb9hVdhVhLbyZd
JvQvOu22SL2Ig1PJTiX1CJDXmTOs/Q7ALCc2t74nFZ4WMyCHp8qdXew30E3Yc6ur78XJe6hC57mu
e/vi9mN38tJ0ukzTpLEv5KDWB0n+0YgU9NGyfYLRJjv+E+VZcypzEgVxrtgXBx3CRgUNcuucom/H
FskbVpwL87cb6/ChHvRskenTNoB2w+a5a8LmmMli+FuBXoG+7FkdQ/lo2Ou2w/YSOrnzZiXUJEVW
xtGmFdzXA+MfQt3BHOzhw/hclUYmr36H0GftwEpfaUi7d4k9PgWN96BbycxdwF+41Xsr4ulThUuV
boBW95BtsyxJtgVOqWAl2yK+llk57FxU2xvMXP7EYWOJr1RyBYVdUn0RmBnuwawSflUijliNYx2T
Zolhd0VEH5KEeCm8u4pY6lUlreWG9YbzsVe6u5FMoy8Yxp5hUPz2w+ID7BMMhGx2TypNUhZIy6dZ
8O9BX5VQx0t1QISLYqUeSCi7Xze2GwKTjdUi7yOiadPUgdwQqmkeEKo4uywx2S70wCnUFhL8lSIR
4Ajaa4fJl3TOKsZuoNFaePcsST03xdma8u69mZazSX4WQOvR6L6qaPh2ZHZERPdLlPozc33/UKdW
/SQHOzpouwnXvl2HQAWist8QGFBvWhsF4h1jHV9rgKwb9C/Loa4sUtqBvFInsRi6xEL1L5ZGjO4Q
VokhrXPNtWzy1F9pAoSJRWuQGfFHMEBsRPpUxdNLMtUe2UBN8zVB+21RUNjegdHS+Hcokv6FtCu5
n6eW1X7XhWzn5/SebVbOP8ZEdzcnevPUD/CONl6350mOWDGrFtRxMR4G20m/mhbHlXJMtA3aFF1d
Gp8wCXVPQcnAZeXEGFQHnXfHUDTju61yLp0oGlBi5SkBTkG70LNC557RTwb5P37PHTODEmgjZyvg
Yg1U5pNQpAneGqMCPzc0orAiHQLhFoEQyo3rB5IXLPxTQRsCD83CPQqPniPXb721Q8AYWYxY96yJ
VfoqZGhIGNTcftGw22dGFO1eIRLl4Tbx3kotoieT5QmFwXqIURmhR1x2k9fb3zzDLsQtNvwlIWuP
mHXMFvJURRnMCvLoNZF1sTNECSt7UoC98ZrcFMXHVmREeQLug92cRPkmJ5flXKfRG/kLJ5fsuN8L
/NM96vPshTV0+7IID/ViR7J5js+Spi4OnuLYtX9looqfTem6Fze08QE4VfrnfhT+IvkrezEwqUlW
c0rnrAo0UF1hxW/h0vev2GHKeGP6/A8HS3XNEIK9jfZMjFVOlvzOkbr5hQRF8hqy8pDBmnmo2Ahe
nSWVT4Oa2lNbdN4Rh09PrnRNwIblph/AxpMbSVMNDxCzlzGI8jPZy/qjjnPiDhR6pz01D0AnOfjW
lsTT+CCHcOjvU4b8xmRweEdJNv9MFliuNsYbsAraUT/ZmvSBCvTUfGio185B1Qd/RwcPNApyjJU4
kLsnGRVzc8edQoAVIf1xVtFNHoizRz1DHkG1k0XUHLJmLD60rhUxKr7tbD2bxcGqlWCGNxTnxRuJ
pYgiotnZ+rWl9CpES6tWWMdtVKhDdrUCu2HF23aHIVHAijynow3M1CPXZLFT8Gs9nhIJc2yO5neL
cMQ35EcVwZmRwMe3kK4lmx7h/fQUJhHs9GgozaHjJVgrgqaaf/ytHxBpRSjvtpxZdK5IYr2bFNNI
PFsZjvtQwUbzE5eMDBmn+s3pHQamtk19x7+Wf4CsTqQ1DO7NIYWS9p6C5wrxZvgWWVJ8NQATFSQV
0QOrb/wxf/Yy/MAVFiqgacts5LlFiQZaZ37mhTJC7xQa59GuvT2X+ryfkAcdSs+yvfc6SfS/wS2Q
JsMcMM3J9evAX9MYiPEcz3mA9C5xQsgQMyrWDZW0Zd2wqvTR2ZmDatxOQnyaeqoP3RJ5z9Xi3SHB
OYalGm4s7olAFohyF9FFW/rM8YZrQXIULIuZsK/ncbbDQNFt+naguCWor9vCg5jdB8Z7CSCHXLCo
itqCtI1RWscJGOWl9GL9lpNvzB7cDlajDOnTrGj6t3QxGhV67/G0WG39WzjdsNOk34o1sRUc//Y4
sN0N6+XDhT35L4tFcLEXYf3w0nHZJaNGBpqQ3MtVyDHAZwMjazZ1pK4iSuerbgkRRjO6VLtBgABg
GpZyng8oOzeDhyeGZNvulqMEura2KEgO1rSLIRqr30WhSqbrHNwf0sFfvY288Vz0JLetRxg/IAnH
oPvSMsYt1PnJJyslnqsBqxfJqu1LMyTRA+k/abmzIu83fPQtgCz0iL3P8oR55h5v6qksEfwgvQmp
ZxYrfc7nsHqdWEbvPLtLz10WObdSlBaDD2UU2exDo3dzg4sWP6C77awcjnfttjAIYTIfCq6vdyxK
Sc8JnwVI5kdHn9RSlN9QwUERjm1/4FFNzzIyzmOnCwsBYdkjsZ/ce3hSP/Wg2qZpJpWUqAVuyWlY
LgXZCp8j3fBvV8joyHQ1PbvD9Fc7w1+lrTebFmBVFblz9ByylSJkPzt/5AhtRWPeFY7RUxR3yJT9
NP87kCdNYEubz1cmW9wMNYX1nQMYkhWCX2HbqVyjCu+svzoGr7lit/ZPu4Lwm/t/osExP/boHDKf
wLvAHTC8LENOax+wzpyRoM9oKJ3BW/vEK90zrGnBl3eh1MA+cBl/59AjyjU00f42JeHjkPXi0nMG
C15Wssl7tPOruPTMeQCid1RECq54Or5sfkoAM1v4uKbDEi/mjGGJI2LaqHn5FRnmcMQJ1P5XqKLx
BtjO+9S89FPENbxivtgf2XG1W6ZL3ju309q3MnDuRTKLq+VM45paBiwZ4SMb6SzY12t5jgM1rJNe
dj9zNTFuq421Tzp6XWuCIurJsU/WSYOGr40MzwG+PGgbNl1zx2U14srjSu5Ld9qjELP2ra2JIFYo
YVapcburdq1mZ/sqPAIIgPLGSee8dJEi2q6xSD0cUemRjYxZcHH0c41Z7tFxmQuCGK3oAY13SRIi
EQu+h3Mwtyn6RHgVfOL9uEZ+wtI1GvnGZujmh/hztLzwPVuC4FTOqluX0eIwmq1Rq3H3ngzQt0s0
mABieC4/ByfASIuwcU1x0G3daRghkUni9uJ4vExjhNegt60Z10HGtq6hv3oKZ7piPMDDWYVx/idV
eEg6zPlrT7BGg/DavOGdKl/T1CzPFvLhd/b1LS1RnuC89Y30tgTMtKhQCuTBftODz7GAl3td5b70
c4OIasbjSgvUHZ0FPkTneRECOuzgWpZDs/ahEaxif6pJ66CW3HNNF4hGQxuLVSnwh+N6Tim35uEX
x6hEbYoNL97F7UhpT6RlD1mFt2U9a9nVO52H5hlEio3fgDRfTtNIYqabXNQ/sRitp7yai6ts2wRm
fN3vs5Yk8RFx7gNqSAm512l2kVyKjRg0PZCugg0asg6xJLqn2vPe0K2tGuX+ytvgO4ZasBIt5gis
sgPI/QynOcLuYA034hKAGDggGLOfu1Z4a9l40amex+qS6/K1yUj3cYhJ/Ccd13kJle+/ItZMjjkl
yBbNDQD0EetfEozPYz3a6K1EeZ24SQkabbY6LcxzYi0pwcwA13Wvgp1bM2VmoOuBrPfNXsBi2Bnd
NiuWIV8mUvbZTitrPyX1cahUuDc+X6Mi6//1dCs/yErXXmdNazPDgZnEEmJg6BC8d/XRdltk/Kop
92FGiGaVhD3oFaYD28VbstfemN3CPtaTDZ8xu64tOUJ/fF0v55Rc5ltkeiABChIhOANO0ob5095P
bLODyw/opevdaOuKm0RtvgL+Sfy4EqgmixkcD8YdcHvow6pzRJjs0mG/K5orPFOU+bH4MZGV7o01
Oce5udOYoyp4MrZatzp4cJf+YGH+XQFi88+KABZmvy27gxp2UfHUWsL+nQHI42iiHXbHemKcP8xn
BmBvZewzVrDDNYsH3Lw5wz44Z+ie4ME0Bf4cNVU/HunfwADUr2VJH2A2QGZN87YFdeLCLWC373Id
WGLXCVogAvmOoTvrbkUgTQ2egNiIFaVHeBbWBJpooUEOqhlRvUcYXuSgI0zu7YRw4ulXE8XBmTx4
wABtQNNuph0GC5z4YVoOmyoXvyGA+i+BTBuzTTMXxwLiuWDnz0V/qOYZ9zddRXYSFmq0vVc74ksN
jpV+J/wDHk/Vkbrpxc6r54eIYMeBaVs5D9uS57Zb3338C5EDMEnxIz9GKp+fEstPXmRHSGhu4hYr
TwSTCWZgGkn3JIWbs8AcxnE+QAFHox0m3IoEwRDJRGxp8WrlS8HK0fGy+DvNEw5iR3gkheLLT85B
Tn+yBuXljF9xXJRPcQrHHYo3Cv71bNiPsKAtHips6+ulhBhC+Agz0QAPtcHNL0l4yO7nKbREMlDy
52IcyheDsvkOIkUi7hVQaOBiNJAegzwIv8hEM99z64qfEtz0SvmxISwI5wDgFSRz+JWq3bJAl8Wi
7vR4gLnuK5uPmmZwoFtMAFg8RZb6ZFCstgU2M1aYfXiC3c4M3wpXPoldnFbAj+wWPXInb17hHnVN
UIgNkZU9101wvxPUd/Os9KyL3nrxnRHnjp826ZOgILnwjcu+EkDKdMRyNerURv/s/CgxmXuEBmmo
g8zZLs0SjnG8x2jwa0iHZyGnTz/RE2imhDKjWDx5nECwp1EKD7RR7TUGZ7gOFF/0OmfYmAJYQ2Tj
mGfubjKzopIpWVF19ZY2gE61t3xoPtUy1H8XjA9r5Xt6TdlzhL7h4YBJ6Jl8iBANOhbyAmM9vsRA
UN5SAwl1yj2G1JWQ1wIBA6L7i/asZOtMobNxCELJV7pNkk/6Bay1qNLkJiy9BaW81//KnQKJrQrm
6bz02k7RYJYFhW/OWlj2XLq1STnyCNFgXjAXaXyYbcdsyCfxsB2WNQzgqhEvEp40hRbz09y2WI6I
4guuj7OfB05cZqvTJW+FQus6LZ9zSNdWr1llMdmAW5DfAlV/jqPj3bNKknSne2/+BVgfFTDV8cWP
++BzlgviUslaj5JogWhZEP13mSrLlqsw5G1AD2YV+1qnyc1jNPSH3pQuZCmSaz6kDYMK3j/eSSu7
w5iEU73RwuUbreBOzYBYasc++zEZ0JkeyrcaOrEy3bgT9fjeazBWuk3fWCDvOycKDxW7JNJpwETY
86xAtijBjLuwbl7KSpFzJX/r27BCMdLRmQx80VZVYKt/zZJfOxmCYs7nPS57wU7t1GfdlkTlYaNR
1pCU6HbpLp5rSL0t6pdg44v8t4v4uUPE2I2Hmn7z025iZqmBL++uS/nTlMxfN5PLF2LMFSFzRFoO
L5XAhLGWTl8eyqS8g8uX8CHMovrNnQJ4W4bhXLy2/XTZNOPdiNIE6VMGtbcPDZXE0OUnNiWsGGDp
HSYVV/VG2QbPol+Py/My5Q1sCmcEYoFMmkA0myw0fJusD6Cgfhacgn8AkzvrBjHNSwAOlbnw1OVn
Ae2vo2EbHvuSNdngJjRurUsOdO52tEiy9Y/KHXDiBGIsryN1y2mYEzyVRnfIsTNg34S7V/e0RZCj
QAF73mLSpMw72J6MfmOJtnkwqP0YOQVlHLEwYce1N2ZiLzQV04om1L3QsUFaU2wRoRHJ5anpfjQB
Qn/bciJqKTTWQ3mvcMfFzZ/R57VXD+n4uq2RPhfLEhx4dLzHmPHPu5+54TaKARWDfmjo7zDwuIt2
1wKG3xr5NOdU45YP6JrudlXAGkkiR7CJfD4DtdvOcCrvA49woblV902YTJyPivHCKWHrs+kQ42+a
3AueDQFvl9JpxR9sPtC1mOJxWZTFBCnOF9YqG61iXWUGplzXe3AWcEZ0EF8/VZ6JF4fv41PWOXyV
Ug8pOJE6zwJpFnnguFC5afSm4FBlIDX4R1uSHLZqyjnfEHZXv+R1V+6NDvoPmXC2tTaAnP1IGBKc
MbvgFd/z6Yd11YAk7NKQYKKwzf746Ga/xBDlt9nVcsP60Fq7CBNXQOXFOgrjYe3aacA7VbXrovHm
c2ZFXDEpTwcD4VZG39ZofcH9/5sOoXcRsffIF4rpPNMjwFV98ZhZTm02poCPsBn9rJ6u8cKqen/H
QJt9y2FJMpfSw4GvtaRc9BiRjnWUHYmLSt9Caev5fvEM9oYEMGDQFu8sEoElfmgGJzmIsFZ/XAKG
PGbsSej1N2nVYBvsKVyXpQXNqx8L5DJZnydPKcOhF75d+UfZdM7n6JLcHYQEH6WWSHdJmyy3gJT3
tQzhfq0gvLNmrhz7E5Vl/1YuhPX5US0Zfy8OMasKDw8ysRQY2AJTKrHLbRws84skc+uhQa++43ao
tkEISqeZbEzkC8Yn1i3O/+yKofV6jTxbBd2Wm1bVSZCeebT6uMcRmrMhWapo3ml/WK4MVvrjkpXW
d4l3490ua3XgOohvOcSWPR/FxumDbeVO5seK0arnI7YFzC9jUK1xmD0kyzg98l2sKJ59ED3BUPzx
4oqpeZYuLyEA+xHkt2F8M7MoRquwYT68QsnIX0vmIa+QS6ALs8aIJqgbvX5xplpfffIjxNXGcnnq
ZxJ6mUaPZivoqg4yx7XcL6X9OHtZRM8Y1M4hdrJq2wU9ahSnY34XF+FrMnjuNetaSg4nZDyDcZgn
mYeuSzXrymip3jJVIxaxEEstur1YrfUWNhZ2F1W91p0ln1sDVMVqp/xev7Z4ivP83bbUcJtNis1o
KodnixCXTVEAgcLx5vqF+SzbQD8Kx5s+rSTrt3iEzNlr82htwsR8cqB8BmXlXWbrXgmMdXnFtu6e
m0rb+yrNAEr2gNgTMZQ/w5AQUjAC11P1kNOU2JwLSKkOdIE5iO/OJXsOoYc4VqHm01LR8lWnUuEc
nEH417i42FB0eNIqKuJzkYt00/gBE1hY8BsdAAVLO+NCZr2LIBoTcShBRKq7gAlP0O+VF5pTh79y
nQWO8yniitTaiD9VjaWqdp4Yq+bnYem9HdPZgp8aTru2s8sj0RjeYxdKva1jkkEwb0dnYlKRvzb/
RiYzwcRtUSVm2lMwx6TLeb5ckUBx53UVzUEGzIeDKP2KsuwHPdLfiLnqOmVfnSfObiJDbS11UOw7
2f4tg7JdxQHGLZIZVzWJc1jt8IPUw0Oq0ocxhGhGrFUElA4HCysgy5lB5qXZlod1bRx/M+Shc6yG
7mXWzgFt0Dq0h4yMgqZai5HIAsH+p1+NEysrEg6Z82p7lbrWYbHlqfL8gynmB18y556BWT8z1PIP
OpqKnU8qV8JuPadtxNX0K+xmtbOwOl4ibPUvLpuuV9HQG7ZLztC7bp39f1tAtDIzbRIyGfr028oy
/0Kza0MPTMs9eHD99j9leP+vvSH/HyFMUEnF/0co8+0n19n3f1o+/uu3/Be0JPzvPtxv349Q4kJg
vts6/gta4oAz4X8CRnGMICpAh/q/oCVAmRGY/QfQ5D+hJZhenYDf48B69kT8fwUtCf430JIIlWtg
e0hd7eDuR/lP4SSGDwmmj7SnjtgG5pu1IIOFWb19yULSYJD6xTui55NtjASg3rpVnTzgH6t2CfHS
57Igkh2Wb50wfKYBpduiyXNdSj8GJGOo9uz31WVyYHiuCJogABFkHLVcjgOLBGP5iRIA7xlTjGPu
VdmhhmdAuT7020Gb7ACLsbnlzJb7lUz7Id4Iz2cGUpcu1U3LTQCn2FeqObpR5Z/zKacQNOgltonx
rMvIwFti11JMmOp4sv4mpC2wLWHx/ht8PmggeySHXRT5qTUYdu8ZIu0DcLHgQ9sRfgUHwBQXSxfi
G1e5IgPZ9chLhrFQvJMj9DUudn7JVf5KLjWByWk9UEgDuQsCsjt8V2bPBLMG97usuth54e4RQOmt
HZJDlLNpOg6zdc/usI+9paodHeayjXnrtk5aZGv0MRRmTTbCcnJ7nB8RqsqpOruc6ET3lD9uSoKS
IVvpOYlEccRwUXGnDfMvFLrBQybYzXKRWxw8eVAOFYh9zzuVbQ4fVNveQjsHaoFokEpEZ4vIpm7F
m4ZxFbySw+hnGosaAmcYvTnpYj8GdF/PMVSE+Bg1Oal/0GrlrfSmmdVW7epvEndHeWQ8Yc4o8F2c
lYh5bm3ESUQjwTm/qvHPdeexcyrCukjVgYwX+kBSly6NH/WQQsoJekw8u4ZgkBN5IgWxnRVcGpvY
QijRhkSnXeBrb8MArrimWE/pyqzilzUYd5doxgdNwf3KSxqqZ1LDo7eu12Ir+mh6KHU93HrcfXyU
7AXnlQ/N5h5QroaXCIc+c+Dccz+MGIP3FoPuuO64hJ9iEQdwCOAo0J4l7cGIsDqAH0X8Opph/qBz
SH9LkRdPGmsnGpgsldsiB1D4MPKShp2pnHYr5kol6yYI8ucsNNGhD0u81GU67e4z4QosKtltsgvb
S+VW/S4dXlyMJ1wY6Fms7L0doTSTMDJcGZ3Io4Pm9WsKpXkUlPlrQTLuKlLNrZ8cWOYzVEMzLU8l
RvMLwWS8ZZbCW+nUElGE8Mgco7HgqcZ+gwNTMQ2aMZKTdKHgZW0xuqtlbXWTQOFmj3/DIvnq0cA8
FNJrLqOMp2PajUz2iyUEuAgQ86Fl2X9q0HgRl+I6ya3Q2lKMmJLmDEoG5QvKr5xsMTsPn5q80riC
Vdavp6wKLzp21OcEY7zeOKojXiiM2uAsOm7zI/YFbY4ohQNWUCCN5l9IHHLvRTM4xsvetD8VuAXy
xhzC7boHqJUzt78jTe58IDqcgAIWoXBWqH0iuWWHU9p/vCBJqMhb4iph03k5HwXZOKvRhFENCJAf
v7YdZKfUghBrTF9/0P369enuQEYVTZzbeukFlpLccEwzHfeopkNhqg+oF+PexIrMcw77dyNjcpi9
XpOcYDdvBNkLig4XjuQqAgbzExJyvddTUl3UXaQ7MFzbDf3dz9vMi3eD3D7/BiXgfFUMl9ahunuN
eIo4YWnsI/KNXsfcdQhoZ3tIt1HBiP9Jh759WpBW/C0sjf87NMuPGqdh27g2P9ghVCvdVuDqp/2U
ekK/Qj68w+5CHRHalrXR9MysPhy2odbTPWyaX3pMC8/Z9A1ZMAglmio4JO5UJndAcY3ltA4791gb
j0Cs+2DRrGC2LK+F8d0aGp7fe8zXAvgyOvIVNG7RpMM60nF5mQQCERWm3q5zMgqphUpn5eLl2c9x
u6ztGDYpYoRbpevqQUXgFJltTRNKMOaDHhcPw3PdnUDb0ogbpnRITqaa7EE1viEtS4lTjBkdLwxC
fhnFy1mTuXcHzY1TJzYh25FzalnRspNhTR9aV9A3D2XajBCywMf8sZF4g74r5/h3JmkN0T7kwHO6
MFuYZ0pGJ3sqXo+Jej3PJKznAg9ymZFApMNQu1v6+zA7J4GX5ZvAmDTmBmub/Ba2tjqPdTa2Rxjd
/nHsWBZfQFKPB08EPAXaqs/tXOWHMYmjeMW6CiEtLRGr46x/DifT73Sl7G/ZL8/+EEYeS+zEvNhs
IEiAs7R1j2pW9662GTA0uyQafbOHtwEnAkn/UEYYyHtEBqWHsl8GQqFlQC2tmXbibb7DyO15pE3G
JfomnH586WFIl5t2mPuXwLPjs+QZXk2W6z87Wvoflo7rMwe2f9LCYq1TqJS1zXxZYsJl0dpAA45E
CeRqObk9DyyC5grHdNXCADKej1WdGUcgrjnKWoA5fJTpSgKnpqVUrKX3fuV7/yicZrPrLBTYTx4K
8TeRecP9p9vRuXTqIN3ngFLeiqngvAvtoO9OErqh2qpa9jcrNBhXrMEFvVDF9cFhTYAm2Lel9z+4
O5Mlx40t2/5KWc0hc/TAoCbsQDI6ZvSRE1i06DsHHN3X1wJV75kU0lXaNXtvUgNpImWSAAH34+fs
vfbe1tDmr0MtxLDgxNRrMLhkBnKHJhAp53RdipuWJOBu6/Vt/tKEmbiRqYa4qDAVYiLZTyU1hI+C
QLi5emk4T98oY16OpuFsrqPIbu+AaxPR45k2vRzVuslWRRELjYAWsY7hxjRrgwCBG64aUk+siXbv
1GIY11ms2s8WPpe5KaIBGVVIfJ67r6ZlwC2V6dJQJfinXcciZsF2Zl0D3tMVw5XLOZ5o9bLDrRSh
QvjQvQU15C7UoTZuwHNZQ/POgDnfE0jpviuO7+i8ztCijqEwDr2FZVRXQGABoInoBdixvLRF2j8x
RARfwSQpver16sEbmCnAW05IAsCPSN9n4SelZ5QSLsUPYRkhW1kon+eFuCTP8CUmo4qhWQ2SKRYF
cWy0y1hTFmRT7mCG35WZak7pGeqkhQvgKT/DntIG7hOeTBBQES5mfUdLfHie4gJIVJbpabTVPCu6
0CBxP6jRiT8VHlRe6X7Iqy1QPfgJyRk/NS4kqvkMpYKzA6CqadHMuJhv/E24EKx61NKP/UK1QtUi
A0mvb1UvzCvaNvN2BoNFQbrPoAG0gAHSkoEOtCxPLOCsbGFomQtNa2D2g7x2QWyRrtpifEB4YTEg
WrPvs57Q+TGWYK0Qh2wOTKGPhvsm9IY1CuFiYy5ML79x8nzdStG8RXKJcp3j2ITbiWwjJLQoq+aX
GERYj9qZ9gVe2zY0en3lTQR3rayFK+afEWPhGTeWJfEcTERYTVutk+KZHAXQZHFTgSmbR9M+mQu7
bD5jzMwz0izqavBmg68QSym/zN7qyAaANi8stMGqaAo4Z0SaU2GRwdVKRBh7wGFM8voWG9nwGC58
NfuMWmtTqsyFvtafQWzNGcqmtWdA2xnWVi7cNo/AM7li5ggXbeG6uQvhzUgyJMIM2rRPeUbA4X/k
7164cKxAwlgrYdInzxZynKhhyKHNirSN4UKWyxbGnDjj5kLaJfVqkab9dM5AurZOQaFToE0vnjfW
7/RiFnhdt4DsePEoDDETVa++o1oAjKh3IGUYp2Lh4HlnJJ55xuORcDaxzyK9RgwLP89iMrXn6QGq
R0Ki+rC6iXbTcji/cEwUIyy1LoTHVA6A+cQZ0pfCzl8ZC7kvP0P84KlHz4uPfo3ZHH1Ofgb+dcxb
OsQVmv7qe6066gsbcDCgbqwmbynBzvDA/AwSzIUZEp6GNROAF6TBKUQ4sWrOAML5DCOMFy4hi0T6
mg6De5V7IjU300Iw5J4hHqDlSnO50+NsQ6ce3CEAuke6Jf0FLyuTy4WK2NemftQXUiKBBdYqttWw
ZVXFq+EuSEUiK8ArIoAAtRjNU/RAmxP+ol/Da5MLlZGOSnopa5u5u3vGNvat1N+w0qDWFqQlJFpm
7OqJc+NglfWWtJILie+OxBF4kAgmciZ2c3mqXCc11r1GG9hvUXOu6io9DBIKp80iiSRA0BxBV/Iz
yeL5bTyjKOszlRKv3Fu9kCpxVUR3qtCzZwPA4F0yRJz/XPaQ6x5U9xAYegl40XGNDiTwGYbZCdDR
cO3lBQMXezsWA5IzQdCwR1FQlncTaj74Y1z3D9/VvXVl1cxoFHlMF9MZx4k0Kn9sY0Bb40xxgVI7
B90pF4qnY9KKxUnnbRu6x0GJMjBilAT5M+p8dXIWGmjOD3Dv231+x3rRXEYAHBdZAeL8PiOmphvY
cKd56u+NQTsy4eREpecvbspqO/pWdIcR6fce0Pu/Sr7+7o90fAfzLKhVHMEAHpa2xh87Cp7JjTXr
bg4yqac/6mHuiM51CBsArXJM5twN9HKMf+GP/A54wHdMp3LBwkImMPTv/k8c8dUcutkYDHGUX1Jl
dKcoHCoAnGlM0B6xdhzJiDiBQfX5z87T72br5ZNpm+jMKSzX961vMIvatgc3L9o5wOBmUuq4Vr8a
K0e7kJOZAY7zw/Lj/0uT7X8dgMWkK4zZ9l/noz19tt1/rD7L6DX/Yz/uf/7c7/04X/wmHDgglnBd
zjZ/CKz37N8WcC8UX183ST37Q0ia4f5mQLuAIIxG3nBdkybe/wGw6KSkCd3w8ObiQQYA/O/04/76
MNEjxFZMIUgmm+N8s7m7S0BYDq8ikLHKdo1ImWty+t1g9/VQpUyHP9ye0+/m4T+CWPTFFv0nTzEN
ScamlutyR3wu5M/vamoQFAMMhlcya6MgMrL006J5/qPXWWdxtgybIpxbtn3+L7aQqedAQjiWepxl
mK+H3jAfMmSh/S/eZv0vXUm+l+GRlihsyAK2+60r6bcthfdUeMFg5D87xCobfSBtzZ3tvdFZR9+f
GbnkptyFST5u4unKlkr8m2ADh+9g6rYhBKHWpnH2Y//BHp95jROOqfKCOhkJA8ladGl6Ut3/80/w
N7+4xaXakEfAloH4+fMv4HKT03hOPVJN7L2dDTiSXI5+1E6rZmiHX9xYntPvv7dtCq7GwkFOS/rb
80WDRxdj6vmBXxLVMnoIPlNVG7/4FF7K758CPwiGAomXPMPGt6cKmKveDHboBnSMuQxQNnibFDy7
5P3fvnkQj2B6c+ixIfx8+yAbIOzvj2+YCPzfWvo1JDPsAbM8kbv2C17C3/xSvu4sHXfyiYUtvn3Y
qKyqclvLDWgkwRXzaFfEvZFtUOLkhJE4+3++NuOvWxqSAlrzJnQNh3Xq22+V6J410x8hKkQjI1f2
lc/4KRS3uR47h6qgIKvLxtnFHei4uUqXoJsifHNybIhDOTa3aebJAIVMvzEzhymrsBu8MaaXb2x7
nk+dURf1xotLvzmQNp5AFS7Qe8t6jonNHRr6n92sbyjNHOIeUueH5Fz845+v8e/e86WBSiakYC3+
y/M40EgebHR2QVTGxiG1Ne8w9bZAz24/aFO5q9MQ+JmMvlwTeYtlZMb9EFneL2713z2vPis3IxVX
MEH4dqexQlilHeZ+kOfKOmAcvYaOSMSZiJ31P1/wXz+Jooj9A5qjZ3Ovv31SXONe9lMfGg49pvWo
PE7xVfGT3oux/edP4sn86wPr43SHfg9LzAQ69m1paQrd1FyjdQPLh1qV9Vqyl6z4J0M4462j8SAY
TXcfZWOB164jhKTzBFxrcvEIGa7GYe9jXAgmskMVowLbuVM4Hl7tvvH2g8P4A722mu58wNGXXddX
FxkUTIpUMnOQq5MXtMs9Hy+k0lEfFK46wDr39nT9nZ0vywkYLEIOKRFbm7b0df5HwTHTjio7DIYO
yUKEUexKxamNIV4fkRLFrUO002hs6HolN6Eo0leiToqD1fsDkFjcbaRukQvWN+4hazr3GcGudUMq
egJI24KfHApSkvC7Hz1I7Fc6QSt+1pnbHAn6kkIm122h40QaVX1vQQd4NmAvvqKh9kB8NyVl/NTQ
xcdPtKWPQovCL/N9Irr0ThN1c+OJwmtIPKoxqYBFwMM1mM1zPfbhFWKc8DH25wTpX+O9O0M7gskR
5kumpU9lbqBwzzT63mlHgAYJFdduEW8awJAmJ909+hF8l5IBya2ue+hsMEbCN0bbdzOTmg3gHF9s
28gs4HJoQfTYD8KciQkkX5WTRp/A+mWVmi595fNjEqC5KF2MkEBTRfsI387Qf1IycU8GE581sWvM
UJR+3XRhyC0zDXVATtU+6W3ZP9poPZtNYdetswql8B8p2yY0FaXfPXgcXFF9C/RODeNE6djWZdM7
xbZqRNgiyfTqcN3MbP1Q+ElXRLxIBwELvZfsjQg1Wunxexttz+1jVma/clwfNpwXZxahXk+2FgX3
S1wbuKl9w3ox44bYTk9k8U0fNeRBYYXiczwlcJyzeOAzl9YknVVWDP4jUi0OW6bJiLPH6/Te2CnX
4IY2T7zfp+1dTnBku6E5i5aOEudYcHjMdcv9miOTvAYBVyTaiA5DXuAZNZagNFPTpZEVzZG2j1Nt
khxWTuhgPojDkX73TIGzYj2ATW/aKNeY4RPaZsnmIH0AsmaEcasPxXjlYJZJVvhJ/KCqtFlCdi+K
DWTma4Y50R4WMBPPsdT5vvEgTRRnXkcgYmE4wFQ0JLuXTLJ2qtebI54iyQmxLO7McmBwmEy7kZMl
FnB/3CYJ2vOW77YftAqFYNP5ew6yBb/vWGwiZ+T5yGcUfas4V4wASB98ZPTiXphT81np5B4lSibU
p03z0w99bMvETDUHTYcN4oCfXjOahRCrzzZc/cVl2+QZdx8dwpWnsBwguosPcSk9rpWURbNNiley
ktJrmjDD3jNl+IGo1A5XGf2IH30q6k3OT3yHYkrskdXl22Hq40Ab2YUpReV7b8PuwMg87f1BKwLZ
4hpt8ETtPAGOrTCIfeopEMdZty4Q7qf4K5kaS5oXq74+RkSBXbSV1xCnMGNgbdvIW4dp+BBNvXXR
SD26wbhqXEjZ+YCyHfPBmO1um9O+RTcPHZeqXC6kTrsiwbJLMKMlvAoo349JRkqvU1McF4bNkb3u
nz0PhZUHF23NrjcxdFJqL8O5vIIz44EcsIZ5w4wAeRApPVhStDxdW/REN2NB4W3a83VrNrjHU3e+
Mxq3vSIRI3kbE1ZcoRnAgUMCKIHbj0xTq+EAjSxcmAHRSmWz/+A01rwd5aRtcNjMV5GfPisO80EF
E2YNxqpdR84pzItbIbL8UMSFcxiUmTFeSMlL7PsgR9G/q0xn+CyHkm5oVmdkB3lK059HvzGvrLy9
GsK43XgMF9YjdtC1YU06xk+TSAqahDBGcjfb2Hk17CoLuUCrE0qZ6tjBZ+xMt2Fbl8lOMo8iUgu3
S1pqX2hM6We49j1F0hzADqKVWPEqO7oIdDp6iwVMv8LdQhoyLP4Uq6arQ9Jm8APmOCxf4SlLYOzb
0ZQZC1BUYcoCPN2S2hcns7UdDRxrphrM62ZQ4W0pSJlzwwiBk2ddWRVtLN/TUEebzrgbBtX8DP3Q
WyPvrtbONJ8cDGS7dEBQvXLGwXku3RjhAAw2xmekXdIQjnAiWKCWKaumsn6gLht/GMgw97ljhgHz
13yts9hcJwiymF5q/l3M9b5I8lGBi4w5DtLcKUjpa+GvjwzFFPGlblOFgrky+NktMJsK/6E/u6ec
CCWIzixeTz1ixTdDo8uHTNCXikHeNHqEUgL/7tr5azIS5kVIA1aDq14LhLAH/jqYRx6EoNSS1hob
K1LLiVF6ZW0Eiw9pbqIJ5rQN14bpZy+AuJqjgU0e3CCQfIJnwWOgOiM5GM2n7ni8xoO8kHM44q+2
HnsjERvS9B5M7KRrk03+5GgVGcNzmOJlI0QKQLYz8ORmLQQk12ruDEfcuQkxXxXe45XfzQJBIaGB
aHcxwDdKHRRKL1Z5VTaBg9Ym6Ik1C8j7cwKWFI1INARWDNnyS9gkxkktuWGliMuXykMn0uBdDLUp
vaC5tuRc+tUXG1KyTcsh38+O6B8ivCPI0Ud7+JQ5AYBEpTGrTuWSjzr7iOxym8xKzav2Xg4nZEja
r8owyNklTfHO1P1mJ8V0QjxCHNdsozj3zZEpqa71j0TARV/2nMF/4be5abxJYGlv0Aiiy76d7RwN
exF+SL9R18RKR7scWsrRgYVHJFaqsv3YCzpeaYXiEPPBtivEjwYnBnx88odmjyiiOQRag9s+Ko84
IwQDHkPsdFN12CPTeYcWMbuwpgSYUFeoZFiPGd4MZYfVuzEa+cUiN+52Zccd8Z00Bxvu6weLQTGM
Bucis9TzhJX7aqzG6zGv2g+7qNUlzpN6ExEDt+ZseK3Mqt36Ydu+mkz5gkI0/aGwpyCrtMeSLm62
Uug/tk0Jx70ijnYb12OE1sMpHsZ27K59d6gCwSa4H/EelmS7PFi4SFclanHgOr38aMphZuemKICM
CY0b7fiwqQ3WZrST0TVd9ugH3WgQDqLGHFoYWgZ5LK82NDL60xjLpxqDEgZ0dRkbfb7GCbat4F0w
HVoCbxR+yGr0klVPZEvv43jODcwnNGuvjJm58OJA+kFhj6UgSsPNNKOBWuEoIzN6LB8xpBJu6Jbb
HvFB6SR7NejdIVeoZnBsGXuzciMcRUySPHOEsZXYc5DjjlW+u2srG6aOM020smvNO8L+SlEgEXtq
5vc9xKFNozJ9wxFqs+DUAkp5TL2RH2F3S8Mg7v0EP42Gaaiw37vGDp9duNKrWvA2D4Ar53Ted3Xz
MHUtISL9dOw09eilRn8ifGHDrX3xO9gFZqzBFKkeDTO7KhPnLurZoRBs3kAK/owyCJawQZoEx6xI
ovvOUQipmvpYk5WQ2PqVBi93DTGvvcyldil5gpjM+FkQDqb3Xo1uuouMYs0utS49yL8mQKan2fyg
FZfvPBhlax0h0jpHir1SNkYsr2iTe1Ux9OzakgRZ7xGDN/80r1kd/hwrPBR0uME6dheIU+Ra5ZLk
xCJ+iA1/j9rmHuTDS2k0h7oDswZ66Np0Mr670Vcrp+6HLbIekvXSCm2ZplKME/QvYsTKJUkVO5TK
tylv1QEoxBtth4MDCFHzoCQw6lh1TY8JII3DPS3j/qb0I/tmqt32s0M3RdPMPmShVhx9POW7PiS3
mXCHtwxYzdrhuH/fNRb2Ag75vLKa7bzHyI93RWutyWm2d9IX+XHKcoFPfoiXUspptpaJWzaGNoLv
A/iTp6OA8cvyClkcyeDlSK1Sk7RnkkMKiYIjQjuQVqVsjRqGC06NNGMpAF2KcpH5B6FYK86tzC01
9w7J+I1lDsnaMeTPvphx1FDnlw7VJwo8ollD1vwavE1j+rfIIq6gnDxhLL2GA2OtIJgoUohI1CUF
Qx7ieK7Z9EsydJAFSEw0Bp7f51RH8Ky7jAWT6s3VrCcnhy4/S/bsqW750WT2WKO6O015XwCjA+01
EXa7B5uq760ZE3odMueom5aMrV5hG0W6z5JSpUe3FGiB3UbbwD6gtnXlz1JXfWA5DlcKvQ0vVn9j
65AC4sLEyEzOzZc7xeZNUo1Ud46Z7yYhqp3mjyQrZ+Kq5MyySzn/HNHUUhyR7WIb8iTxeK7ACzTP
ca3ZQQnyJaDFcteoqNqFdbO2++ga3G130zaw6EbWjq3lh85V5Ru4vQjLTIJEl831bAjEl8mY7YTD
4dgrccFn0O+Vh2bXSKTYYoT31+7gjPd4nTm6lDW1pBwE4kG3eh+5qCPEIMwCIz+poat6b8SaCthv
BZahWBwiGGXHotkjMkq3eAiMK0Eq8DZqVQrVwLMewc05j95of4ajbmxICO2DODfFE5I6/KF6qt3V
dS/fBp7tE+x552pKGJempqkFdRf3wViMMYHUfnttIw7bWrRxNqQ5uStijwBJDFTz8Ef01n0g/Hit
kXFk7oSe8Bi29PjWudkWAo91rbDg5UCdRP4yNZSKER2vd/KWSwKC9QknBqVQxxE58FMyVMYppVZK
hdo7TWlvUqR2R7Bt04uapw0HJkwHvL470erqEJLlvR1Se9jIIhpPCZgEqsWsPsLx6Tdl6/yIaUSt
+4JffJ58f2/0NjpxeikZCnusIEabXFmjlOTy5NvSH8adz4vOWaqQF8QG9+j/JHUlUrsrf1AUuCW0
cTvTITTMjOzqGU+RGg0nwHdiX/A5uMCYSQazbZCuDpLmiMwjpOdSNRszoZrnAHY3tIb5MytTfe2M
HcH25vCM1OpnCTfpqhnj8ClP5g+O4/LWHxrg7ZGEJo0VlzjjTPYXaEoeDMN+4mMxeUj/EDukiLYx
5XCLBmcN6tDG0IUknB9KxteG0OgNkYRlbgsl6AUVmk7XMXFgWeHGRshR7/D8YLPj0Gc9qUjqGx7B
+qlP2aYRJQBsKBVWu7jibEW+TPmDXkX5UGuDv5Z+XL+mJL/cJn0iTuhfzG08cTRcOXMiT5nhvzV5
4d/SjyO6UzMxBZFphNxhTted70J0qpWLorOUZyXf1vHH7NCPJS3RBsh7A3kj0FAZrOvWKzHc6Mlx
iqeZg5msXEKFqgGP0PxzaC2xj+ZoesZrPsJ7SCUdDufNHauU4sBH1WUimMNcXt/kJr6FrJ+SSwdW
ydrzzfTA4/cD0j/RqQTqNXskdfFl1Jfpdq6q5MLowc0REk9H9SIfVY7TVJn9jykV1kefYto6anM2
kfsOk3xtOrP7zFwUMSH2x9HeSng2XxUPmYv3e0pJcYu66X4uMBUh+UNUuSV7trM2Fu6S58Gx1Vab
Bk56czffI0m1grrP2R0nbMlMTe5SR7Fm+jJ7L8Im3qWevoSajtFWlE67ztrafgiz8iLr+muv0OUx
xwayqlBK8Bgi17oqZeFvU8RmXIVLmPkqLiGXd6hpH/kg+UCscfUM89e80aviGtlRtkvL2r20Ywyd
uT7ELHNeV77UVW0eO7swtrPlVtPGqppwr9th/zA003yXhX1zn2SmdUVQh9gOGlg3AUAKqGJKl73N
63yv1/4o+ehEwXAJUa5h6WFNRAFC7HqVw4Sdffx2pKmRJe5WOJkhOeFm61SI1i+ilz416BeBKuqQ
/5TCROg0bb7TwqF+JbDOsJffJLt3WX+uAa+oTwnuBjY9h8lAcau9S/bvONslhrwN7ZbVK7t1PB+8
Zk/unk3/clX7Ak2GrU4WWPsNnRzCncPegeuhXdNwd2G+D1gjQxZe5gg7zR4kLti6CVyYxXUCC0OB
wPE1rd1gQIcS2ftNdmVH4Hmypn0k8SmNyS42NQ4ItfPqcJTa+71nrKUMu+3gE/0BpUndcqQMef8L
HK2xRmpJU/Otuvh5mNj9DFuN6DQy0kQAZuEztA4lcBQMJMMjeSN7aBxDQKcWlasXilNrlO0Wh4MA
UEsicp6AhC071OVA0RrETsmtQ8D6tur7Y2gJvI88LToJgLgG6OqoK7dNjbexgk6xKdKi0KnBJzdA
gtRjaxR1d2G5UgWuu4gIIym8D0QmfqAmo36i/VH/KL22u40Gr3tGBJDecOc5F9O62+m9dG+o5YY1
HntvV/D2bfCvfXZxJPf+rI83Np5ytPR+Hr7Rg6XCp19eX5RmRKyVxZpHMDuiTXenslLLSClo6nSd
IR/svtAI6uNW6OFMZvKAsD4obNRAq9as/Qf2UmVDYc3pZtkTEewcOHACHEjiJlAJ2D4jVa9D3165
BSjRLH3IHDjAeuw1RDrh6g/FMnEJE+3nhJV/zAGQ5UAuWfmH9taGoxcUtS4WWqrLXw3LKolaOnq2
66LO9all4eGOjUEyasYyHRtixaRnXJey3Ni11d+EMPS7Nm1Xg0mgYVli+Zb1l5rlQ9mN/kMJ3I1t
N5pSdxWVbbFx9fkZFtLTjJYdsjqqm7gn9q3N8GnVAD2rKUmOUUVPiIHOIcoT7RG6ULLxE3qXtN1J
iY7JdoYdtSmQNu66ilMXcZlkEAFx2bUwu2i8xNI8UMGi+U0k1L2d6NgVV1XrYbWzAauXa+khR7fa
QUUwYGI1k6YmtOuqBdizExryzBUdjfjOdE37gqKvOhjE4Wy7JK7vnH4CJkYsIGZpvFVMqWl4wJqb
ldGdWrO0COp0TedeRDXe7CziEIm8p0YpElryqMEW7/ChTuMu84DnNRFtTTG4zjPXNe+6qQCy0Si7
ejTnvjOXE0t+CkVU0biZG/NjMhqKXq0mFK32S2JL6SzWDx5iM8y4/dJCzhBkfVlOZlAKeZ4GVq7M
2d7olzzZY+Y+d1PsXjKRWpwAunvL4NM9OAZ0E2FHUb1xbA2ubaRZQwucuvVfemLvKWS0ojwIdjjB
sy1wcswOTTtoDLxbaV+VzQaht/6JSNd8ULzCj6FI66/MLaESd34LcrgRBiOGJsUz0vhW9tFA4DiE
JF3twTEnuHaRf26yGPuKx6Di54QY5sau0/wtd+GRhWkU3aixsp6VZi5RZCoqXlN4g8eaOO9+VQ7A
XQlR5MC0Hgs8Cz7gFdADtldjObL017aOjP0gO+IfWjhPp0yEdCO8po1O2mzR2421nRGHySOk0u6r
Ko3qkSFS+FRERfWi8e5vtZY7n3I7s4NDJbmfymR+CicSccvI4NXE5Ni9GFJzXukCWz/zdmoRrs1I
CEzsQVZLCT+b5BmWPCLHWrMstpSKMEB3Gr+MGUGmRt9mXeL0WrWI2Yv1hJPuUbOL+GCOYrqSw+C/
pLqRrYUL+UxMXnJ0aDOTz6V19a6uZPg602ThBajy5sUru/A4U2tTVM859AAKwBWIgDbG/WHfs3mV
nz1RiyfAnSJg2KCZK9uWyPehc6z1TPsJ9RBbEnN4Qe9GYMDSozzoo8UYQ9OmRIhfNFuzqosT4zKM
FWNEv4tgZoqS0igWf+KAZTQjI5qbgzpzbRkIeqGM5geLhE+gWHF3hExSf6QUaQ20wc6E+YmDZl4Z
XpLfA7MSaM2BN1yxYHj1xkr45Qx8iVXAMXlEi2c0nKLxlKUFAPV88U6g3nrXET3+oGE9nCCsNXd2
71afdqNwE4gyO85AG798y/auQgAnlxGsV7zeCC+/sGPg0DSyAeMQNqOXhUj2nErZuoiDXQlqKWlI
npwGywrxtJjOnkfV30BFsO5bu9GBcsHTTYAxtuJWk531GIHm+ygj+ajDZVyXLRUJ2sgZzFgeQcs3
Qb+fZjVMrwURxjhY6J2qBUnDCkPrfd63HW09GztRseMYwE1WdU+BoTn1LI5p3FgFUWI6oR9yDJPr
aexwQNtMXVkjotLbmVHcXcQp+9cmo1+xG+aGRwfdPpYgA1JGYLQZg+jaw47XNxa0eB4J41ooEJGs
cR2xbI4bvSpZhzBoZfts6VOdbuBv4i0rZHUb80N5O8trrYeWASG5w0XjflAaIVLzF5cDxmkMD/nZ
/FCfjRBMjKdpx9OctkFIrjoLxNk9AfDL+anOnoqakv8iCs3hAbsWO5uP+SKaNbr2Wqn7xwiGupRo
35gcD+OKozXvCTUSV8AwQUfOWjVsufSxR+Y47ktErOqHjIaQlmVnYw6ekIro+qXd0cJkL1iMI+bZ
ROLSwTZWiS0ZeJj8h3u963vIBJOll1tSY1HVKt2tuq0VJ7TOSM19D1srP7i4M4x1HnV4elyx8Inz
sHmXkzux61o62z+jm+kCG36+FgOYkLlh6sAQg8NbAbY328s8Mz/SvBMXk7TIFhjmaaGSFABrst4h
+LubcC0zBOKRLA9DpBiUuQzTTo5PO5MZpGI3IbX7fU5rnRLP0OQT/pBiM/RUE+SAfpm97oMbsvxj
itrqNMwmxHMuuz1OSFivpklpG2a1nPGnbIflVFtpTPsCzjZVvOHUXH/hDjIB0cKUO8WefZMz9w2M
qInu46IwgVe32rhPC8w2O+b24Jxb69WuxHSrOan1rjm0dvRSXE6GXn0o20wfcBfkYk/Aqk/z12qe
IcWUl1pU6dc57P3bSDN+JcRY5A9/lqORIowKio0bE61lLfKJP0iu4kwsgI3GW870DE85MZ9ch7TZ
vKsT9m1K1RvISOmD6Hu20n8WTFh/J5dAgsIUFEk1wptv+p7Z0BwvgQ4eTE7U3fhOLfe9bJkiCMb2
JvkBxIrEbK2A/vuPYWZLkUoVu7rPdDiz7XtWtxjDvYJmJ9AZABYMmMrRMXcDZTzzZkM/ldFg0pYp
HBdnSUEWrnSs6jhYKSlNbQK/rmdUYdMbNFFq5Ws1ZDPrChUwe32OORdOa1CMGRha1EEbB8Qa0H9M
5GKwYSwubPZh0k9N4rynJUH1mtt3ewyAiLyq0sWaE6P0QzBv/uLWGX+VES7C18WObBp0B91vSpOC
R4nbZ1Gto6Hk3CBOpLZO1RovO7ZUJEvDhDYDkAO70qSmi6RV087Pt1QBi8ZgMIjJiHySezGCeStV
ONvUN/sDMT/xuhq1i1Eozrs5Pr3ETNN9mWbuL4Q5i5D0+6Pn2wy0LI9/o89ZlHN/ePTA3od170s/
ELIGclf6xA8DKyKhbNa6W33snU3P5rxGSh8fdSHUJxMvdZCYefcIgEGBwWA02oE89xLdxi+ezb/7
cuSd8Vy6PsrUb/c3oofn6E7hBxm5UezkZuRfirCUv/gY/XvykYNkj9gjdNuGy9Kuf/ucmoGx1Ya1
HzD+JGwOjwZC9kGqzTjmzpvBAZ41El59qYflJlS9c5tQhIK8HprsAs2OfwMvH+284mWpbXxQnakg
WGbhTPBuIu7xd7aP/3xr/hLDxXotdNsWSCctj97PN6lok+NeQt0DVKsFGLQC1W2DXKA5mIYZNCeO
IY9+RhZZAp2Z1BgyPABgxH0eHycMOxvEDNMH1MLx8vy9/l+TEP73ibTZiFnW/7VI+6HrXuV/nOTr
x2cb/0mm/fuf/B9sgvUbBlueRFSdPJXG8qiivuj+6z9d9zciHI3lVTUYogFD+L/YBFP8Zum2w8vL
OmSAneMPtZXq4v/6T8P8jQEGD7bJA64DOvi3ZNrfLQ46TSBUP4hbgbvjNvj2zIEHBGSq7D6o086/
G5Scbsoqxf1l+ol80/yZt0EA1/nVIuWcd8A/7pAwH9C76gjNuXCk6t8+GW5S1o82WgzHop2VSNOu
XwtjgdElvU6uO6gGMt4TOajnvE5rVA8U8BmApNxUuMwH4QQirzmYttLMIdaFqFUg4sC906eoAzZI
iS9aRirrrICWsB9wvMhFw0fSuD505mKq8aY3c2hWZkd0TcDR1H0p4FW+wt7yHwuRFvGWWVr/YyKL
vd5kqJQukjhnzoH0i75KrxvquUTkvGMh7jdeUVxYTG2DIdpNw+zA2S/fcK2v4w6fzFzp1aZlGk2P
Ub/ED5r+8FXmPvlAnQMz1LAN0SEp17FtMYvB+RM+aACL6cBGWnWYYDismTF/upWdBbCnd2GfGoeO
wRMO1fgEJ83d9SMaFnZHZhF6+ZgkC6qrpsGoD8Zd78EHTHzjFjZxubbTHLRgUXGEQyJ8g0ySFirb
LNYBBtaD4g/Kxt6VNZ1KglxIA6lBqcrReK01dr7Ity6E3ZKnAuAsMmVQhvlukDU98mUjZ4YWOP/N
3pks161s2/Vf3McL1EXDnV2X3OQmxaqDIEUJSNRFAsjE13tA8eywHXbDfd+G4irOkY5EYidWzjXn
mD4suN6bC/4lNGobpMGN47e9mGC4jnOMGBEX4DclobtNzVBJ8t2s1kOCKiEBnG1z7MQsAmO5lzTJ
H232HTtXON7RNQN/CcC2W4upBexPv8w0qb2eMzWz8K9s4G7ZwLYqIeteAqKMvCLewPkR+3nqjO1o
g2hEC04K9qCG+wOQmHIE1zQ2geEbD3M2VkeLuf6u56LP4QLRosxSSXDnWi6SS4TUoZCHLViyoYbT
jTZ0MKTjdnLc/ksHYHfWDfhDY1GQuBIMbngNtLC+q9Euf2SARLUO88Zja5hOVOTU+QWJsQYQC1Xg
IbMxMUvdnhPTNU7I9c0J3mv9VmJA42uddY0B4kxiAupg8IC/QE7wV6z2fH8tEr+m8nokpWUC9EMK
YEO2sfFsPbh9DnpVWQ6JIpyhewVho9znRho+l57RIaogtmxav5rtrWdYEpNl4IdXs3PIPPetHp9s
csI7N0l1ckK9QWxpzTb46GVIeg34+kznilOn+HMMGtCn0DyaUiiAdW1SXugTsI+MwAC+UjNMDi55
6pcaIxq7WiZV7n7hAKHD0e7k4LVpSMGV9fgaJS3oTN6U0zPl1vaScne7aRt6yJonPUnrT90iNPtO
ab3m2CeHvSwtSk0AQkY7ko0YE5y+dUyo69oz7qEvp50ftfM570OWdOQkOnQvoG7cTtiBvwzYiLCU
tgSeGtPaNfzPAYUiAiBz1DPw56MwCY7+LXb1D104332ZXqwR3JJpuDvkXQdOu10cxjRybr6bQTB3
qUmXGENIsOaXCH7VilyzIBnZ4M1kHDtkTftQ+XP/iF71Qw+Qj4u6I+Qri+Rgwhi5VkGQ7zAmRbtA
l80O1hN3otiQe2X0sKNmZW8lze3fMzzqnS4N/8EESik2pY6XNqtc/S3LGL4bfDJxjnCapDzAITHm
uQLQteq0Z30H2SROhT0UZ3YyNxXg9qDICJFkQwds7/9pa20VYsWWw12HFWaNnopSWSbbSvY9LBDL
+0VCj1tqNQ5PlBaboPdFHG6kJ0ZEkPlP47ScH33turuUG/4msnVwHR137bk50XSANsl2Aj1+rCWc
LwORmk2zM5ArB7xyx2+VOy8jVlIg7jqXR8D5428JiPMBYbXPtyzmavhtUt9C7MlrLWsWKJmjAp6s
uON6OSbfIabYjUEf2cEJYQNaXkDyQVDml9GWjtm3TkF1cBUt1cTvoHiAE1CLtPb26ymJISPj7ED+
OckiDa4NXlV4Dd5f3k5Y7EkL74uuTbKVz5PSHzO4hesmbvNkC02HsVH0iVVtDN12PwKLFluBvIOr
6kPFWNlxJvtt2kFHgC4wJleVjrDmk/yNLGa+Ldip/VmohXu202SVIz4we68dQ3p16Vhwt+M4htw8
8pJdCvapUVndQRdE9Rhq3cdetfG3hoPjPvdtyTEr5yqlMlc6pkK0xpy5aZgOauhfCQ0LTYebUpD1
zwbzu0k90OtLIBABdzwHItqorno3MJWXWDZ6W23yHssHN3/foWixHMhXuU0YWhTfCvky5TYmkJhC
wYegp3IRFHlHun6c2kcdVk8xbX4QdEW36ZvSeCykGz8oY/HdYcoTocuKGx6phYi5sdtEb5PkWGKv
2E7IKOes5c3kgc51oIfzV0iv0Wj+tIH6rTnfj1NPGSPWeH0UcwSAiNXCwTAAh4gE17KNha4BXbKd
h87bh9BQ1zHK6mZOE77JtDqfMy95TRzsR1zpeADiieM5YXk7SbcHR2HM6b1Ujd6yI98ZFFmK0rfQ
1Af7kpIt3hSGtPCxBuJHJQCPuF/Ia9FzW4VSAuhRQWKGTmKvkj7u9g3azYbv0LRlFnSo26rMzajm
X3FB9J0wdLMtsVBQ91PF1zoc6z1LlF+TlxKWrbk4ycgbllEjWGV+J/eUKlh7TqDwTIEMfqwcw4A5
EO7xANwdSC6T9clgFFFls61K270pvu/mVBAGtrtRYa3JYdTksOQofsH66DidwwdeuN6ZcaH/EOHy
TcWY7QHBFf2jLxrWqRa+q21dxZCUA7O4B5gbzwhu+d9eef6RVLx1xBg2vWUURG4GW9XjbvJMnDGu
Gir8LGb810xnLA8ePDsCGXYDOtCM98YYeuxjhJU+JgbswnWeUAvjJwv2xc4cis+69oIgoW5lJPNp
ZTRVJPh62/4piUqwHOOYlafEHsRzQgPq2QxH64WkRfyn6GOM+E0VlnuILCLnYLLiYyZN75TwpTZp
OciibeIY4sRHBWKwiY86AdQfUt6NAvJK+CZaIf1A5Cu1wsNkF8kPazcCAwVJ25pvQlU+5mxGXmzi
3AeR9hhxVTbvK1OP764ny/PQEn5fzYwPD7qiPcLuoRKcJK7liF4cZ37JM63/oLyXfEzDPL934EHv
UVrjxMmFn7KPBfM/MdrvuCP2r6GuzYc4rapTiuC51/YIJmbWwcQ+r/OTd+G2Lvssszh7ylAv41S6
h7ES45MROZJp0o8fHSzkV+rRrDNgjuDdKKacvVdbvztufOyxza98mTx0YeZf7DAxZiwK3ujznLmY
XURqUg8xm9bKt2eBOY6mGxVAFKYSh4FnikngBy03C8C12GGoNAOoswLAXz7EUZDukVXalT1WDIyl
lmxhjflICCVnO1VZvxx/pCK07qTzEseTDxgep7j1yCuC9xusg1FzgFn+puwhSxRF32+iuYp2vlOh
PSH7PQy5m1EYFX1lorG2uNzY8oXkd+wx83dt26Q/DC3FFs174ZKRdkeEVbpiUTp1x6Yd+w8+tBQU
QOtaz56qyIXzH0HSthdDQb71StjfPh3lj9gd7IepN0f1VTu2ap+0Em3xbAA4CDYSWR6nGdpotI4B
pNEGUaGqs7UYscsFgyQf6oejsfeI/d9Ld0peVGOJvzPwgH2EpofBa3IB0ndm/9Sgcn4gZrsvgyJi
utKdHVHzlUQz3h1RPSelkVJ77Gcng2jeV+vaMlmxdRd8OxrSUyYD6h9SGPMpmWonZH9H4E53FmfF
3Noc0AzenGqebJN9q3KObIw0w5vPt/srjwP3l0dysnsJS9eXDzEeBQcz5mTTCtSHfH5KenuWbSFq
hZfoYROVmNeAuVtaHBuLh3AzJEacMbf3Ha5fTQqjyPn0gpSnerTmfXiuLWo42Ta2zUPS4b/aUFdh
X1ujoZiFH2hjrscmIfUxOOgiU7pHuW9em8gevmyuREA8m/beee6TMMZNoop+g5cmPEudwJHnOSTY
7ptfSNjTZ0Jr3pGaHPGa4W94p4DZo7gr0u6HL7Q6jXLSuzEK65s9O/4T8T0WTlai4oOb0V2gm/zI
RJ1egIBNh7Yf5sPAl/BrDJIRhpPhP+Ls7XaUp+0tWQc3wRLgJH24EgM14/fKNdxrhM6Uk+xC31+3
jdArFbZ46YNCx+e6I0rkekF8pcPuc0jSH2Ms1dPQIKCtVNuVnNY2+JfeH6O/Q9jgpoQzt3NtH9Df
ZKevXRgNb1PGJwdfrnzLyH5syM8414pWiJOA2/OU1+7fxIU3ajcUubSMs49FOZIFI23zh0A1RXfJ
ZB8qtjkvMxbi05yYINRnOb3mlpNRHZSnD33sZY/13Dlb3bV9tS2tRl5U7C7b3aQ5+hjgnkYEgI1D
VTC72mxqHklnFt+ttt0nQDtyp+clqhfW3W0EeU0LSvs2mIpiYRXamvEAYtFW1dFS8qHtXT7I+Ssl
Fray1GCuocgyA8nMfmclYV/HERWjwA/zLggyfMaCM99LmNN4rY53ndT6UzCLPVQygYbTx/I6wOd/
lkx5JAoK093N7MFPZBOba9zzyI89533Q1MOnEF21jWcpvjQOcTbUEVdqC1oVKFMua6tR8+kSvFU2
2A8ocCIxuQ0nb1xTL2rSXp3v5ibNrpUzxq9UYvUncHHZK0ECLqipX3ITJLQRNiQay9SxHgNikgCw
CZHDCaSMSDf2NWVh/tedFGkSqkXtl5B58sEseeexOIydH/io3LCGDkefmfQRuiIr7oPBg0bfVzGC
I5IyH96GFq7qpjbc5k2qpo24dynrOfd08xJ0MBEzTGhqFYAyqjZEZKr3vi/ir0maVMdGCecL2aPO
f5w5/XAHV7l/wSvI+rH0cS7vSIrEX4mcuF95g3C+R7+CTWiXM5TeoP5Sk9WAwjeDt5ol8ZocVH1J
mNQEdg+d8QfKyk1ehcVOjIF7jwxOb8vvvANfyf7WWf14Jeclv8gCjmeLfoJVb4fxtq9FcdCDo3dz
2teXfmlyApHe0NBoil2Sl8bdK3JvnbFzXlnBGgP5WBOKrKsffAY+1GzQe97B8GcqMEF8UsKHVfcV
4h603yZX4u9ogniMOlNvNfs8MoTzlOD/qLR+y7lDbsjLeAcgWQYmRjklzARuzIXaTnu33DEFdBcN
UvfDjoT1EmQVD5CwZv4MRl/fdR32oLeTpHp1y/Zvn4uWOBhNOl8kbPRfknWkzzyDY4iKFrC+lIN6
o2HsKYr5zhOELatmiRvor0J5eoOjxFxPEqMH/Z7mMoy9csjUy0bu2YwnYibwDc9JBvIlSmoD037h
bQy/vuQDxrl0CO9S9O4tduLyQo/00n/uErRZqTg/erKqzvBs/KNQmsfBQPQ7zWU30L6VOstrqtzh
omw3EQ0AvKp6PmnGfFaDDq+CduMNoke3t6KYohQen2+MQizm86ou+fVFe/ZT07uO3KDYSzrynung
Uc+phfFUT3dc6FW1kpaDPR7zGYmDyCWQ6XQ3zzZviyb0YeLhblZlM9EdRF1XdmOyW6hFnFegYUPI
Z6QpU6p7lg6gAQ8uZjo1u+hvs9w4sB1fzSIo/FU0df4To0HhEvDJ45udsfuVU9AfJFiYdVY4YuP0
xPfDWPO5LCC4gjIv4x09cTkWoaHuzm6HlkgSzo7f2mS0AcM1/UemHfMKGI+Oej81OMDd0XtyxNBe
W/5r7Jjb+DEF23I1G8rqVnFUB2fir4QnavJDttD9uZFmcxauCO++VTS7aoKetbErPqe6H+UNca2X
W3D2jDRhUObbdsRkCVKwybaJq3/Dh4e7bkNymxPb/KHzBxcqnVvPPifTyg8Gm3a9hhybP4f5jl6g
ZNd55nxb8Bb71MabuLKyMrwSummeZgPz52pYHM2p4VQHv57mLzUWAUGKJvtFzIxTUNU9qDjHpyMV
8QpjntH0N+4E9qufahfbmzkyc2HMc3peZjTarVjG42PILYLmtvErlGO/yjRcMkuXCd9NALDbTBWK
IkEbnLwOjaMs/OZk1KCCNKVwn6ZgAGHrS5q4zKg5i/oD13U2UWV7G00K3DtIGbzLFC9SfuodpRuW
F6Ih084peJ1uqjRrNLQkjImuk/IZxyGYEg3S8X7I287ixWOPD0tJ7CvcXOs1nMjYEpDJaGJ0u5kq
ET8T26CoYPnSNNi8QHItzZ3wekV9dwCMd2cUaHnnMU1tJNmmZl9aIn5gUs0T4w3WH6FLM83Qnhmi
83WK4+IOv42+IJBR4jkNZhwaFEkj9s6ejy88a8XwN6Okb4/5w//M7dm/hyqqrV1QFQZ818z3ix2Z
XM4tGueJXBQFJbRrrFXOHXMQI/IUCVJCOS1xb4PrZN+jgT1rHYWTCWGg72L/NCP1vwh3rt5bB7SU
kVXtTQ2LGSnx2v6JEMqM3Kbt8LGZEOKccQEE5vLDs+BixWGfEyKLok+jdtJdA8uV3WjgnPrQLl+z
Hj7oCgZ+SyVESptZZRUIKfLIV2HeEoNSD77oA1yLdVQ/E95XGzPW8wvypXcKWzt4dLSPxJBNIQac
YWZ/LVsn/EE18L11AqMtX5kdqwNDKcPdGMEEtNmr2nndJbV6JyfLCwIJVV9l6QbbIX0SDU7bTVL5
0UtOIR8wdZyXud/lG7sI1BXgHk6zntdMuRJzKr/DNOvhxGs10DFQl4uFrDK8JxBLjlo1ky4isGLa
oI/FQandjHWI+dtxapI+WtuPhRvJJ0fb8xvC+fRk+AOx0Mgq9oLSxb3sG+eXk+fqBqfK3YoQQuuu
Frbe9IWX3fqBLea2nkL/UzZ5+iGUX5whEI6PnWHnJN9nKyUbHCq2LpZV8COlht6DFkxZaxkY4ztG
PB/5n+F6l3qKCutUqJuKOpfQl5tjcMz5QjzVgHaNdULd6U9sgQWmBsqynpMYoRd3gFk+ZyKwt8qI
uUDT10CfWYXDwI+IjWGic7yHrrb6O1RR824T279pg1b7lY5F+zGTV3vwqXHiLt+G/tWECrp0u/fg
8IVsrV+kxu2zaCPguSVmnBTHHvonhcZlcMq0Ef8WRHu/8DCilWHe5u45mu2EyWymqd7XDte4uRuL
N562cVzTXM2bANVT3XqIc78nQy4HHB8igHnFW8DWliJFOV9NuwpOtDub+6Qt+zNnOy+gPjJ/eneg
ACeqefNNjWH88g3RPCm/C04K0/PFneR4nJ10+NsPrtj7PLbULIWLk7qVSv3xM2CJXTFsuEOQmZY4
kQ+VOwcnuDsluIi6eKb30TsZduWscN0PP1W2MDBnX+OUL8zqkLmBYkYDCvllNWafbpMhqO9ckVC/
m6oHc+SETyHT2W+Cf8HzbHf8gMV3R+Vs+55IS3PFi1lAhyKgV1jmJkEyvobP1dTL37yBypAc1BS9
GLPlAJEoO1ts8Tc8DmXQ3+s699gecLbQBjm47jkypXwsnaA4Nxa/COgekTDMc48+MVxvZepy+JyR
1ZYX8mgTrae+jwop38HIOxX3nP6dbJ1Gmd0807U3Pym43/uU4eaC/cl/YrlVHQvTSu/0UDZrO1dQ
C0eoyp1bw0ztLMC5KfTuctT+iV+W3Ph0G9/KohCLn75TKZ9vcR6pL67M4cMQAJTRqvxpcbuXOW0M
xD7CtZ1F+upjmgWk52AlJx9CZ3j0rKn93ubYpXgzIl0eaQjxshUWG3K3NjUGDgValDAEfHh0Izdu
wed61Rn9tBu5vrKhGVA4DFHGR8nY/hmkNbl1XALlynVUd3cZ6LkJFJ4BGQLQ6mpUqjnBLiE3oilU
/SAn2V3Yrv6uO9yEq0b23i1N7OA6+bX7pJAziNWEBCByaqQk113WN7iQgxMBiwOnavxYiwqYM77f
LSBS+29TxaOx6s3FfWjVvSHWyO4EYnL8OOXaY0Q4D5R/vzkJr6y0jBhZ0gXpbtkTbkS2LTW+teaV
faokdw8vPG1lfSCZGm7MwKTGUZshIViHqs4qTUAZCynLT9Lj/ZXd4bAtfB3+HfuqP09GXqAFW+GH
GaRL/G0oQmOdm2N0ovOQQTbI2Fs588ANxrbS6dxj99vbZetsQrY5yL2N99V4GIUJFUrjGBsAEF00
ErHCnoxNSXkcclHQNqSv+vTZq9j5UE43vYhAuT/1pNW3YGx9adVA57Gfq+X8j6vh4kcZscLZUeqz
zdlf4g7k0oNEymgyl9zxVmPGYTwO1FnwDElqfZJcplcKds3vwvHCcjs1Mb5WbHshl7TIP8Z1YJ75
Sxkzjzpxx7TBNKQ9mfDmqhJIsz0u+A3OYnAmWVzotzbMbfY2abSz7YZ3PrZsuY2hIsbrOgaWsCFV
Ml8HAQOHEdXOT0GE/y5RJIBWXq6D35FJ68mK+maGulzhrSX928TGyoq099CUIiXGIZ1c8pjzFsPJ
SYZh5fuD014ipfjP5LmbHOK+riFO+65FX3fHHsWu8rMaiR2tZGwYR0T2MgA3v0BiWFNZxSoehP2L
na1TrCYWojilKs/7aUdRPTRsUJ94eTG70Do0rGKPV/tRmqWVbwJ7Vu/ozfa2yzPjJVluV0Ce5h04
aiXXLvvB7QTUfAOr1byGYIJ+crdeXmLU0hsxlPa1S2Iy3nm4CNYR4vB5Lk3rpKpWPWiTjbeD4XmD
B5pSt7azt2HoW3yywA0Z2fTkGiijEI+4XfcYw6vupOOqOIZGZWwpF+o3k27HP1bjZdeBceKBsCHn
16zDTRCYWA3Hxgbcy/+b6YVKV9bQm+8mHsgH+lbya95N9raWZhoSghh7AFaefE8psnvqxrG61Hkb
skaHAAB+uDwWoJ9+Fw0G74RG2Es5YCuM4Sl0azrqxGYopvl3T4DrAPc6OHYzOG7mdWRi0uTe7v97
gyrJpvBFN3/+63/5+inZ1giaTcVv+T87fCzWbFhp/u/eoOvXT6q//k/moP/8pf9pDrL/A2Ce6+NR
A6xiYoX5H+Yg9z+4gJomCsI/axAuv/9eqeL/B2RQC2I6NiA4XxF/kP/uDbL+A/eDDa0O36W3lLT8
vyAcLXv5rf5XL6GFM8jyiVP6AWq997/Z6IRFYBh3eL9TxZCSte+SdG/1XXozjMx8RRW23kKSStQz
zkFxEY6erFNY4fAIJ5E9V64tbl0LzmjVTtr9gf0YvcxYjpp9XCe2f+E0HdJXQCaxhvxTh69jnIE+
aGx7owzH5D1U3FGU1a+ALBpY/2G8NZX5OmfUurC74aj2mvIlmSu2nV7g3FAasoPNCvLkz8gjXVIO
jyXcEThTgadqUneybHijc8xKW5Ow9nRPhaSs5jMerok6qSGEbjvEo15lwi/qk921d6yv5Xwfo752
jkv77nNjhjTkEY0dn6FsldFpdiemJkLtLlQG107HI+1iqKZcnpsfiBoDsT/Wd/gMSFLJy6CqKDqN
sR0EWyz+dveER7H5cRlZxJ7zLB9xmSfRD43h6nu2oMIcbNAZ5VYGTr5mYWD4dKRGlAobxG/KG6Nh
tbS0e+NfudTmPijkoE8W+tZL7S/tBV0cPsGv8SBsZMRlSTifGiNtTMiTof+tO+GOR8cn7oCBhz32
qkh90jOp4p3jj5TZAiN3WatZLsmOSJsvLtLax1C4LLxao8PI3QcPGBN0sKXQgvdQCtoOFa+ZzoFl
y30FwBZKltdR2IF1HoePR6y3QH2lSkA084FOr2mdWDK5OIVR5p+IEP4dXD3dG7iPzJPBKhKqRcF5
zmajWDWx5hA1HfqumqHkzpqwCxscYuQYCmCmwDwJTgau94tb5b+HkqeFgz5PAJfXw3oWSfZMBI/J
SnMxNQv+3gMlyOuMiRaws6vqLwpUyYuKwfmbFGX45nYlD7llsu7+TBsMSKIpxnUwqEVmM5HMRuOQ
KVrEiEqJvZnh0NnIMhJnX5b3xskASoOTu3ie9p7IBUYfXVeIawJihTg3YtYexlv4u4OBRVzPNIr3
sWPqAMTgKQq/RKKSdeDaJSZpanRILGaFovMnLbLm1Ffk1YNwbqlKLJL+AkldMDRU9zCbzK2oLbfd
u9lCfHeil8J1x4/OpZXUbEae92gKvZR5uc/D3YJndg4wg+YvXoNDiuBepwJeTIpsV9FYT4TdMkDa
mAHp+NU0zKR969IU2KUIZyzN5mP6DpQBRHppJbIGsBSM6tJqVrdEPBcQoxna3PG5LgPFS43JurHi
t4JV43f+hzMHHaG6MMFCtI/LwX1bAK7Gg+eSs0MkEemwI8jPXO4uBtl17k+Ot2NMo7Yso1gbicGs
PAZSx04q9eCSkB2u8RhOhIxw1zC6R/xb9zSc8nGlg9ia3iRPF4zroMjVLk4g36xxhJi4gnWEttkQ
GDjIFCeDmRXeETdz0j7nJGso0zRklP2ZSNhcRmgxfLC9hklLz1bxSrEk1XFuneV/iklG3daJ465B
MG7ps0go3el5kGaU8J4u32JdDVYMWGsu/nYRHWul70zJljbwvD/yZDIGNctEBAzDZRpgSqqWeck3
FD43N6L37zS4XveNIx2jC2CBdhNzUR8p1YwEh4Syf1XLdEZ+ZyaAnBPRLZbBzTObNlmny5Io8EQL
id+KPMzrHiAJuj+WkY8DMujRQ4e2XvNXpM/j34BI1r0uV4XKUSKzqps+GFHC65h71VvNQotGY64K
D8Myc0IiigCjN43acg5BsIdKNMETkdOVFHD0GENupKlhmWIzw1dPHpLw2k0r+16OFX0Sk/Sgb+XL
ABy3gNHojKeCG8qFOEumyfXiXHuxKtt5K+G+76zO0Ss2vv4R/g/lqAgLjNpqmbpVAg3HMbBLbhNh
sOZJwnnYm3qILk0tjXVl9A4korpEaQPMfjPwJX6Zy4QvJssFam6RxRvGbGd2Y3znbSnCfWsF/QvL
SfWNSuv+2MvVYepKrnZe9RxxLKnVRLgTb89YP1Mjo9iOzSltHm3OyRtaQXJAeaQOox/JaVdVJrBD
yRHLWRaJdBcWI+s+uuE/kgDBcDMsl6J8uR5FJMZWlcCvacYRKLnlBhUEpcH6Bv10Opj2AAlyLMIN
FUz1gch2zUU4mx68f/eztpZWttMWf2FpJtafphbGBfQUTHu7SqzmokuHRvCeyfFXW0yk/WNV8u6q
RjpeGpcVS54T4YeRsFws9XLH9AzDZaOnl5amPLpV/y6jQLN+82ru6Evhppr9u7ROy/21UXlyLqke
h1+G7eHuLVfdUtj8XALAvPFnkZ9ADk1Wij0wsmGq57u9JMHEv1t0zH2a3qg/bNyKXzTXYAmKSyEf
+O5VHyZdYRvlSfKoFA1BuHCzDUvGn3G52MOtDB+YXIAFR1X5jqsNR3BkCFqla4wIxOjxQEX1yOct
WExii8Bgso4AAzRE+snitt48V31hnGzUhU8cxTxgiTtgemX1XYabqatHyOl+L7/9dnQ/SQKPT4oF
s3P00ip/r6eEeKl2JTwQM3Or73rRVGL2cJBEVN0Zp/6f9EJ/bJTtKN0KniNXc3F1vEU+D2lr5lpU
86NOF7IHvxuHGU6jYATtJHD22i3/MI+l9+RmNlCXiTITGiQd6xXDYCW3UpLGI+julZuGwYx2NE+J
vZ4n+XeRUEnlj/ycsggUr0WqKiavuUyLfEWre8N+uCZX3we6TYHfjdkvHBvVPl0kMLGIYexa/FPU
/VsIdKJ4y6wCYgh3T142pCnHfh2Ab01XY8o/xL8Es7HLyj5D93Xmr/afStcqR3+JRbqTvQpAe/Rj
RV9s6BI9toEu5o8W1q8z33hEQZtfTjK7bBAM0Z8qhOVwvjOYplwFEwwR7ERIG0MPRXbk90z2dpTV
nxHgUD5vYCXBocxEsugtI5vktc1HVUu0RIGE8ZUD6Dm74BK+nGHotxRkowSEXAbPSY1AtGosLz8G
/JG2CWemXmehWb/JMGl/z2YNjAck1tIGxF7uX3HJPaVf7NKBBnypo4E/W9fV3kMdgg7Bqc1dF905
cba2m9SPnPp60+H3mQ8MO2zJTTNOfsUIv5w7kDnd3qYpmCQNWlEHiSnf6DqjRJwWu/YzFBmvmhD7
/q0rW7SWZlDDl5S1tw3+ydFlm+c3B+yDuwom7tfo00QOCDKiYMvOGtx1T/3Lr2SW0Qvu/zxccxOY
H4ROTYApqho3CpHk3aSuIX3O1RA9wnuieJcDJvyRzJZQ2Yj3xbueNzNhMe2d0gLMH2qwxIFZOwaa
UZCCw0j4mh1MEY17T6ICrjyrC54IBrPBCKvJfvaXHUHjJ8Nrypr9GSU8fJz+LRTSZbdQ2NIbd2aE
7ZKR5N9mQo4+Ciaw+efRj8QtG0mQr7Bt6ZvntFBDEuXc24aD+gD+ibWHgE+19UbP+OHEy3a8n/2d
rcPsD/umZlEEvF/Rv41Jbxr+3VzWKPWcBWIdpWQR/dYmxD9pGZ1Svw4+8mCcH0uzM77pC8yezX/L
GbvH7FWNOvhLYl00lzmhf341917547hKvs6T0geyo5gsGy8XGxfFKyN9vWyE/LTTeiMIn8GxaEv/
gH0NVTmBIrUt+qbfmxI+WJl2WBK0MEEkeo2zJZzWkfG26TgGv4ql1S2o+JuX1RUFgWyxAh20AQqe
gA9g1Q3+lByeJeTWbsvWSpxV0rMmLod3RESIIcvWbF72Z6Ky4UYuOzVeTc1JpU54FF3DyeMmWGym
gDWjtpEqxbKbMzm8VjQJvpKADFduZ6O1Lbs8m6VezXKv953uqMAublvwEjvXSNU+nFI8jkLHf+Jl
J0j7DOefjgyEU8Xt0JDuvi5lStN26robmzwb/Yl1/agqLz22WQMmiHXfweqn/NwmwfB7WpaSgaFh
XcYjoxEbvfrF5d2388OpP0B4Sj4ZZ3qAhuldVBzNPRZFhjnqxImDEaEe6/jceKPYNxFYSYVr6DIs
y1J02Xkziek3twdJaIC2H8RA1qtY2ORPjo1w2mZTES6ItfAza20CszgLJPJrZ6wNQ0OUbJFPMepn
p6jPx685bH/mf1vewo2X1ym3sSYF0eXrDtEJAt2eK1BCyV7KrVYsi2MQLtU2JUO0bit04m5ZKwts
PU+yJLqPoqS6s8+67cKKtDlqo2mBq3mdCUvEo2wYHM3FqeMXHvsnn76pUQ0gISb30Q1oagi9Yiaj
ny+A0wm/I9vkdZQntDm0c5ZiPpGEBTO02deaTfkbxeXRmtunP/CCbX/5plRfAqvEoz/bCK+mL7Or
Rvw/+JALjnUMoX6Pu/K/sXdmu3ErabZ+IhZIBiNIXp5MJnNWapbsG0KWbc4zg9PT95eFQqNR6Eaf
c39QN4W9bW9LYjL++Nda30KeJ+e2/iDSeiN82t3y0mFH0A8HfRf280qj8ZsEf8BG3dsncyk/+6Ue
fzVrfy3vHoG+wCLS/tM4gDco/mXf3QQx48bWA+YQEtWkHvXuOhjv/oOsGPULjhrOOXh3QJltHbYF
vk8eUUMey7W0H2rlTq+Dy2y+9OxwNxpTL51pWBsGgHh4Z4EDDovof9EhCs/Sd+ez9KPpJYol0Wtv
MMMJhyi5WOWEwrDUB7ApxMaqieMxGLtxNXdMI48FT2O7w2JFTUKtrRI/ZSvhq+a6wpFruzBSJqtF
ZebWxm3YEM3PAeQMaXxDj3/dIhrcVzem/2Br2VXFzWSwExI0Tfq7s42JdtKiJCu9ptVPjL6sJ7Sw
KZBzDdhWj2XWwM9Ix5rxOy8fKaC3f94DmjgbCut3nxn0neZOUVKoyc/hqLndhApoggmSZ07f83ae
gAV6jZ2+NE1fVXCj8Kg0MZ11ZFzbFftVI48uG6Aj6qfNfYH69UcLlVwd7guSr1gaFjjJlSZJZ5wx
YggH2POWVJrxYvXIkcM0YrbAcP5Cw+bwZRcpL4DeKg+2TH92GaZ90fdDBdoyzgNzYs/Cva6A1RPV
8hWzzHDoqxW3YDwvFEyKqsOOiEVuhdZDiMoIxWxk4L2oNvPekcptcw+hwBfk24v7yEjz6dSE6dRl
fCMoKlo3UW+u+A5G3/zbmLN+8FYn+jBZcrsg1UUEqHNws8+Uzu0TG5yqDgGMEzWzm7k4GW4mYDZG
A1LaYI3qAl9u6M8YzqkwWoHN72hAmnCGL3zIyaL5ZQuqquX6thcs51zeSKk5saiW65VLZ/fTrzix
IPmyyM/B6eBKEcZr40XeBc8S7Xl+JrDu1ONPPnJp98ArX6H26jK7WZFwvotMex9sZqiK5zxikm4g
/gHKepB+0347XUw9ZerH4jKTmgstPyl+ZxjhokMLt5WmL4CGhMvQQdjt+GUnN1bHwmAjAJbSLIXU
bwVd2kzXLIeEx7VQx+wjiha535tRqwPe6/CrG4RJucV2jAJSJIBeNil4CMbhLFnuOKVyEIeem1gW
AjDx4IK4oxl0uRyw0XSN/hRRex+VcZ9x5vRF8YpHleBsxMbyVnF94Z+WdFBtk5IHc8M5natTK0vn
i4JJh+A7KtQ2n8gIW/iW2AtIKFpOUs6nyW/Ur7ywmg9VWt7nqioMcHGXGI+1V4hl2zvQKLaT6JfQ
gztKj2qhuyOTeBGOa5NThbtoCn5LEkbtlnhlg0kh8eKfDkbRfaW0eiCl4RG6Q1A1QsqSEUpST34r
9h8GnqgiP5P5uhuHmHk+s97oMUkp3ZJ9UOKxJEd8KDDKbXiCRfFcGUVLzyZBG4CC3D22Nl2XBT8S
VV2szIpxFbUlH5KSXrNmN5Z1RxOMXRKNIdQQlc0x80Fb7XRpZfscl91MPi+af4yKCxZfide/68Wl
sFrp2eerdmnkQ2wdVrypOOMQ1XOmZF0k1qvneqThnAHTAVWIsTirfkQki+WYfWFwX9lbpLNhhQs8
YloyR2foTj79rh9Zpbl08XgqL6BQ+N53C30L13o69PuywhXMQoS0ZeWJas+2tvhdtaV9xZmH5Fbk
GptM2QNPuaWgGN9bX2Yf7WRiGdeUxfFlrvTxbnPDpTE5dTRZS6AEuO0XsOWQQbx23Ogx9l/LtOM2
P9u8frAjZ78iombsQWy7tS+8J2AQxKZF312fS2INOFPIjsYoToIu1FGvQZrN7ncndfeGkybhMgYf
odzkNiu9TUr+bxsnWOg33AUgdOW6QxGua0vEX7ObuufZ7tiVpkiMD9mcwpFyeX/ywqaiutiUvP9X
nJBObJLnGFYAenAs0eUS3FbBmI7NQ1YWMxUASz7/UNDfg5Vy5R98kjr70pH138dN3OtLY0KCvJNR
hR8Yor/bNuCwheBTyeFBh8OOwrHEe2Wu5qJ8y7Ds4PKp0QpNPbSKeKgBP9pQ/gSDFLSwYfey3oyN
uVxINEDN5xZpxDC65habflEX2c4GUf5kAxJv9h6TUceVye+D1uQzvwPDG10n/CHTthvw9VAXhaY5
5SXrr9z0BwdIHn8HgLlzaNSTqS/LhIxPsTinzLZYGvZoaWeyTOpdxXtgJf/y0K8D033BycYVTMHu
jLKs5nIO5EztcdgSejKnmGXRUvMXjo25j669pj4lLErrL+WM3nOHZZTNIx6pjWPUA96iJAONIxPo
fRujaDD/9rw2Ac0OrfEUc9Xw3u10JaukxpQLTDZQZz1ZI3C7PnLSv4Bpl58FA5nEnG+nz2xxabpl
cG0he7rpc154y8ElozeGCRGc9ybVzZmuqvidLDKTNJCu7LFoi08YStGuTskGHjMOEUri7WETt8MY
BXqGFI+gY/yu02Z5zQof3EpS3+MWLq/d5VxwFNLoQb8FmA5/9qBc3HfZFCV8M8x1v8zMK99Wc+7g
TzcUhHBZS06Ghdi0Her7VzREWmyEUjYv1cL5YxntRA/DIqgniNszKx0HiCrEwN5cbAx3ZS0s4qTT
eoBZFj8P7dQ8R+vMJyDLrRSmUWy/3G3iCDxQc15zirfnM2nOJlzZr8ThOrm47EqjZxNlNT2YtcjB
XHbweHwzPkajuEM3koniBaugbnVdrXG9NMLz1YH4kUCeSQaPBGRuWxiqkxdgRnBuZmv5As21oyi+
DhozqzZeuxbTN4IMhCi/xTzeYp3lbMsS9ZJzNQGbnXvQfUnSvHZgV16ZReN7v3PiGlsTKYrClrxt
P5Rr1n/J3WNiFR17AFqizfKP3WcemTSRFUGlZpb9lHtTPWrP9EojoINfLTtV7v+/Pvt/pc/Ke1nj
/yzP/p/qd9L99/LsP3/nf6IbsAn66DGU2NHqJMBB/AvdoP7hKlMKZfmCGjN1F0b/Jc9a/j8shTps
WpZreS667b/EWcv+h7LJ9Pj8cQo0if//pM3eGT7/FZ9w/09YyscX6SlJA9O/AYYUS8iRaiJMqzDi
+xcc2t7r6hoVGwssdjc2CB55V3LsYWVyAXLo9tkVQyz/l4I0bhz/jszhr+HSkIbgDMNJeNa/0YZM
4l+EWn0cDFbfv+ceS4JI+dFxjEv7Veepf5l5fzI+bcqoJhdba/oFfGPH5lwe+EckKK2cEjzwmj8l
oiRaU7qQd1Qp7pk4ko8mR/RxZWwPFjp/HpKMfm3MqhLAbGvYT0mP8pEStDkSye84E4x12M5xEe2M
jsYdIV3abJnFaZbW06dlO64dDoo7c+YtNNhqMg5AIEeusfz6e5UJGgOuVpJbRkUVL+nVMhXGwVOZ
JEzXD+ILJb+4SlHQUjy0BbeC2WzPsxq2qcI0JMSw/oZULF99HoJ9vYgRE93UP4KN46yn4iElADzV
v5D8+qNGYL3RLm+dzBpKtUo8TUjdGR5jTFGBU1FuTI/tqaibw5yyAym1it8WjJUttTOA/xw6Rz4t
DRi9BvHxlky+EWogmsesAtC08nK8tElshPwScz+7kQrqKekOPdaCS2yI6UjCkjl9KbCbxguJ9Vaf
l8FIH3TqxLtmapudS4op3xL8ECFRQlomBocTTqrhVZJNAplZi8CN2+SlqCb56bJk2nULcS5efuah
6cXKl9Y+4lWkaByX3DUu8+xVc9x/0GE6hpm8187gdSD6jpOwpR5jK7Bk/m7LjPRVmVdPTulxiYqU
oa9TU3anNBZOgG0h7Ofp6iTtgVT62WsTFcYz2vhoujeXjm1s3GDOtytGdJv5ccPWmAVoTt99LmCE
9b2C9JcsxQHXfVBFa77twfv1qn8sdKpQwaOWOF5fBVPZpQdmoCRoBuDmTZ4Pn2kWo2z3Q41lHt4I
Y4/xy0WFpVy9Wh5KUHqBP/E8pTxWoXOPqTdcg+7/T/2O6eDZT7RAfACbImSHI3e5xg4l2kBTrSdz
Juujy3G+YfhfMd7jap7WJt2UfnVLi6KD8q7XfRMPwxOlHYrmDmd9crAQ7toVy14pQIiMAKgf8yWt
bjib4p2wU7mrdKaOSYuZXyZtHHQVXdOjOzSHemqa96ICueGnbkvHYZ6AAy//AtaIdyx+ytfIcaeN
u8D348+Ah5W06jDO/nqZyUsfazl4+6qKaUBDOwUDV7rYcQ3f33V0jm3nOWqCLubQ7gg37oinmPMe
T4fZ4yvvSBILieaysip5KEmWBUYzwxWryqXEulQIkNes4rSYGe17QzyPM0py1T/MzbqCKq7l1aud
ZQ/UZEQbVtY19pKbz0tmB2DnZmqwgAlyYWxW+jxaIv1e6i75yyJYb/1iwOjor9Fl4UZxW12BBZa3
/kHoQp2wX0FgmByIJdUoQ2QWdWPQZcdKschzDIP0y27udMxskIdh0vq7c4r2mTczKz/3rhC1GvXZ
Je7px6pMcGhpDVvBiVV+RD2jbFF27SZytV7g7AP3D+hPIX7QNy0EEzTzUPa+1zxUozlVEJ5i/GVT
Ewd3XECYxYiFuFNZj0bg5LfwbdyBrLwp4H3pkbi6JSZgX2lEWNmIbk6Z1uvWln6NGYB9CsGtlPX5
D263+smwa+p2bDL37z1JDxydUXxTQ1eeOPzGaySSJeSdtuz7RVcnzKDJD3A1OKa9uONznYAGhebl
3wNt7I+3tuXP4pI0uTy5MCydnWj8P0uu8vjYVFW7m/RQnbyil59O6g+HNYOduhkHgZPRc9Ueqs4M
K5fMwd+0zpeGjF03/HV7SsEjUjmfpeXrQ6PqW5UYH6yh+kNlkDqGA0ZvWpXCwWkKQJhc4HwqGMzV
+UFbE/xJBSX+0ym74uhnyx3GO7nHaEq97VKCnU1g+eKpsaOZRo42Kh6xlQImLKPJmY8qW0bU4jKy
8j/KkL1+JvHivMQNi88QyaP56vkofEWRXb3XRWJc21hVqHU1B/TO6vivlf46vTX0EbH6bSPnPR7H
z7z0jfPiyTmiBW/heq3u5CA5QJc1U8H+Dtq5OMVNJ7AheSiMODv6LT1Z6q+12PKZo7D3jpObFdkT
MI76OIBRfNHM0y8wI2YillYL/2Us/fZvXPbC3CVkHT9wPQomXW85AiaVoCVGdVZ04v6hys1yALqY
2cHwLHmJMoc8BhN++2InUl2rme9qnlN9TT8bPPLeaBUZLNVCTlLts8Pb+gXEUHug8GoM4z62ZUjy
wCM95XjzVayRODgyjXcwtKGEOpG7GWCUo7CbhXfrrcjNTmNOxHr0zjR69BvHgaJhQqOmmcE3W/Oj
9rv0xyQzbeMsSFnGldAwBUYX6tCVSbnhLcMMeWcoV8QPe2rgd4Vl0Dy1otA/WRUOZcMy4qcEn8Jn
0TXkytmTviCK02Zi9TK0xVzDmzZinBN+cmSqYfutRv4IZq0pC9gijkExp9O+re3hbLnUFDGlGU/o
HvXeajVIlGmt/7jpbIfEuA26w2Kw8N1sUWuSZ23Fhb3KsZ3mpT3s1vUOjqGqtMQmXNYsa61JB+jE
R8y18y/uFlNQd0vyEdtlf8VpXG6NJLG2VemI7cg3eLuOnJ8l3hHMet6R1dV600Sfgq6l9nIrzNJg
FvP2rNBwXVVlXgJtySOus+eGmz6orWLS9sHt53U69XWWnBhn6oBcOUwcxgaF3UuDgwcQXU3wLF3r
MW+529C7w6Ow1opNYye6Z35XKDMoSx1J9GULXTygAcU90zy/gGhZ4pJGiq7/bCLFHjWTy9HK7CHE
mxtzHAk/rNp75SVUXtyBa3wbofaERLAWapo676IM5N807lKWN5vG+ZOYxzuNRJn6K5LAL0R+st3P
bpwEfNSRTayD4P2L+bIOB0s2oP0oKP4wKL58LDq4WiKPijzAsec91AaH5X4xtcqCPvf3nnHvicv9
Yp9ROnWACK320kw9YCRqbB/qlJetJ7W1sXTZ7ObItBZAKyZVWXW9yqsC2v+YAOhgKwZY6IzrMX8d
NWRwm3TXXo59ccx6ItKIOKLfZU29/BntsnC3cT1lH97gRwERIfhBfta7sFhMAZBtsvDd7OoSEthu
rnozizYSb96mHqWbHL1+TrdgDaCVRFGJv2dGX1nrrgkV+6lL5WrzIZtcmCOTzt9n0in2CXsBe8bJ
cqODH0VtcchIhVxwo+o7A5wOZxNwtRot4zCK0fqlMRU/OpPdM1ezm3/hbZNIHlytmyCZYeHDc0LI
iMZTDtSRLF0o3LzYMfTQ5xRV7NKl7DdQhoyvlSV4vx/hO5y8LPtqheHfWiCtBituu/ijKze+5bwV
Of3BDKH7Odwe2OItQe6Y1dUtCGz1xmi+NyjHjxxw7bk2J7ImvjGEpoOa48yYpjJ86n9loYod2XTA
RhKPCSYBzWJjci3eoo3xzqacd8gyR9Dmfcyl+xzWOhk92T6vk4K+PA+2eOgi09+m/jp/EVOPnkAT
OwBpDZqaB/gkpUV3gC76P50DGYfKzDZgedlwcsYRQyfdw9KaHqKOoYD4yBk/GD21S+7uRgz7b42N
x0Fx0GwKpLldmUbudUmK5B03ykNrK0ouIebvC8paIG5zubl0MmY3nHcuLxK70IeaO0bgx4l9NB25
PDkzCpRTVGf2bm/KLv8YkXcbRjILuYV5EIoDmcOkmgieeJxMGcKnC/EYX9Z6K5CYv8el07ea6Ytc
bRRfkjVPDsqLKeSxfuUTtiGU+jDHimqiqxxYoCTcpdYpoJmkDC0OJIIq5HoziGTxQaWYuiIbeHZy
nFN8AIuiOis+52uqrrEbW2d2qh1bFgHnYyUhGhQszBgZy9/e1MYWdV7Ta8OHKXQwgm1JWzZbs0Uk
p9csf4L4T3qii52zN2jnybFK7zTibdzhcfID1wCWFPFpP7O8Bmol6s5iBK3M+2MIXHPh0TBmfLS1
nA9RoRREj/Tk5QM5N4ravWSPBs8zvWynShYBU0d6itiQbzs7m8+dLc0AsNddyq9rfbTckk4lA9El
xpLXbcu8cwIsvOy720NrMkOszuhh0YHIHNNBd4zWkvcfGdJ3K4JDjESxGPcklXFO4tb/NMl87Fms
WR+dx8jut3GBd2rVAUpFfC3YwO7k5I+HFRTgT094gs3T2jwzAVPogqz3nldRfRRVYzxbo5bP+drm
vCsh122cuxuVVSsKbtmuO5Oh7dsC9nX0LNyqG2eofwNUQ9xzADe0ZPvLSAaLGf0yZ84+xA9YJHKr
U+O1zbRxtpdRbZqJQK2xFO6RNbJPAmnyX+4wgoBGmWxbWwywo1uJXS8g/kq3uZhJRSUaTAdF/j4R
DrdIs3zOxjlnTqi6L0tV0GrYdGJ26YxjL+wDwR3jZIoUCLs1DQ+DP/Qn18+fJeg56eH/tZ3uobY/
WnpodW7usKiG9qB+5Ml0qybTOuTJ/OKhF8VGCQqxo6MIKRXGGR4pqx63jIYfXex/0kcR2GP61bHY
2BYd9rvYq5LnbNblwR8ILXPMVBcnn2ye464++l5+xkkLamh21rNCJNq50isOZe7tnQUiIEvE4hCZ
VXqcQLvtBfqzKSpiikuFVFNwwQM40uY8HLU6mpLL1ZqU+bfAFEcE381WnKmVCjLNO9I2jUOCWBtQ
AUz80CdhjnkjOs+FLHcGZruDb3HTJxOU0VsH2Aq9zQ3W3huPwL9JjrpHSydnq6RtXUDWhy0j35rG
xSHguOItzRw22t04wCCyFw5GSl9KACyIQBqzppYhjPzmnfajIvAEV5RVkaol99Sck9ocX4CvP94z
gNkCmMqDDZTY2Wko2z/VLLsrFVE00MSeWe14wZ/MxgtITpchKyY0KC+/V7DNZGnzbrmu9r131rXN
b8HXR+OwJo/kVrNDBMdrj2PmeY/wo2QYUagcVC7NoXGBuNXOZqjGYasFjiPcLZ9CGeYz2QKMuvaM
ka80pWtTyKG6cCAFtp/Sip64yeRbjwtmC2DDp7EH9sKm6SSiDz4T1ajp4uIhuYyihpGGGXqlhkJg
G+zJ0/n+C6H3IE3E45JSOTukv0Cn/1nijiCj2dQM4naL7VAq6pV6hNKQY9OgPLeYkfoMc1cb5QSg
aLS4ZdPyzcl1yC15wGMaTM4YTBiYNtzDD55X84Fyyx2n7R812Q8w7fx972KiN6yz9HDnMWuF7Tj+
0PYUd9tZiPzYchy8dJa5PIgo+aGFTb6Z1kqR+vJWZvPwZUjRHPj3mypnbEHoa4+i5TbGiGK8UNF1
rUUbNBk0ZLdu1AXTE4XX0v7kBY76YbaSLurSCgyElsBbrPfSpa4AIa+jAC8JmaG3HfDWpR7+aBNE
zcjRvPFdpJpce2T7SkWFh026Ij2S19gmU/naqpTxUk7blADJpuUAD8sIIGMp9kW1fBoNK33vLqGl
071lsHCK4YVLNoRGJ71mmOD3vjU8Th3SkxBp8pj04i2racLC2TkGVmEyL1psjEgo6Ht5czgDRdo6
KV2hs7Kch3lWsJ0wZlKBjo4mK4VzwNyp7l7CSxj45OQXwzfPzZSmfByrl7t0psfqFPm9f4ALTmrZ
n4Hbae0HurbIqbQkyv1qOGUrGnjBhQMoxXxQyAx7sPAwkwpQ40fUTh1CYbOook6AmfbEtdt1jH/G
uQUwzRVfXPlfBZLX9AgfQFvtb5c91ythgvpoMfoeEzZDOwqQsAEUXKhhEYTm7HoHxyZRXE36Fpes
W7Sum3dh0ZwJZYx+mtTw8I01TbapBup62wZzu+3epSoWYSH+WfVCkpYYiLnO13q9+5kzW7VHpTId
4NynjBb2tOGWFaSMbOYHRWtQYyOxuLa7YBhqRPo2ytl54Dnb2bSNLyrqL1kEVKjOTLZexzWzPfrs
5h66jGMcbW6KyE/mQr3Q6n43a9QfoMi9+FH2Utp1snfrrNl3fpO/AwFpglZ2j6RA+HulNCPkrYoC
pHS9iznnmZNxYWZYxpjCm2f6cMfNypyAy8shekxc+YhoTzhomn7IesT+xVv8SPTCuRYmycB4TKiK
yoq8wSQU8zM7TLPwLm7cIHyyFwIPITN+XSRYQiVVwoaqlb9dVl0IxeT4yU/OT1kft2Rp7/tw33Qn
Nqm472w7/shXmQOoqasTXR9zs+vTLEo3RtSTaogWcvcTxBEMLxM43JzUA8Rc7EJJroOSNHiQrmaH
Pc6ljIH3wlJYV1+6Y3zBCXmuZGa8R3ZDw3vD1WPXG5b16ktJYMkGKUfzVF1ml7lnJHOjxjqMk2We
wf9VPJ1VuVLVviiXumTgx1FMezG/RexMOx0u3OXtdwp35dEaFISapGF0BJh5mTouTBUBricQ5vEN
jIzYt9Qc7lH5GIAs1VrY8DE7BWNTyos5DkHH8CeAVeMRYktx8Ttpv+jSjk/FYtuvvPirm1Yi2Y+I
nFjBurbd21kp2nA2oSYAR2xmDCltw9GHX2FxWgzVFLGwCasXO/nyFO+LTQpK6g3h7qp9WbHMnKrH
rMUTYM3OH5z04pdJmicJbE9Ev6MiLV8ZQ35kvqSkKe+ebN2/gou4m7dYeOl1Ogzr0oQ5s/MZsyuP
q2Tx5alqPGAprsgep+7Ba0DOUSxq7sZ64CliPRjES74+EjklwGAWeDRIAbM2y++gSNNhQaeQo8va
heOQNQ8e9I9t0844lpLhbVySkm9+95FabbvtUlo7qFtRD0jd8IqNvv3pYPtN4P+60x4NFilTO1Rp
NJKLTRy9JonvHxFGGXc0HbGePs9plvHCm7PTYrt/U8b/jcjKIchZQfEmmMnUE2Qmt1+UHCb9ilVJ
D1Z1UWv0SFj+UeH4e0rcu/9sBDxTD/Y3fcY8jDIV17lkNu6yVZx7UAxfo4qJttT+T3+wvINqSBEx
JTnbZSRdUvkCAZWgQXacR9s6cOpyNbZPKVPTG340+WBbPH6VSyG9nj3jwMVuogS+eBpSRb4LYSp0
2+FiMaj33jDuxcpWEtrz2h/zvjIexgVqFz+P16RR/OdAJwYOYeINhrcRJmXGCr/jiy+aLTShm7G2
5oWkLa3w0MxOFiZyeogIN3BNyGEjzs/W3fgbdYA33YnYox2BA6DH8Ax+8cXkQ7Qx5RR2owvrZihe
sUA8LGAxKYVpnA3wSjzna27RgSj1ah7AXg2hzYTDu5DVqLMb/JF38uTm9dmvxZCwBegcHuYJWKml
eCGTCGresMWq3zWZosCoEx92KJ1tng/aDI4WxkUIMiQF1pzSJl6L1yHpo0eItOtpGaA7e/5QbHOI
PDLG+tlnfqgd/0tl1rmY4wvAcHfvSPgF3SKefOYiHP5627UpKbrufdHZp6RHetP0DdhnyiiN/Cnq
xyRYEVheOhAFWxus9bMwwR5RBjQEWLKTd2ln6kDgmZFm7usA300Qr5YbtEnj7FyvMfbl4G9i/TSj
NZGQSzJaZNbpq6R2KNoWVGBfMAyxe9GST0BcyYulbXQxAk7mjmq3Uzw6XgAE90j+pCbxT03S3gNj
wm2FaQFyBW7qiNYcInDSMVk5KppvMNrxY/RK+91skzvbRGNc9Oai+gX4mMB2o+36wh+anSpveRuw
obEgtMOa99vVXwrApAaGl+81ZzDjPJwwQq/jMW6qe2CyG8xPmXYG1MpSXFYe5fe5wnIxs2MH4amT
/sZ7AcQrKMbip5r98TtxB+51LA38EVEoz+V6xiCRgjrGufQuqVi5jcbMx3jJ+SGgMU3JA/CxjPwT
2G3Amv8M+1mqPyZzvfK6opvwx2S68k0nVlLtqTqT1yqWNaza2XFqpkG692JJoH0rCvgumzUuJ3qP
vNRpAFO66Ru58u6IHMUYR3NTGnKjdg4uKYp1o+rG5tcCUMEbPI2fmVt9Q/IytpQsf3Mtx5XcphSR
mq39jU+LexEYKZYZRsZKpNemdx7tIeVNUfO/QAMpuS6U5TBSmvKTihQ+S/xrs78aQvW/RGGn7ra3
ozps9Cjp9BJ1uI6OOnpRrK6orPMDrqqS9RiacKemIWzSQj5p5fBGS9yYB6V1+elpkrB3KnCH/pTc
wxvIPmy6YF72YvzDd0fTFz/bW9fK0gN+mGc1O8iQRYR1LHOksc2irLgOJNde2KwlYVuXwE+xhm49
oy0HIiXq3vEMUD4OXDUngWtF8ldNiyz2uMJsT72Bt8oefADHbGUP7lyIWwH3gpBM5E1I0eCARYtn
dyQzS9rV5eCbSfVlxh6CTQWi1PuqEnzsXhtljzz4LUhUXx9ru7Zv5ph8+YDO8Q8y0xKiGn84DXVd
vRO3u9xZHzXVIYHdlD6h0hXaQkKmkrjqGrTLZ5NCYQbjLez6AUWw5ve31htFg5SK5d3eT731vRoT
E8wMlBUyghPFKgQ5o6I7iUpy63DX7sAtMAl7AREeRiXveq1+AvRPll1WAdoy/bG7Zh7Lr5kV2LOT
R7jns0o6r4hNawjbKnqaqikNBzChPyJw78XK0iH3IxoLuq58r4BEb7HkYEf2/fRJT5jJR6mKcktY
GiMqKopat1Sc+1QrRiO3jjzLXhNtDs9QQ8tyR6A2huZsmynW7YWRgIyRFcSCM1nSyxOtYn6Zl9w6
pFJTtj37XNBoA0ZBPIIoQzoVQBjuJ7XLxWPn3ovXGgwBxIJa8x3TMi4rjdnQGUbooKthERmfxl0t
m1duZkwpg9PtPWpkr9mUjWG5FGmw5PZP9LfozCCSXQqmyW3ZcqFZIEwDKOdVO2awRkG8j1dCBfLD
BcFbxuYUZqTvD/0wuIe8abpzs1ppmMOZeE4me9wjMrDmHJqJ6AdTS7sfqil6STBdP7Cu5EvJEAXd
tnLOSNPWI99Vh/nAWZqrFWlJPtLE/Fqvro2NovHWS7XO7t9lqcpij/rCHRDVDctsB33Zc1aeHnap
BPMdfRO6eSRxGVRs867tPKijU7jkB0wl63NcxSzjWpOO8QBZRYcZrR9bf63/tpOyqs2kkFTcWujf
BdaBcDCK6CBiuKWbum/sPcAg64xH9FCAC/7KR2w8O380JkpAZZW+8/P9udhttp9ZInB0oatTvm1x
bZujQGX9p+lkCTXrKZUek5VI6Kqs6VjuoN+ZgeMIQ4N50Wo35RAANp01npcVZo3XVvoH3v/lMVs4
H5sWH9qQcDHoRH12K0mda0O9JaZ2yMsLIcckxfYGyHVTZr24wc6hiq42H9EaMJfz/JZyebMKmf9e
jTJ97f3O/Y0C51+ktk6pzkRDzC0iP+HZU4dXNbUALtAZ8WkgyN5qq+0AalUWT4VlBGZORGDyswF2
LGwjG3SrYhXMzPDNDpSbh92KW2zD4sEYROTSo9wI4X8+1klFOXk/O+Y5LlM+2viKt6NB/Rt2/B9R
N2M4T5g3tqoezTPbZ06bMZMU07Gs5JrgTGovJis74Nnx+QHp9oPF0A9aMH5Ns19wjKvuTdhJcUxb
Se6e4zT9tLh/fgwLzBTeQuZymDrmdO4aPbcpHIv47WhWiX2ayIGcVU/eAjIU17S6EYJwd3ZTTIe1
yv+DvTPbrRtJt/SrHPR10yAZwWAQ6C6g9zxp2BosyTeEbFmc55lP39+2M6tsZ52syotzcYADJBIp
KKWtPZARsf61vtXPS5S+dmM1QSGpLRnwZAyAcjDCDqR7p1Qsvx1wEmSJDTHzMxMvqq4Jx6NiBM24
04btMcow9NaoRvtcSLM/uQaT15b70R0mD2M5o/QD6h3H29QJ5M5u2+A5bHPxSLQmwetwKYQR8LcA
Wch+23QXfZzKbItKjwHdyYQgwMALJ/EAKq6IHMxEbsBKEIF5yxY9lDKKWoIVdDabkhT6WVrSW1gx
ZgUMvdBuvFKVytfabd5jK2pXbeFXZMhj7Ax1ks5rW1gPLtr+MjIt+le4m0LKn7IT1IRbpweB3ajC
WdjO7F5D5aUBJRrHz30qsD03etBn2DIDZGZn9q7NyMruGNJ697Yhx1sG2JfKrDA/GhPBHgni/BDX
LhDAIEi7pShoEZFUT+wn0T436NAJtnqKBEQ0JhucNPWWpRS/C/Gxm87O7ig+Sk4je65d7GGQl4P+
SN98uGpIYLCV1GP8WOHXuR3oBxoXZifjj2M1MyMw9Iy5CZfzshTzVc0HgiiQ31O7Mbn7Jky2IUm3
g5NFyJG+1ofYca7pk8xAQ2Sa3OKU79EyegAQZcYVMQ4Hq8Q4A04EfbN2XXo34FM9U0eG64OGuCdD
iTtd++T/yuE2rIN85fqc4sB+B6tscMJVNsbnkDlhhBtqJ7XL9eN503GKKQyP0jG/BhFZL8lD7wXb
2XPuRugGHKJO3pRRnMLhSVyVrkfZokWIrCkfpDkdg4CBkTacA/Z2hjY0pnS72B/N57CuSD5TJ791
pMweLTDF0aJlJr3P4/xgFaojTJLgCZHOuIosu/pI1+N8pUEaLzgmV5AzGVSbDB+g7+FXqpaVGtJN
QHPFzjYibB0ggpaZWZUbMnMIACOlJuaiDJjLhtJMz9ymexK1MhnXrBxETyDYHDu7/1rWFlpPEzg7
ym6R9mhuxIouSmeJ/2s64Cegw88Lxoe+DcZrTVHAzuvI6WKxTNdz5CNJeVZ+V7G5uBvayV4HxDVe
iDiCzgy7sT+OGWR5Gtj1uxqF/xFgxbgIySNlKNJ+lXDlzzAnI8d7op11WsGVRjUICwOzvA2Y/RIN
jAen2Geha5+tSEXXIm8QyueQCLg3iPYWbSD8ksJNpQKmxMIsECKxO1jqOKlGPlvJMHI/mxtUw9Gh
eGXy6iUu+xTfVsQ8wZHel8r35IGNSvAFkZA9RHyRokQVnyMO4RkHgQ4mZft8kYKeTOpDQcMVZvsy
+8r+iLoRveBPI7FbVWIdeL6xniFCfA0Nad0BF2Zy4BfpA57+cM1YgOP9pU1eeKV775jA/okAQKqk
SuCuDxifL0vZpYcWj/U74YL+Pmd5ZTAz+TeVVzkO3ok022UtUEQj9v1DlwmxAVnOVKHRuUksbRpe
kFnUFSOrdK0L3ZEdGWRzw8RA3mcdB3CjmJL7pDA+x02tN6pm/exS/0CgBiiccOqboBqtVyfvkRUT
rpkFyWqTNRHcABx0Yl7VbO8bcF4E5g04psTA0OeHrl7ROIn7u0bIKGNvWMJyt97tWPtHHDokL0oD
xCJ4yC68VWwONgzj/ENWcB0OdZXxseWoz9EZtYBplH03FI1/F3tesabCvnzI/eie1ZU9j8NZmuVX
7GryW8zSwuTYJOn4qIaQkse2ZPBkpC0za7a1K/bIyZNHdBYx2vDD5548XnzpKB2QHdC3Z3w13KIi
I9m4ppDg6NT8mpeR2uqQ6R0JYLH0OHIuoXywXDHru0cNa3eO417cfRftvTS75h1zzbTUReDcz5U1
7yGIp0vet2bBocs7lMmg0DSYxHCpYsWXGYGxvnHRFSYFCQ9bXsTHkgl2Nl73UXsG8dnijGv7Tef5
eoObjD1nEBnbnNHNfdPDYwj6xtmZElgqqW+LSN/E7P19NhQk0HrO6fbhNVCyESScVLGHcOBf13FX
39A+nMBU5O8P4O6j5btS85JbX7nhGFe9P8EcVqmhjYWTElRc/G+8YnEc2+lEG/vgWMtUX+qSC389
On76koLkZ4SCZfgR9JK/c3Bf3fa5H38iKdJfO4KhCzotZlgQAil3pDg//5fY5bdfi+vX7Gvzfy4d
il8KuEg4Ptq//fxl8/3r4Guxem1ff/qCDVPUTufuaz3dfW26lB/lF/32f/673/yPr/+OER7f+p9y
yv5f07xmP5LNvv/Ad/+7py4MMpslAWe3ghD49+pC7X3AFc/vVvhypf3tO7/53233A0BLB7ac4oct
LbDG/+aAt+UHy8b+rpXlOo5wLeuvWOAx3//ggNfSw2Ev+HNRAfh1fMn3f+g5tTzDbtG6uv3c5d1r
rKIQQiftRotg0jAnRiOJvsJQwSsu28zWix/yArffnfb/kXekXiNarKhdvKDP/mHA//7wLpWA0tO0
Pyvnl4eHMJMY2PLavSTkuEH0a+9tnakNhuyZ8XCTnnWFPp3gTH1JpoJrpB2fexMAmmoeZEj20CQN
no6Xu4TqjO083pJLL/ZKVFyTJpwwUI9zy5bCGKL0pqnrAAYWFfXcE8OCHb/3vefz+yfrnzwjdemb
/OUpmYQdYC0DgpO8d79kCorQHczQaMTOD6EGLqilC601eCIB97fAuMptaU5vdeSHID0IRuRLbB4t
p/42vjRCtS5IbrDgbk3bYWuR0zNhbojM6SCAGp0f4YWXGOm9ul/bliW/TtbF8GmwKzpIJ+0I1qEN
LaXXR3sF8SOGEnwrAQ6cPVS664BhNId1I6dfw4v2TeAz47flvZZls+QTOW3N0qpXBaa8K3xTm4Ye
91gO8dpR4kA7+tItATfP9TAvsTrmC/tyg59rXWxcBPmVTDrcyw5mlaLyrqBBWde90QRbOYefgHpF
x8mGqBNjFcNQ2nibwhFvLEzOcuibL7jqNM4hKh5aSg8XZLCmPb6u9jx73nBIwBK/eRX55kv26pBb
7as7GnoHEZVqhA7K2gAO6UpH6qvfu9Z1W41vc8eg3YSnv5Cxca0qlxnZ/BldY2/QW9Jm/tNYiSNq
w0lyNKB66pCRE45C+GCc440vstDDxh/FG43o2wYa1SJREzVmdBmDWH4IPMR3BgzzGt6ET86iAMZj
xU9p6Ixg5txncF+nuCYRq+n3aoZ6GXVjtYaApVe6M6hZGAiR2ZV1yLJiwkAqtzjvOcSl7S3VB5cM
HqzRtSQDshtK+XkaDPwztTLPs1D2zdQ5uPSoffyUNVT9LArVB19sX+EDYRp9S5aTBcoa5Je65tJI
u0rfZDTHHLGAT++11xLVlJGoUAFG6vzKbDjVYXJDLJOMXT1gt5hKmgQDIyARSpuBE6XtW5l0nMg0
ZpjKOyQYy5ZWQBZ9MRu1uOHw47N06dukcL3VoOY7HRbnxDW3RjC41FpEw97pUwpAq/YSHEx8+xbn
ebUCSfQF1Pa40Ub6iVaS/ooI4t6wLyn5ntL7O9ftCB3g7KL7WSOEKnxxcTkwnxXzsiAQeGwT98Yy
pHPXBk1jnVzXjy/p6tyqVvlkRIy8ZZJRlZlxllpSyBRgLvFSRQCk58mu0hIe2iJWHTslRkdZupaz
nzHviWLFE6bhnhyjhppH+rxhehUJAOOpmkGFdD1JS7YdYx2sgahPAXalMFIonoXvrggADwxPYwtJ
pDPyEIZdAFflZEgoLruOlp2W1quEbHecyKh8wjVZR0wtc7isNFPpywnXvMCTe52zfBOdnAhqYOw4
+lWYDhuNT82C8lzXtFDaFbvzxEmN4r1MopnqoJjJ2wZ+deotAxR+stsEUyl68j0drKEfo7YGvekU
21CoiVY1B8lo3SLmhRs/M3TzVth9SJ+bRTZ3ZRUToxAIDM4n0w6mp3zgivHamHlIUOtpFROArRbE
d8Jih1kNBojdU6yyZKtOdtkpUpJTbE95sdzEwBwj1xDyg8ckNrlCWiwMxD6J+kLguW8Ihnwd/KqQ
2EFIuOD9iazkVhVxFm/mTgJpyCgvCK7DJOfdR2MLt0E/YgW28cLCjlB6FiugeWW8BTLhWnssnG36
paoJ1m48N8EmZGeAaGEmWCweHigaGMXhnZfDlGAqxgN2ZbLCXwDyJS/hse8nn8zpomKsndL0pAzb
/kTNW0h2WravQ17QvJ6GY3XVFSRgF6Ge4312WZk0Krfzba1i0Ypb9yFkEdN5PK6avJpetDNUTC7D
9Cwuq14XBSRwLiuhdN1i0/eNfgnsir26aOX8Cerd26A6jKJml3/0jXoFlX1lNASYM+xGR8XvBbRM
9RFdYXiI++zU1n0itp7h84riSryYKweD4yUC+81Up5R4haNPqHkoW3tVuMyV1lAw0uHIXftj38rR
hZ9TtfdxRm3wnZ9WEIBT12VARAyHLXpORdzEfGa8c1LsnbtUEovpTeIv96lrUbCkmNYshihrwpWu
ZfRQg6zqP3HAIrQ+47JCp+6BOC4qosZWlEw7jomfR6RrKrz4LFvgDCGi2EE5byy/uXToNv1t207R
jTSYFvdiHK+06M5T0sm9H6r4rDmBcshn323MpotWmY4vxFjLc2mYXrToycA9NACSz5NfZ+ltD/rm
cy4cZ9cl87D3+8w18Pjq7FX5kXU2EBOZzLTezdheepywRerPAeeHpzTCik4EyCHpVIvOTygdFfpd
p3N1KqduePfZo0Pyp2wkfcDmz+EAhk596ewIw7VbwER8jzRpa3JzoXmd9L26I8eunrLBiLcgrSil
8+glT08WaQPuClCyjNyrH4qgKoNlkwz5V9vVxXuPw/15qGxsxECkvJVyMmzNSGWIG9HIsd4oGCUH
aWNkV9gv5AMOyyo75eWoEzxShVQXpl8frz0Ays9uEYCljBtv3MalX9gHZSXQvI26P6vE1g9mkaen
PEJDRen23ce0tpxPc8cKAr6Um6SbTcGz6g28C6MVEMiaUtwuZPhW2nbVzmfIsLYCx8Kiabf7Xtrw
1wKJMuR0w6VCOIHEvtGMJ8j2GpMkdObNzeMIvfkaXQkVGbASup0K0hkznEFs4TJquzTe9RX9VbVJ
UJF5zJSuoZYXh6YdO3szC9E45zru0+esCfjQFUEgLsbU3hf0JnmEJmCBCGa/ftf6+Hpto+ZEZ7L+
QedV+Rll3IB/pRjynIFkMZQYiXL3kLEFAMxGXCooS46kAW3SKfvMzEgG2io1qsc2qD0nOEW5oWgX
zYf+bOHpCQ6ynB3zBFB2xpFAe4tG6inuvGIsSXLFxtTd+QAEyo8+uYaRMADemRgd2yOCkidc8h5e
BEztZIsScrTboa28B0CD6hyzc0GF8rnvKzxZO0POYuc5elwBmrF3rGfZjZhRL5BC9ZZQ3oVJi2S/
MuJmPpGz1+0iZ+p0jLCeQ97AGzLwgejh1GpFKwEeK7YPwrxuJnDZUe3fmVzwy7qJ/HWrEJ0b4NrP
2uqqIzUxwWPcVMDKGuBiGPmIfksnIBTH7ibnHS4wLU26Kk8oPjRDCiljb8cIV/O2li1MJh/LUXtL
46h5ozHzY9sNxaMc2rHaphHVocQ2YSXgI1cqwWAXZ3tD++JxsvqIt3ma3GDtTV13Pwpa0vbWpDlx
23PwxjLHzdKvByTSfghFsEsj019fjkyvpZV5R4Bu6e0si9vKtcYtKFv85R7YgjqfnRPBAL3KO+dY
zQ6DALt9CFSUWPRq+ID3nfmVBSO+D1w7fSu7st9WSWVVm0EYCV6fmro5jobVWxBQ11gUjr8PUnPY
pX3GAlXCi2XsHsHMWZuNkJtKuBdNDf9jvWXmH/hXTkj8sSkGNPdhJK2S4O9dVu1UfCmb6QsoBTTM
1ooyMq2m7dD8IlIiEYh9cfwvTnGXE83PhzhhKsv0OEsKlzfnlxL6wBN2nuqs3Q9zZKyd2n4bE2OT
mWO7//Pj4h9Pi5ypTJfDtGlpm8T2z4fVGZ+omxZduZ+jpsGtQP9MyZwpAtFLAthjtQhSLf7yg/Ls
TKpWNHsc5ZqXP+qHE3JNKlD2aCc8aDCfeAHYlbWoesEhAuD4+ufPUP7hpfz58PjLgwmMuGZBqGgv
i7RqAVY29YGKofjhrz8MSXxPUVvoujjsf35O/Zzlhe8bw94da6wRZHNiyp4q6f6LT8Yfnw6Gc5ZN
7WDek8K5fP+H146sFe2PFWzjCBtaeyOt0udGT2NJt/vzJ2T98aMhHE9y6mFbY2M8/uWjQT2fjEGx
pdRNITYDXvZWfjeGAf0mnuhWiS3sZushL3rcoofmJhk6IW8J50FQZIvSfdutlBYmA3wx/rwbv+1n
6m97mz//U//wmliWzQfYQ9jhZXEuOIQfXxPq14O2Ble5T8LQdPel7trb8UKDvP7LjwOdw3EcQPY8
jPfLa6+qsKmCoIPK6rN5XdVMnSO69GAZfnuciyqHmPab5IEO96NK98uXf3soMv75Wbr7+Sf+dsUE
rWiK9/ZP/6//RqIgNZF83Lhy/nNAxrbg8v+uMO7f/u//+vtPfBcGXfkBzY+xguVcqgZ+EAZd8UE5
AkOQZUvT5hLiM/I7GMP5oC2pPByY3AuFEoAkfhMGLflBg8+2TIRGCg2U/ku9BT9fUK68/GGmItoN
Z8NlAkWnwo8fU9sdetI6A+hFmgUWI2L+hhiKvbSskOwndvfvH6OfPkU/SoE/LyK/Px4P6GAY4/VA
Jf3x8dJAkFlnAVzPklv7LIN3+F+cKwZo5j+8B/9EorPF5fb2jwXr22M52nRR6LgnuY75yyXYKccW
Igw55lgmVQCZgz+Ts4e1j227vEp8bCHdjF4HF5Ve7ar23pDS+9smH5N95knOsqyusCYmuqnw3jcS
6rUX1E8SD9vAhg/NX6nAOnSm3SDazI6/bAgIqkU8ahR+MOWjuxhEQaasExhIE+sh0zU7SeFGFZ3R
sjbhXNgNG/xopoUmduXXVoUFxQB4XCDhpN17h674lf2Gz3CONanw0/kW3g5Bibaagm3Vk5lHn+nP
sZqNY2V6Zr+rJBZgwOQef0rn+v6TRlyEqxdWs0sqNHXpmtM40kDZUa9bzoIjRJbGjDiRRQJyc7BH
C1og+vo9A8hwcBu1dwM+DySjqHhxiUhO6uFisSuJ6AqfXltgkRGW3ttxTIEccDyXxEyWl/5QIyPb
pk37HNN5t80d9wSnndm5Z4e43OtqKTyDak8yfEuzo1rGN0l8kUdPw5WhNIasBHaJZYzJwZia58jr
SCWOEoIvLrmFIrTGBMu9bvM43qQNzeIhvnRhjZBVDQ8IMY3VScAUE89EYxt3U9WTL3QvAb4x3EKk
kStGxHu0uR53p+DhgX9fxOZ3EOPewuli/gM2hmuCt6cRw1v2KTu2ImzMlZI8uK0yYGLaPGOSYOxU
1Fw6efAa2MlVljOhsVXweeAwu7BIV4MoMbZsY85FUq/05RVNxGUFk+E9Z81gaY72m9P5Jytx91UR
p0saMRFqYQaioNPX1YizL4h8FJn1FqtsIxITCH7XboUZv5s08K4Tv352+KL39bUQ8XviRaesDQjF
JzQu9jA6+rC6J2izJZVPJKQ/hn6ybQVTRoK+65LDwVJTaDdTbgFO9RQLOdAYwPDqpmrBM+OjyfuY
gC0oXqq7UorrqWHrSrLaY602ScabVwPYpOXByxd9SzYI/FRCbTsdP5EHg7qT+tqewoBwDYFtv3ka
6a8gPDWAtxAJjGAf76cITlPMnI6toE+XReMvqc3E73XpblbBMfBh4KjafoZ3xhNAPwDuzvFziD6T
QabRAr5CqgQttW6xkCVZNeb08YIEEMm4ogX/3ZCV4Y09c4yjV5z+KghlMGL9jAs1obf8oTVgJFNg
/DCQRVzkbnbqYQrA2Cs/o6YV6/9ZXP+diZvwbE4R//nKuojC1/rHtfX7D/xGnNIfhMmu03Rtk9GW
lmx9vhOntPjAoMu1FQwpRzh4ZP6+sDJxo8uWQNVlcqNs5bFA/WPixk8ozakaK4XLSecvTdzUr6wn
29RaEASVLHUev5Jn+uNSV/UqbeDCiG3pW/KBVph51U1hfhhdcmo9Wum2r7KXEHAfFnetXyLmLidi
PB3KE/+S2xxEx1VYyOQpDsMIrsmsriwvd/39SGcKAT67Djks1ko92fOAS2zIU3qCEvKOi6QlpJN4
kwK32M9PHpSb97lw26dwJq5CYx77dO6e4y2OGQD/DXRJWRXJhuycfRjr3r7rmqE6yian99hqmKwR
xtoHYLnHlWUbF7vPbMtj2TbxEWyegK8Mnu+B+chs7tmlG0cz5oEgXcc9NkjFJCh0Mv8RKaXaZo7h
HJUHbJVGGwyksaG58kHQRh/9UZuPvjMNGOxFwO8W0PiwWcfEJpGB7DfvsreFTZIVh7oZg43Tq+R6
tmPo7HHTRSczYxld1pCLL7kQjsUYl+uzURaJRxAlorGII8QG5S+/AiiKIGViKqcOpXcyjDXMht5x
sRt31Az4CMCRP6AQwK4k+YBBcNEYU3UdjhcMVmXqrKR9UeLyC0Li1c08TXuFcQa7NyE6BHREOSLg
Auu1W5w45Dn72LKwd2YQaiG0on7YnUMwYhTvYXthzKiQABJEIVnvoAwjfRWe2YEEak3e3bDzqC2c
NUbNBqsKttqcSqTWLCl4sDC2FKa76YWo36Y2ZbQQN4i9HfrfF+79w4vV9upwqfk5olEXZ6Lh9iM9
1PUV62vs4IgwXWPjwPYz1iPJPOKEErcfxYF0w+JpA7mejB5+m7xcQxNDjnUKmR2YDbr0BsXDwWlb
5lVOydwpNoa1pUCMkClJH+isa+8ZjIfDrrCJrkWzATOBAnjTJhWJT9iEHHJTgiOJqEzX7ZVTa3Fy
KiKOpmXYE7we8uJdM9vZIh94SXWtMIDD2McrFHRIb4lHc44P2C0zZ/+TR6H6wUikfHGxqh3RYdNd
YNc2L1Nhedf4iighctwcPE7ZM0hZ5gw/WXw8pFnc+aRDUZ/ZFS90M4t9w/AB55CiTC+a+vrOKAgI
6ilem0NkrJyy+lSCuQHiRgE3XnXjYyWpJKy94mCOnbFxO5+q8UnetAlBFmwCm8wjIuHX8skPo3XW
2c2mKNwa5psbnqSpB8y71RcYLNV1pur7qi7fvYj1j3V/DZ2yBQEMb2eWw02G+u46pVxaseoxnysy
UKrLbqil4VOPHjCqzWDbSb6icIIdhBwnjLTNvB3NyW2ZlGKwAn67HEyBNiCzECzC3GYnTOZqzWXY
PzLwyK8MmpNw84pim8q2686tQilZBIBBKXA0DRraoYHqTx1xZNy2lG6Q1YAl+oVgi2muuJuA4CjM
GeS/nscw3IqOF4coU2qMDL0H/kh+yDEXhQhaABJi6AzgFy0dhIN2kzcGcN2ms2Jjo2HK8bFox62V
scibvTQZmVZ03NSk2PrBNLdZALaJKkHff3R5aZfsi/VioCVgo0l+1yuS7RiDzRRTfx633WZCkL3C
qmrea0p5P2kLWDDDqbo/ZrYNDcD1k1vf1v7GjIvoncZAfDlk+UkIzK05bQAhj2twd8MIL8flghd9
91KSVthViRrgOsxJtLsU82462L7sWxvXvmKsqxaCfdkORkH9TKEZ4OZ6IkPqD8EmYw6+TmXe35up
VT8baUcbZYZms7JjIkZNh1rE69/cxrF56WHEuPY5ICCDy83bzYFzxDw2nVozSZ9rO2iwR470difG
PcIk+NNcJ3dTVAGrAs19Y4N73eo8F7dVfiojSkj7foIgCEsQsmH/iG2h3zQgquwlmN5qTzbKuDab
nPZ0tn/TzQBK9oRky1kl6TzrIIf0xfe89sU1kuQjZdrFFS9zcs6SWX5qCQUnxNfNkUMYwdubICTV
GvYTUyU7mBvi+pCJBoAuy4aYOayFOacvgArMtfS6I8VfdJPOvVMt6BE41kavIwxlvHXzkKSblC7R
e39u7XoJ0SV50hC11lM5tjdZKHE0pNnMWSidy2Wj4vitSsJuz2mGNykznOiedjY+ZZfHdqNI3LZ5
ZG8g70072yrVF2sIp63yA259pJ4m0OgpjVR4YtuRhTQ3Ti5W6kvSFeD2wHLPqYYWOEttSJMNd6HX
OAEw+qDYaq2TvTdzbmPLXy4j30+fjLybHyH32KdZkJ2lTKeyD6XEr7zMQ2HtA1O8QZCB2G4NyWeg
2FWypnqjfBzJEFKKy9YjX3lV7Z7GUsdXtm4mhhTcWyEsvIoGiAJkGXCvsg7ovW4EacbZD7ABD17y
aeB+yvkxNIWxnoK8OGNKsxB4q2h+KGw2b5cW7u5gNrWCdJb0j2NsvdUd5J5t5DcGpmxSONQ2BV/d
rg02ucLkvZhsogNTI0kPy8EbcbUJ+yMe6OEBr9/w6oNu5qZr9zHQ38RkSu3GTvnoTnH6NRUMFzrB
fCILI+bHWWu9hJzW1a4GDX/TMp3A/uZtRvrH8FmSNZzxvD97fsCuvNlxaeljBbJindlk+3uD3t7K
ujdn3ucJnvFhqvxrhr7VwqQOZ6m7YcYNXE72fVJzkew66iGOYx6r+x6vNPD87lKP59HQGMZsOjDi
N5/LOLtmxMUbNdn13i4NZ1sBx7QXjJzjVRpdkLWcZs6Bz2e6m0yW1gxeU8ma8shcPd1YMDCWOrfq
2xRy+GNSzsZKJR5Y+jRXzIVSon2FYzzAoViPcooYc9n6PDROdl2DSWA4EMVPFnXn+77OunXd5+Vb
XscJsecmxwnQUy3g5t6zEtl041uqeOsbe9zgpB7ixaDUdM9sttqBQ2VjYjc7+NjhKSw6kHWcDeHk
N/NxxB/97pLCWZa+cwOjPjpmwK8O9JlYn6ecCRIxOm37SxpYScxOvREd0wwFnZ1kMr77vjmcZnI3
0WrMDHVNPJwbCV7nz1lPXexgNJoznNFuh2yIbtXEPsoKfG/jthbh3tgtrzAuYGqJ6DewfIoYqmZ8
y8D030Zldd1p0YJfKJvVZBlsB1rOl9BpkhNp54Tq4+HEppNaPy+XN2lvgxIpua0XpiFJdiZQaqLT
1Iafmbe+lZZ3A5Sh2WRFi4lLBpF7V5Ql5ISqpOE4rIwj90SKzoABhA9ZxX11UUxjHi3NoYvZRnjV
fHRVO2xgZBp32qRj5GUoZ+3SWNmAbVSlx3tfpPKdTVbRbUl6Wh9ZpKrtOBDScp0hqA5zVrH3q3Xi
vREftizcvKxGjexJ76eOu5JzR4d6Y1wlVuzcsZmcDtQVYBQwG4LwdeSxm7sAFejQiXBkBVZDFwuh
0oc0sYJd1uBIzS9DoaGNj8Ip1TV3BPSRKshOKgC1vsigTT5D7xAnO0NlWbLPnK/rVuO6L83KfUnZ
Wd8jbdQnrldEfctop01dTf05oZd3IJRNQlYaFo5lmv1me+2zw8X6BIOBdGme3s/wR2GnQGN8IeWZ
nRABSfcCVXGuRcEOJeHMHeCbiTN7EQIbvyXg7ahlkzVIWJzVIxiLVX2poqMrCi3OL8MnMwkZS5dl
S07RlMYhcNliQAzdF9R4XGN2UemqbbIru1fuWQemFGzABGlIOrDAJU2R9TkoOw2BLHFfSHp2e4w/
hJjIIcKgyegaDknPMF0AD6VBvwPcx4BRkFcDsDjoh2aqaW6i1mFaj7geF3SJ6o2snK0HDG1FzJPo
ioELfznFfr3lrvWKxbiFntsV4JhkuE01RsAxolnVDm6x9LwjQtESnRfGfox9sHOkRKihuSAAr7EY
eoteldkqxTFzbw61QSSpBtjkpEiDpi+WqUy2xuWIQTZjxwsxU2K8yQv2hvwl4LXydxODwSoKjJ2t
RsjBCRtujsjJIoIwvPKK8MmrB0AZYfDQUtBFwVXwaLDtWHAcJJwdtzecznNwYPqKKUu1ykDriAgq
A4eRzwzHT4kTr/LI0cvZi1gbzOBTW9jHgCz2ggGXvWo7V63mga6vpAjbvZtkxPEGqwf04s9gyTMB
LxAUTYIbfxX1sBth5hfLIa03WWqvzHR8xZYBJCTctZj7VhjCbmZyHbeDyIq1Cs0Z4u0st6XwvRVL
jwWmZqqxx3i2OMR5E9z5JXNn6RO1CFBO1xWKI8Gz6OJFLyH2zgBV2ZQaU78dLQd0me9Y/lIDShck
MjoN4TZt65Mizx3BMOP11TV0x2Q0GOML2e+k4fofO8vunps4J+RE8RAHlriFBzE2k1uuZrvvz6kZ
Z+FaBaX3MZXZ+Eom0D/Cah+cXe2XCzY0zjMuHVCYreF4MFFnDjiQnKzoTpXBSGpaiHlXjua4YOEw
nwJa9u6paCrxh1Jbgw0vSZuD67o0J/SaJgzAXOWTlO29wAdDB5Z+aNuEsrYePlkWlXo3ptUrzFyB
4+7iCxvjpQdLFdiR2X+1py602Z2a+jroBEbM2c9bLrkyfZm0Vhe/PdpaUfv9J64sOlCdEndYloXb
TI1qO04s1Q7Wjb0degE4F3vctRqVYKFDy1tTq1YerYB7Pnchc/gYOEn6UqRetI1U2+XrzG3cR83G
RZLEoa7hUs+XfB/9/s9o6+FfFHMjM/zpYGsXZa9fwtf0n1Zzf//h32Zc3gfT1Ihm7AmlNhlc/S7F
uc4HBrZEgX8fV/Gd32ZcQnywHYeZkwsT3WYTh0r3mxQnzA+CUTJSnLIc99u3frf9/zSp/Mfk8seZ
E66qXyZBaIEWEzNHIvoJpm1/mHKx8+doAXYZW+QqchuY6Y2HOa5Ez/kiW1GvYzP0Pg6Vo7fKGMC5
SL9duUPs78H22G8m2Y5dwkZqhWP6psu8bCsJBH0CdwZ7ZFYlO+U2qb5UyDHsgapmmVK8dw2UZrzT
Xmhsii7/5npr6zcv96ftGDbuHZvHaFhzKckvPmQZucjl/6fu3HbjRrIu/Sr/1VwNC2SQjCAxwFxk
Ms8pKS3JsqQbQpJtns9nPv18dFd3W6puFwqYfzB91eiqsplJJiN27L3Wt2S4RUu5ndzuCrZYimEX
x3s3yPZA3CH4IHiek5HDJCxdYM3UcaUbdI8SV+nXRJN0r8Nw8nc1E6etmRuou5b4468BmSHPYJi7
49zEwrPl2O5mkJR7OpcIkskC3jVj1XlkQIJoiJwbul/DZgKoti9C3cDl3kni3Sx9H9GIuQwS5LVL
mIaxAp89wXfI43k1+1H5uYfu942MXHnV6pp5rJzufm50lwZl41xMVVkGtko060IWvrlyIqzJ0J3q
WhGETZYTdKu43znTNK7ZO5LHhgr6aDpje8wT8Vb7GXTlJIrOUQi8KlJOc5fi88Yw2ECVYFGxV0Gi
IkCwANOFH3AaiBrrHODqey3HHlTb2Nja936S7VU2Of1jgUDqigfO97QRSvsVoABbt64HG5yQpxza
Q9Ts6YbV7ztTJyitMoQ4k1IUHommpTOSmm9UsYA35xQaPcodf80P3uJGafmdlQnGUpjq2fE7/bEP
WCkrSfiQC4nCKymQrhhQNnvEWpU3mC5fPVhYnEFrr/reJmUzGMz4ZGv+g1MDjbQxm2J7TNtV39Cz
aufQfBqnMtl3gjxmXFbZgjyHsFE7NGYkBsJVLYYMJ2aDL1sJTwyy3mR2+I1zou8jYSrta8Po4wOq
cXAuvn4uCfs6EyLrfqW3FHwee4MzBxvswzSK9OiEIG4HoNQg3Ua3Oju91hHHyXivqUw9Z5fUwL8V
FnAYq+7Krw0mOHeBOBtdUG6ZE4nr2QR8GQ9ypI+akgsnBb/aSHfTzymj3MojG2Deahn3zI0N3dPq
vHue7bA4aY5T3nYZHUY8qc52GvR6ZY4c5q1lnMc2V05KPSTlyFgtIxau1uh11lPsDXYS7kCi5J8N
UgyuQ74dSXG0ETa6j5V9VYVxcI3HPLiYs2F5bcjUmLeMKF4ajrW+a8yBGsXXp3WHa3ytEOi9OZwF
XXZJrdpDyre2WMwdADvJZe6Kt8YYj9D54rWmD57QW21bF8NV1oONcyhjsbbJe84WXmDk4kAYK9Jz
EUrN+2lU8i8G4Oayqv08/2bVwyvKOm3gMGIR/jBrBw+tsPOxHER1wLS1twt23RKkeMjPMS/PI5jU
9ZDh5GjyxxSgRrgpqrq+tsAhYP73IcC3c4+4lYRzLw/z9OT2C1IZxWRyRjqaPxYVtVmjhsikJgmt
bNO2NXzKlsbHrfvjfU5+vNsmlBDrkPNeyAOjBvM42BPmkaE3rXwD8yR5/vVXV8vs5913R7rnWotU
yKZdyebzYcWfSL6EAhjoO8MOOEVlaFUT805zxmeknkxjyQxc2wQxnFXdgd/HyIPGHoMfvwYCOgH0
BHZtbOw5xJs6zT4CWWEPXk0Y4jcgU8E95OjpoKphb43poTLnalyLrn52mnZbYD3eYcc5ilQ46ySJ
3qpqLNb8trLLCMHvwOSp8tDKIqo3mvAosGHieUx6UCM1YRR5X5tyrSd6C3AtEWt/gLDcE5K0s90x
u3RqcJ/RT+bPU6/320EC3hGYKa7tgNlEGoAQDAfmxkU7qEe0vMRhZqZ/mbKov+X/qm09d9FjbJiw
q/th9mjYOZs5k/Zu6Mp5V8iBYyBElUMQ0s1dDUQlbINWBHcTAjVyY8ljXfOxydaLk3CbWK6xQ1jJ
7Jeww01qIkZgD6JrVzd+/dAKAjMCjLcPsQljtkpz67vU3cCL2iQ54cZuVmNpx6fSTgO5JvfQftBa
W9yQ9qjdmc0gACS4ROvNjl58g1Q+Pkg68A+2KvILiRP1xYHpc9TnzNibhhWe/Uqv96K3DhmspLYP
HU8VBOxVEHRamCrG+EkMw/BpHLLkGloQo7YwNSKwFqAL06mDLzlV9R1xw5hKxIxdgpyRV4sDxX3h
WwWj4vRz2Mag5tvZBvnTNnP2nOnlcDUzUDvPNVGretiMpxwl8TmDR0bbOo3OGK5wANXKMbe1EU/g
OTMHvUPdl2dVDv5Now3lJ6kGRV/ACKa9nXFSs+ktbuoaW4lLJ/nSEfV6JZn8eSFe2OXMTqKsVADF
llUkrXzKFXVAhM/wK78B5HbHvGBFXlWGLWe6GhtJzLejkPeyTZAvnVyaZc0KCMvc+ss6ZgZGiAVW
0747ywrXL2tdSlJuMdRiZXF4RSmc2rv5x8LY/VgkWSkseI2snPWyhjp1yDpD7uTMQhDqZHIu6y0d
8PzzuKzBtbDGYz4UrLmlgJyT+z3I2WFiRSd857ZXVXGadaN7trGWewXmAy/RasGobNkY4mWPgE2C
WSk1GKIkyx5SIQnU9krMnDzaH1uQ7paIb1xtagcvMSp1P+mFfdOUZMR68J3cr1EdEvfgFEZi7xrd
qY9aXzIcWvbJDv6aR6uPHZTsUed1KGObrYLfNPodEZUnjOA9ayiE1n3ho/f2wbdFXv1jS8fpxoMF
LBfSAYx64M4VKaRzwyNSP6qGaSkgNCqJeSkpEHlRXDAoADPZKdsLl7pDp3z03bAirHpppfqp42yg
Mo6njGxFj3P6ePBthnMABzIazWWI9iSLD3HXkWnWOSFJL71rrfOx6NBgpElyZZOldTDbAp8f/rIv
YUFuCL475zafDJ847CZstoJA5G/VXIrLmA72W592/SVqpuizRpfwzodN0XiB3qkDgx0NTCQAS07/
VnQjDXcJ4IPkei01s9vXYHmvqOnoWg5oUhc3hbAvGa6dY+mX2XXb9W60KgdVv9JUeNRlSSQO5+1w
nYCvglnqGDtn7ENSWvnidBjFodbIvMTpJnt8eA5i/LJBhU0wo3ax58I8KDlisY8LeUFIbq8jxdZl
EN5xX2L6jmj7kV9hahFo5QyON36d3oFXb5TdOnXHuLmSJe5J2Q8ueONIfyWlpXszi7zkHjO+oW/M
i7YdEHfpdIYC+nQBbasvRCvaO6xDvMW4UqMjjb7kNNSOdnSrftijmxuPsdLkD3E3WtRKBgwrNf3J
GJ3LjLv1ngEa3Z9Cg4eByf4InwHI12A58lM4ieQ5NgFyYjuzSY+rs/Y1sIGall3bbHRF/plbJP6O
/+RVR5O/WRppmzbL5UmULj9+TbUpW7kefVpC/5hLkYCK54sqcAkisC5LbI2P/2ptS7rgRSkXv+Q3
XWiI8NoCXRVroqktQW90OKK22ixi3MeiSaxjPzXdFe5yxn6G6jYDxhj+sJoPSpDChwIBWJVDwb6B
fUcqkCuPrm59Z9jwOo2QLdnAyO51/SI/qNp2eNvpCa7yuApuaZNPO1YeCms/0R8IdKQtXmQPhlWK
R6syun3fpeUXwPjxF5Jl629IHBhZYmTY9+38zLjxwZTw61dxbMuDbRVXQg43MepKiv6xW3dAajcA
sGZCG1NG4Bu9h9WL5I0sKPqIVnlwZMu+6yf20TVTcz+3ZbwxoAY9RRq/U322xGkctA5lsfTf6Ilb
u0A68QDldynr55wAxmGk7zaG1teuC/2da1XaVjIoOEd1Fp0YNATTqcu14haGg7gPOb+M66gY2299
UlIumknjnPMqZ7XpAzO+A86DnmpekDgx0LOtgja9qwvTpjQuMeppvi0jT7m15G+FwJ1GPXkkqqyP
gtY570/Dd+9T/4DHKT7hEW0XpmP5I2cJ5yPHkZtENuE+Z4K6AVHdIFWZRw5OJp0gLZkOo+sKeC1c
n0hE9ZhRCUZ0Pyf3inSlCbkANDnT6NRzWEXGDgh4vPIJhCBbNJ14a+tJlxxDMTOuyqKBJ9M8uX53
NSv9+6Ie2vSGb7wwNFc3LrGdtSrvG7AIAUrFtrkVQT1lgHCi+WtszrwGofOQofNbA7RwaKTlhjf0
9bBz9IpMgtAcd/qSSQHRT38AnAKQHaZCyMQRclpUgE0NLIExTPkZ40zU4hrkDKe9pz0x30uMG+U6
0UFFYJ8/01oucfzynS9pXogrRglMgxZgnmkhJuyGqJWe1dZOvnOVq90hADIvppEP363k1W/Acw3l
CDwqmEMJ0XWy9nWUUBZp+VUG7tPSKwJHmpQ8lzyNd0D/K1YRwRljbDQvs78SFpLGWxf7HB29CbzR
4CrDK3v/3A7xfE1BeGoFLlG9e3SS52K+RU+3FlZrrKpcxN9jO7hOkiynO1nqn5TtV0/8vti85NTe
DOh/yA7Oy0eovszFopQuBPAlDVIdb/TTbDfDZ5m55pOvJ/YXGSMRaPXGOjSaHh/ZCcKzTH1tzUgM
rqSfQpfXiFOO4+DQ1jEzWUWYZ4fF8lMUl/IWDv70TFLdDJAoyA41EdDrOZYWaHIMrBC6obiwn6rx
EZwK468cAMviZAn35AJkZEBM1caCe4V9yB3vROeXO1tj/AisxNrCAIj3Fp4adGRUslPqT5s+MsY9
NaROY7dwJKnFpu5f7DQvD1bVjdsg7axNAs36cx1R+QFTtJFrdMSiWbW7D9I0xD0eTdh7fLyFfAZ6
nwGN6p5Bw2PVT8ssdwyCNcFJhFqxiK4wTc/bftlwAcpUO8NIPqfaVB5x6nQ7RhUUZAmyasD0nPkt
ad2jUGk2c1cWNKXR2qyaCRA7LVIl1m2qDRj3m4Q3MMl1Fmw8+P1adrxZfJRi3boZf6JvM1LU/Nx8
mPKoWeP6gvgc5OY+JLB455tZ4zUtFjRMsNk+F8xWWpg2K8NJSEKJmXB5w1AN6yAhqKBL/JMwfP8q
hyGXu+GrTWMmTvRDADjBCP1TnfnooxIG6l0RPrYZIMEQ+MEmtefpSIcv9ygfbjmXr4WbDtzbbITW
pPnZVcgYZ50NvfLoE8ybaLSJxgFIydncSdJT6NiKW+Abh6EuDFz8fUzB0OTfQx9JhRwwTzjmpK1B
yBjlyvSx+OUQLr+KtEie8siqU7xBwr+Fmeki5pLphbNKe7IgEB6YddBZsmVjPsQwxtYwf8unjJno
Gg5acULrE3P+K+N9ieJtT0pCurP6ujrnoI72TQRHB2AWzDcFZcdyZ0BosbHjDTM/txzXLq3G/C3v
Vb2JMnofoauvDJ2pehsnp0LYx7HZTw73s8vdp4ZRflyFzq3Ie3cXDyp+wDlnHaokTc8qarC/8QoS
rQWW0pRD92c6+H91FIZx5QhD6S4pih9k8EOcC9/HfLDTpqnZMBuVb3XQwx+o7NxxIS1x/oVjGmBr
yxmg1glDFy8MSw3yWzK9SnIyajQpdriZYCBgQl/6lfR0wFF0yNOIpQhnC9Xajw6nju4LTt5Ig3Aq
pHOMkIkB+uKEqK3/WzSz/0FWEzxNLiLSfy+HPb5kWfdf/+MlK//Xf51empB07Z/Fsb//+d9b8qSu
Liwa6hvDsmy63v9oyaOOXeBJjsLwZpPZ9E/biWn/RjaxTRQr7Xd8E0sf/+8tefGbUPiuaOVbOOUk
PfS/0JLHZ/KuQaMh2KUxw764/POfvGK56AKjo4m8y/waRBEx1mgrQXkjb4z669JKZLFZEpailaHh
Rll12C42IOer0zSC68fMW22JOMR6kUOJ1SfSOkjFhmq5JD5prU9/qtQCAxEmuQMehSKyWB95alW0
0yFD17RKm3D6AmSx2SkOqZum0sN9kdXVDXDk5EtQ+wwDFMD8bKmXho5oecTs7iGfB4qQpa7K8rA+
0k6Bjm+40QuMFmSGWLgjUrOXsqxZKjRnqdWSpWrrQXavSIemlBuWqq74UeApfIjnuQs0poRLBRj8
KAbpSor7dqkQWwwO06mqemAqRNqcSzFqW98p/N1EeWnFM2QWR1JyajkT8CIRyUByECE4xVKdwsfs
4VNQsVZxX3oAHecnLcH3Tf/A3BtLjZuocCJyFifmqQkaBshYLpaquMt06Ioyg3kMc2QVEpqEBH/w
TzZDulcrmXvaHqWGfwF5CBHX1OBLNV7EefKFPkf5JcCksdeXql1xJFBr3Ub0zHB32s2LghHsa1S/
dbjoj2aHLmBHGZzoWJyZXQ/kVBUreN/avaZlaryaLcWwZO5S9zsNWZgD48xmFqVafZIMPF+0En8I
K3TvrrWsbTeRnuqeP8f8LVFJtANiorrdNHRn9zktmk04S8ObU4I3yNDTPZxfaBzA64tb2tDZ92rg
KXiiNssHNMxsY46L//4zzUEHD0EvKjpRErXtOtWzDAJq4gQ3mVTmwc2q8GILSkujrAkvK0ocu9y2
upjWVRdOFx8CD8sgOFqLv1Jcaj7iS4cInCaj1urASyqQcEprR+opBsv+rFJBAF1WH0JLm7ZZaPjf
p1LymZrMtVNqZ/iieE1gmW/8oRK3Sjb+C+tx4tCrxplij4agr0ciuxe6k0shXoGi96O28QBE1/d1
RPNqRRIN7NsOD9ZaiDm6jaw0+G5XsHNHvygZAUVESNmFwck5reuWrWqYOVW4TtoBWnQ0/Su9o+ll
5vz62eSytlcQf/5dpy/AKx3YUF+woTYEtZiOrvH+NCVQph7GGv3w3DG9lIoFLEgqisIbexLkXJtc
tK3QlGNdwoiptMfGHJCAE49y6dV3EBVSysY7tBzJsDJLDYpdaze52MRG5SypNZ3+bZiq4qBBLgCH
nc0B8sogx7ij6b59NDCKNzSRXJdQ+fFNICU9TEZhv1n5nO4xuLe3Y2DTH+8w8MxEN164KXRVDKcc
H0YtDl7YTQlfkaAqy8lv6WsBzcRxAjlCJa5gJtVkfNc5hElN+cNzGv20PVHGsrPaENJ6EjPcrtwM
9GL3jAdpUYuy80RP8CfeKyPxxlZrH6ilw9dojofXwAd6LCt/up5ph1yivNGO7WRnF7gvNmn2tbbI
l4zJetYg0HOKVybRIhlqmTP8D51Q3oJMFD8GIxrqwHRjw1oPlvuc5Em5oTaWZ2CVMKs6IkwiIIZn
iL32s2MF0HrzpY9CBCWzMdLsMQkp1p6IuNJ+bSQGiqOeIvCQOWZxzMyoJOiIiiHyWiX8cxyrcT9J
stPCmj4p9GrHP9uNQX5frengnxEuNiSWpq3+wrzJ/SzNDkRC07i34LM+TTmwh2AcsX9bTr61NWfC
AWR35b20e/eUlSlJtZYVvRUitI4dBSmn+k7fIU9NiTwyo43dEFhqzkWyF5FmeymcPJRP1eDxqteb
YlnTc9Ll0G4jIZIkUj2lQQNbIoJsv7MZyYFHSqNrjXXvKsMef+M2sFhC2+89WP3Nrc06f6mCnhRC
3L7juu+SagcT0brIzkrujQb7noEcj4FSlPSbzhHuaYaEusepF+3JYxrIbw20I30be09gYF5wFGQW
65VDFl8FdjbgfjOH+TXQSAyLkyy6zahdD8PYfgL9jNKI1dLCwRG74ol92z3B1OC8btuT/DQjkmNS
GMDVqVw9g6fZTDkkwnakvVKE3+M4CW45d/n3ohyRtjGucl+DAfSK1tREzyCbfxnIs/rC8QMllz4T
3hlN2R4pyawwhBgakk/oaKuIWNJP2Wiqc1rPktCzeTj3tWbB4oIhitbc8I+YzwsU48FwcEUUbYMQ
dT1q8SBY2UbbbpUWp7e2goMVwUwj76EM62+0v6LwWqh+ftHw2jDxRDcmsGwU9joGB3NGJRqsg8kn
DFF3rDPmiP4JQ2W8ZcrTrWd2sV3vZsWyxjthyZkOdAuOnZzhrVlez45EdzLjp/xm9kV+zcBj3CTN
RKNfd2Y8cJ3TvPmzg/NxzsW2HyrtODtz9y2jZ7kENfV3RDYH5UpZNjwLmpZH+LDJi4iYeXKWEsFN
gLiWbjvmum1lg7jAemceus7CVNaUqjupwTBOfcac0NX0DulSHO3gpbPSafyZQ2QEjNoqf7zETih3
ZGLEx0Y6FXezrT77Q05yHtsJ2Q4TGVhj0dwOds341PHVfRO7RGv2A50ssvI8h5bLiRivawb6Ob4G
DZb8jGMG+a1UZ5d99fW/pUD/t47xd8DI/z8IkYa0FoP9v6/QT9/ql/TlXVH+tz/ye1GuKL3hS6BF
QeuN4fqfOhkLV7eJERfBy2IFV9TFf/eCi9+U7mD1ttgjca7Z//SCO7/hBwNR7RqYyN3F8PZXinIh
PzqmYf9L7HK60NHwmKZcjpI/Feduh3UnSYxkw2F7I4mD5YhH1HW0pjLsznkM/5euiDhJVtS9ngF0
pHBOSNDO3JLTvtZ+sQZL52RMd+hRlpz61rqeFwdiIADBEfznKHbwNgcB3Ds3ethK59BLOUTEdFbF
mzXb3akhm67GUy27et0VUUcyMvZT0sZopiUo4tC7r5qIeDVsqbr0QiKNvyJjsDOaDI40idmL62HV
Ms2uECaPYw6kJVGfdcweCUmI4Xi2Z90/zU1Vd+gZdPmlmgfxxVcAj5pQG25QBzAG7mf07TLXgyMB
5ZC8oyTERUPZ4wI1Rh7b5AOU/1TTmYv1Vm71R7DzHCcGzg/sJFMo7nTiw+wtOThRioJmJpwiCQwX
ETaWxhyGIjium1A1HVzBEC4ntl6L9nXDyG64kTjUmrOQFhB04dPqWONgA9xB122EyKOCWl9HcVZS
so7FWXRaxGQgmupzMcW6jWqHgfta4p4kv5Kok7thZkZM019AfGvbMW1pYLVMZAeWHZQiQ5m8JfTV
SgqhLsVq2yRcgOwu51GPmvgm0Xx3z5Ox7nUn7jG1UIn4xeReBE6pFmdvXI+bptGLz1juWVPmmAya
nQxQnpb1qAdrarjxQS8T9SmpdPmmjw6bc0ezAKkVsEQJ+8uhHB1iUkY7uxFfqi7qvjiBbTHiTq3G
WTt6xpIOLK06xVmHtibMMMPETkXzvWw5LB6ssSWaBP/HiL6BK5D5qPfZputM8zbOrGJvB1X0qclI
7Fz1uKbeDD1kRlWFYlJEZYjhmvF+yGnPTL2Ao8k3Kw+JLPBnG82G37sjt8Cf3YPVa/HkVSTk+h7T
eJINc0M+V4ozzSqTOiz7YXazkRmeVVrbgUGyvZ+IufIRp9NV9AhXmUlR6jv1VKEKq1cQKJpjgz8q
8SiGIc9XThnZEJTq7rs05tHy+CtyH1p9SUGSwTXuV8JZUu+xxbLXmbn/KetHGuflRMZkMvLFVkPo
1sYKsX6JJUogW60IY/raRej9D06m6evct8FHyzQuyAIdrNBBDGq22R35II7XqI5m4YqwKaGJhQgQ
P5TQ7lPVcUDp6gEHGcVGedJFRSYKsK8UZjtVDVnLD7kY9B2wxnmjIms+B26TnqawF1viAvxqHSWD
Gq4m/KREjJMr8FAPnCExEuwNu4ei5poMXo4WCSF3QRhv2rRBjwtzsJmZ6vNLqZDSX2GLBHLfgt8e
uADaEyzgWlS+grGaz6JnCoqfn9/JkYT6ZHqgG1LRSJymXg9WJoTwZEudyIkGPGHMSDKLE7zjpGbf
Dl0uX5N0qJj4sMeGh4EG/HwTJakxrQ1emW7r2iXj6cEJRqDiyCdM5yAZG843ZtBN85UGRvKBNB9F
FJqJk3fbYePAe2GHolO0pieWeazloaMtYjUmbDQ3XoqxPGFEjDnBUvxP2Ikghpjr0u5olds233b1
P23s+XpXduhEsrG8NKJvd0ZZJtv/t/v2zwSZ//2f1H5bYCq/2tzPL0kTvnwdvn0r3+3wf/tzv+/w
C7Z5qbOVNOE5o0D6R9tNoJGFtaJbjo1f4Idd/e87vMEOD8DHhZAMzEdafIzf227s8BKSEP/GFUog
3v5LpvQPkjDpmi6TIqV0A2u8Q+GweNZ/2uDtYvDD2iQqWA7Z0c1gJQ0c9oKsfiYmixOk0r1EYgeN
627nk6VAj1x/QPOnn4umfzSH+Kkr62tZz4uCte/2bdVeYk7WBPEZkVewDZGF2eC/ttPHFoDJSneT
RyzRvN/TEVAVLY1uyWcvtbUY4pufnsa/ELy9V/n++HKOidhNJzYDDJ714cuRgRKSMghKdMxiD/jU
NvG/E09x0aVa/7UrWTxJW5JxBUWA7qoLNvzn2xhotaF6VFteY9BowuYOcgJTUeEZZeD9+lLmotL7
WcWHJo4jFHMhdmv+R3xomHJ4HjKNk4eXy/5N+bAlVZZ/aQngI6HCAGJZBOtU9hgEK1l6qu+atS4t
EqSCKtz59DD3jJp2VoSNBw1FnmdXmi1mz7brx0AbToVULyL0LNY0dMHFaz1mE5EhdF7HvDpPVsBB
BpXy1jd1jvfYa0wUI+u2x/pq6dHghf70Ivv5qaqiZ7NStEESPG+/vgfG8uQ+3AMYVyAUpLQpUMUH
NZ9vq7CfTM31CsfZhczcjGyEVhiSVkZD1C0ey0xyQiQdGrPyGBEHavXZV/CB3379QX5c6P0HUQsV
EAofJHcHL9b7Bz+F4xhkAaOQtKXKIVeS7oemHp2gWZxO6Rt+3ZMV0z5I01PdYaK0p09kKasdbap0
lbniE/7nu0XbMNrVjvbKyxwHz9mE5yu1b//kw/6hmgdmwSKE0EZXWMvND7/SnMhnLWnHcKPrM9Mu
xmdgbO6tXr+rNHlFG/a+6YpD7Mr9jFEjqvQHCLHgiy1U5PTW6xnZIaRaxdRrPcPnCSXa3xI3z68/
5x+ergIDhaWXYSyvEiaCDzpVqjIlo0hpXh+ld5hYgSdm2YB0bbwZlgOB36AzjwfiMGRrrbBqPvfV
fDdlhKlRnv36wyz35OcH/OGzOMs9/WmBRJFkpKnCU+XDBh9LIrGxEWGvWjFf2zV/erkfa9LH60md
X5PFkwJk8uEHpUw/cWaEz57ZUv4ikmZ41pLrlw38Kqw7I0gFuIGs8PpCI+8nU/glw+nAIetZTQyJ
Y5xim2DIUtoN+eMSPxbAW8/i5n4m3O+ErDhdY6YckfhFn1wqaDBT7koz5zPNIGsfS9rSJdDZNcgP
nLuFscFjeuIESw8oJyLdsqpzWmnB1qeHsSpdcmBabI4Es9ELtzNII6IOzE1rzpdfP4j3i7kiLUGy
HTBoYq8yFDaH9w8CI2UKqocHwRQDWFhA2tn1GDtQGa9+fSHxx9eEQRjzLhpEXAhgzPsr2TMGD2ph
kmJiRfhd8i23DcQDQCEwsgEVdJvwSzwOd1Y1H9puujUn8eQ72dJZ859r31kTYvYV0Owq15N9nTK/
aeursUh3v/6cSxbFh5/m+8/54XAO4kgFosT+7c/yPBnDFrFMvMZL9uizQeO36wlTLvsInUkIQmvM
r+qRBDunrB4DSJDoOGfg+FYD4AMc/p5OU39VN3VGpvqQ7JkF+7ugktZxpq/90A0EXZZVe90XHDas
soOW0cJe1QSJrGC047XUe6YowHdxTVige4cJOEIVZRscMh1NzeLL2MYvflhijSmH6XmyuwdBx80D
A9F/z5gB0BUP6q3fVcEpl8W8hY398Ot79scfEdUOQ0ZKK6aW7CDvH23SupQbZu56ge2j8E9YBPt1
ZKqdX4rtry/1AU25/GB/1BzKXPo3KO4/7NNjrFddYxauR4queey6+Qs2BfNU1lPwgCAbaHgF4CWf
rprge6BQGBQmCgUBUG41tER5zpMheSh2fTHc6U8+3HLt96uMgs/JW8tEl7fpY9mXxj3MDBwJXpyl
xynYKls7zdXnP7kDHyuVxccF13TBKxkwDZcW1s9rZy2SoAN6RBgFAl/s63T+YcR5vo3ZKAqXpkJ3
C8esfEkr+3M8TJ9s0rGZg3HCsXLcmHNWMg+I8o1qxgsTnvCcai2CBBg7f1JQ/KtPKh2LTZGfBUPa
D4tLS8s7HW2geo4sWFUihrQx5PqQvk/A/AcOj9rqNIkcVLW/vkmL2OLdk8AzJBjMSmWzK9PxfX+P
UOu2cxEUpEiU6sEfFEsMLVy3wPkqbskvWkdZ9SeXNP7VNQkwoVnkssPS83l/TTebdEslNoaayt9x
nseCFZXjsaTf6ImI0j7r3kLgDqT5vsSRfBGzwPqsvbZE+axDrSiunTH/HjPmNApF1+n+17fE+sMC
DOwHrx8FrsLzx1v0/vONWmWg+Go10rQ6j0kDpmYfCiWvC0lJANeTGR8cP6JhFGjbwmM3y+emqMct
LJqnGt0ygQ7WLZ2o73CyttmobwPSJiC1RBecajtAsGxVBdK0sniT7Lcb1QXbnoEKyc/Jbi6t4Rgn
BGRkyJyBE5JDYzffpky/7ybriZhEj6nJtgdVbgW44noTYtOv74Badvl3v4oFc6ybiiKXd4eErvd3
II8QFDpGqLymV/cisz8xc9irvNew64xgAN223jR2eFWOQQoRgX9SkMBaT2mzIQfjtq2HWzo0bAYa
jpMosTDl1mzwCpNtpj8q1Mde5jKENcz6HDSLC31i8a4AztSDNBZvzFkF1uAxHyHGgCRoGTh3vek+
GSK6MgJYyClK7JjdIJ5yb9DpmtHv+Bou2oJOVNd1F3k9H9TQs5s0Hc9jHJ+TlMk8MsyXvm09zQQ8
EufDrm3lVaElu4ozyGbEer8ycohKVs5wfjSrTaHpxkofDBRr2QjgIcFebjVrskw0xlMGerPybQBl
UqSPiuCLqP32J4/iD08CUhKHdMXRblHPfFgZOpn7uaqw+5tiXc17W+37Yl8hKScE8seV/m+7jv+D
GihQR5cD0b+fjly6r6wk3+p6+rl/8vsf+1v/xEFmhHELHhinPcUghMXgb1C/xUmM8og18/cRCf/m
7/0TtE6WYJcHCy1dR1jiH/0TQ/+Nk4XB6ccU7EhMX/7KhOTjviFZohyaMArO8vK6fli9/9mAQ+jw
5CMqh9RKEnLQKfy+IMNAtqEwddUZmsDbT3fq8rfF4GcT88dS5uOlP1R/IjZUkugNsUKEL62CsAEI
F0MBSPzXoSJ66NdXE8s3ebcisYtjD6aDRbPAEuLDmhz7fcxhC413T14NU02/JYsPgAFs0GQ7NaiH
yZzZ8aSrTZp2zsZVPT30UrdxqnWPDFPhIc3BA7L1C53QK0J/1maX2qtW979UlS+4VW20Iuj8ZKC4
3Pz609Nx+8PHp+LDQUPnxAbDbX14jUUNa0v2lUViU8tKCgoVA0Sr0ezvrQmZ2EwUVTkhI0/M8cLY
K7qzAN2IsQLmijV2pXfVYzLLgKBz/Umz8nNoWjtRJK+B6u0VwrwDna8YXjL/rcj+D3tn0ty2kq7p
v1LRe9zAPCx6cUmQICVKsmzZ1vEGYdkWZiCBxPzr75P0uVUW7ZaibvSmI3pRJ+oMJqbML7/hHWju
1mpenEywx7EGbrf+0h6T1tQftFpnFIwn4gGqR7iMycZb75dG3+Yg6UcnfW87mAAv05MkWhZTuhuH
KsSLuEc8t7gHQPVelAulx/dFgbHgZ3yZ8fmI0LtZwt6qvJsGOTX4jAJhKX9QIgsuXG6p6GM+DzMD
EbZRb4vgIiYPbqHf11oJfzngylY7liczmZevedV7UQOhm6Ze312bUMY3dlvrHrzaoAttY8hwkEHz
2KYvftC9AtlFL55DeMnBlQ027ISw1bqxg1y+m8bYZuAs66teNv4XS8cpMamz5s4HogNgVEAnrl3M
zYs42DlTaj4JZ8UUdeh1Jm3Xk5lOt5O+QpbXfSn3qD00e8c116sazxZmDiujpNrYY4QmvmdZ/j1L
Gvc4BT7GMWY77SGD3mtSdMj0pFeYpP/F3P+qBVgC4hXTbj6Ng3DLwZD8AZHH2WGqYmSbKtne4EWA
9GHz4KG/9oZdnFI1fbGdfMhbNluY3i9TWu+yiYdkrNGKfsEhrixr2I9Ql/A/b/u02NZ+IiLSResB
7/n5tKaD9iVFeKTdCB+/YeTjGjT5rI8QBLYrgsbX0zD4P+baXz5YhV5GEqo6QinKvBwtnc+gjYcb
b4715/Oe+r99XP0fp/n/r04FLJ1P9kv4UQaVf4u9K1/L//2/PmRQeF/YQv79R/4+0Pz/CEwfWQzy
fQW2VVXR3yq1Po6ROj0Og2rp/M//Ps5MnxkC/wBXQMKXOgb/eZwhX6sEzXUa3DYDIHU8/hsoXAU3
+GVZ0nXDSoFz1gjovdH+cC7yztjCAg95P/NgjynQlm5CJr3JbmyApFfejDU8kuEixICx2cHTmj9m
U5FgyVcHm1bv09DAknpTmaP/LU+lEca98N7XjHOPjSYQWPDm9I1jSZ06/zqVfr9fFfZ/6c6BNHT7
zF+MAyP16bDYRgWRVIebWcehLuBOMo3Ub2hzxW80X8j83rj0xfkrXLsSnbCWQ5ZI5tv0NuDYtP4e
5nezywetCdeg1DaDgfRBYTp3MwPvjdsGVQhFiHNEON1hWWtHYWkrdF0xKfS69A5BFYK24O251nxX
WnFyE9NkgseIyWDR1fpBgsoUIHe7MlMWagzM+xYzzY0o/fER8usC8aWd2ncNkrhR2lcDibuenArp
+UjKzdmuFGZ1VQV6c+MgcHeDp830VzpMfWiginvKjNLc4RTf7jvR7/T62zKm+pEgFWm90qLF+zBM
JkP/aE/493iYGkWo9DHAnJNsn3vDt7wLJAVFg+gRQ2u8lWsN67YGDn3OuH3XpbjOIfz6EZGnu2GZ
7ttcdEc5hVOpPSIvHFz3ZY6QbB58RuJVixyGyh1+POGSuuYpX5ObqkLUUyQUq+iu4uU5ZJE1Ib0x
+t5XfLrWcJwohswgv7JGgGDmuNzNeursESzsd4OSxsJGqL8SYEFoNsUmXn3ZbROv1n7u9EOXNA8l
tGRYbXGYdCIcafqaWrJFqBg/rBhFEUtv92RBeColFaojaDhFTe7bO3MSkCvnBbNnOMY7HixVyJT+
6HSu/mVKMArEgg2mMgC35UDScD8NgXXFrtlk2nAdLwFJkm+Oe5HOD/OojfdzNfdMr2ylozaAe5nE
QU+1B6Oepx0iDgETH75J2jTpXTDQdh0tqzwFqUpzcBCSvhsf/drVoz5L46MNlmDrm+CD24aZG5W9
swV0qio1a33Q5hYQXLLTmnHcjml1xAYANG6alRRVrObZsbQ9c7oGWnEAzLYYluspSXWlWJZF4Cqe
bK9+6Ise9pSJBiL6IUGKZZgehNIdgCKUvEtnsh00qsaDa/UTEm5IstceoFiEEcDfYmI2BfEGTrBz
AA/kKdGdyHU+1bXEYspCxzJ1gJNa5ZBDddR82Pc5GU1LFuf5edSW03ukcPRrLQFN507zFEJfBqwu
eu96aUTxIbcMLUQUBLE9G/NtjN4Lf9a21ZLS1x/yW9efaXqDUAz7BmB6n+uUnJoZaRPYT9iwO9sF
H2mi++5gEoU01RGT+feZz+inXeaHfs6uEbvawnW/HVtDoCGDYqk37mb5aS3bO09ZXXv68B4yjf/R
RA56T29uV+vD1wLsCP583U1XmOFS1Q+gSnfmHOzbtPoGPm/Xr3TOsNUbt60p0y1onlvEvNPIAH6f
5e19NgVXTCHvZg9Nrbg2byq3BagRY4K1T2K3bhDUbeQTozSsb0jlPsxygeNemu81qdPNzxin1MiK
fRvJADd63bkVwGkr+JqWGX/PYyEyDtOa3oONUAcYGtq8otxDIWTcmCqf7daqD53A9ccsTBoVzGLC
riqcez82YxRyAMyqluih1JJUIf2R37X1jxVJzpboN10v+jQ8dAH4lRXs7caCHR1NqSEPzF+yBSax
p58Mb9aPQTt071uk+d9NAwoqWYNCDmQp/sO8SbfjaqXQ5jr9BDz6TizLVWdaCz62xcOC+uxVgVMf
S9D+BDQj3XXCK7ZwUw10cSg76GZ3tyYiReA94zTs7RKmW0c6nxek8ww7smPizUqgHBkYLcmyHV32
mGAnnceq1q68eCXe5fa2Wv38UE9QyyHRrAfwMRAejeYZCfSDDtU1clwaCtpYFAcZZH9Z6LTt7Cy+
h61ew5+KtT2g32mDAueIPGZuHCuR17dr99ZM0HqZiJ5PUJ/6mS6ggikElwZKflPDB5OrcWAHe2LL
lFOjMJMtyDbUFpAH0UK8SYoP/Sr6Q1Fr7S2qnjOs+UBH0T1ur4OpJ7mWzaNLp+6eiiVAVrlTjVM4
ArcOnsv4DOrIb6JOe8jivj6Y8yx3IAYIDLV+1bXw7TyBwQby8xuNImFbddU996Htkl5hK//ZX3j3
e9WsWpsXCcOLx72oA1HQglhQOAYiPfjawwOxtssCxQMA77p9/VIvC/S/36yHg5jOX+Dpq3//S25i
TDAee6BXKD95z70H735x7C8WDYKwc8Tj6xf7DcjBFwQ/+q+rqWHRL1fTMqSw0NI3DyhNoDnkWJ8t
VHqO+ZR8NzJcVVq36N8NuKoA+jbXQ6/N9HoL4cBRTfqbIIe8wZcMJUsTPdx5n8uhvxpihVDGxDXM
Mj5h4eD9gdyJE5oLeit6ntYbUSBvXs4Gv9bA9sU6EL8XDupWHdk2Z/frz/mn70fDHEsWy6Dd4l0M
cAzNTg2tkMahCZr7JqtcpBWUd2rqvHEh42UT+ufn+/VKF6kwc/I6xe3WOozJABI/Dn4Yqxw3pQ7p
ti7cJ9fE/HFGYW6DgHMcCqSVwtef9eV873wHZPyGS4Xo+3xatXV/+aRFheiJxjlycFsn2RZurG8r
yyxI3VztXTZik7wZWvSRX7/qnx78xWUvcmqzh6WkN6DEcVUmDHTOd69AawQcK8qgna5d1ct8G0MI
eFeqLMeb+uKNB//jLfCRgV+BjcaK6qLZVOrGLEWVoeGTgTCWHIloDtwAlEL3vne0TSncO8fXyTct
9wtRv92//g7+sHWDX69/ESWGKcAaoE7sQ18OXyyZzfgJxdZV1bpsYi15oxmgKoWLmMST6g7f2MDl
4NLeMMU4oOsbXz84lsxPqHrjJSXBW7/+TH/YOS+ucvFMEuuUsYR8e6j6GSFUHnAjaxuVEEBC//6V
1KPoytRLQXRerltDBEO9rq5+WONp2ky+8bl0gyP79o0n+uMy+fVCFzGP+gPDVozQ2Z3C+5FN/V1u
enaEMCsCAMtgfSgSlFY32POkd61KlE3RizfQAn8omQF/IVsDVN9UVpgXcSJO56n1stg6wOcXh3Xq
xgdh2sYxy2brIKz5YyOCIkzGBKstmJ/KcKzdei0m2V6lfdW8rNgJWoGtyi7q6yKpPrudVb4zMqWR
Dkj+9W9j/b7YbGB+TuDTlOCOnYtloBljEVdrx60B66gXuNlGqmcR5Cp962rrzRy4804M+mGQeJYn
U4YcIzy+fTZj7gW3H6IhvJ4QlfEjaWq8yxuD0SU1jdQMTJPm9lmIKTnqrSK8WfY1uLh2k+EgvRkX
xGGFhsyHWBtyKxFjPlX+YOAIKnlqK1Bqo32SUr4/P/L/b1S9oeaqJlZMs39ZH7+1qv6z/v61+lr/
42v9/R+3kOKevnb/OMqSv5W/DmT++Us/O1iB9R8gJzDrM4gZHuJ0rLGfHayAYQ3QGfCJeCl5uHGy
Gf57JIO3oeewQxSoy9MpM/7Zw2JYgxwBcxqP3jx2su6/NZIxXh6bHhbf6BpwZ8zrYLWT7b0MP1K2
0m2yuYvSCYZD7lRPNSrPO2bNcpPGnUCetXwmLghG7cUTpC1OcDiq2xYhryVrkIf2axnGM1yVeMo+
jQ2b9peX/Ick9CJwnW8RxK8eOHR+AzbjxS3SloDEUyQd8kbArTRo2TuiAiYJaXAaAX/b1nzryiGU
iYkRjQuh4X90AyBgTF6Vx5D55TsyOdD9yS6ZrCsasrXO4xacm6Kzx7tU8ceGGDXQISAFTHEdyg3u
4/VbeHkc/XwFoBF1w2agpPuXvo/SRui5rMo26gb8dFCaeRhS/OQwHnn9Ohd9uv++kMtlbNhMIDVf
Pqq7xrJfwM9HdcPktk96ZSsgUKqsgj006Gy7wGsiPaZzOU4Thh+xXp+02bx36GueUCDTdpZmxV9l
7ky7bjb191ZBFa72RRQ4c3cc6maJugpVAk1QGRWwcqg2hdh0w9jvqGxw0BzMd60GFDWNeZFL6/4F
hvGodxIHwKyFClnDz6b2XGjer+nNEn9cJ0RMsTx5aHCT3dvzNN/Osng2rLXYybF8qrXKD8suhrIY
/KBb895avc+vv7mXvVX14s4YOJDN9IIpYNQX/CX99NYaY5ysRV/Hin20Wpa/8hiAjI18Ymya8K9S
+k9eOwZvJF+XmFoujDwFgBiGGGBUCCMvL1yJwBOSPkDkyxRZPNqBR89f+4NpChPtSCkRbF7HLf4D
znW1sKFriQOh59d8UGSTdmWa7CFqBmDV2VMIYRRhENP8bNppicqcyaVqz+MMoUERf/2dXc511L27
9O5RlgPyTz12cbzqQ2BjiZaWEQw9jJY0x7nGOAAHyhFu+TQ0uwIptghVmupWzHDdMHRRLXT0DJTZ
oHv8GYDsed84JxcpO0yn6LQEGg+N6zSNi9LKtrTrvr1+379/a4DkAB2YLZgMAS7xYD1caL0bue1J
Qx/ftgkKILuKny+6c0WAaAFmOJpdmm/tTz7mv5Jftcq4so2yiA6OG87DxccezCqmCdqVUYyCMWzp
gLahkiR4/fleZj0/r6JwXaQ8PBwB5+WSqktRWUjflVG6eHXkdW1xBTnv6fWL+JfApfPDAP5Hu9wz
qFrMi68P99HzwMCU9LfL59iLESRyJUaUKDFJOMFs8kCbOFtAwMA8XCnlnPLZwAjwXqz5zqmHlHMH
A0pD6VdUVDroUyT6oZQs8iKfzC3lV4bdkP+guRCO4THcmvPSHTP03MJixgp1RMVgjxIPyhdUqsoS
J9IRbtg6xmxuszbQdjAo841MHePEYAlix4DsBSJsRKLW95G2ZaQMKtPftDMaGWcTYMSog32NfPUm
DeCvmab8NMPlIJumMRb3+VO1Zk9Obt1XYo2vYgGe2MZqFBEELFJx5IbzUR+0OdC3A3SWfYl1VpfE
PkxSYi4tYGAScOk2vsH6rhNpbkdRPrkja9Auko8MnFDTKoMH6CWswL7gvq37Ogu0wwSHbIfO6qNR
s9vRcQ1o5hTys5gdubE1VOFge5rYR3CxMsjtr4a+EJZNj07qlD3JBEqg1bawpdHrRMXY+VJ3Zr5N
hgroHRXwJs9WDuLV1XZemT8bKQ89Jr0fYqhGbtz374E4/nALTs+Jvnsyocw1+gRuhHPlruAACXP0
VehnaY+e8qexY+RTg9SCiehb8XawZYpoOTa4hZM9MYKqN07rZpDtOYHLhT5lZVcnpxQfciN4aGVV
sQ27PixiH1lZfKo5WEZ7W1p8mlp2790MPedKDHckGFHs1U8dRk1HOYDQ1TygYcGMpXO1ECy7Nnfx
sXD3bVs+10FnMpkar9t+RIugeMbRNojoDyPyafOgcqqczWTdxBYr0K9HPwQrclvEiEUbLWdAYWG/
aw6gC2LBOm/Ukbk05FfY04jtMhbP+AqzYvmyCG08O0ajpPVa59NYAJlAGZdhjY1CGejfZ2waWQQo
wGzgkvj4pTSnGamJTQppdoup1xOqPuUd5mJUK6Pmf6CDjUFQ+uRaenPAsxAZGJjuel/yjKSnJzfH
ofj8YcgMbqWL+EtByxzRL9buMrFsdBHAZ0RwYiPS7MmPyRmdxLq3/DKI+qV88nVUyApWuEHPbHNe
uN3Kfcf1vPdm5KqNykUx339AeH9hPqoXP7cATkZPUEfuZd/J0BlJPpm/rDf1zMcaMpVtKHXNphKo
3qesIAsnz43EdIDOOYaEpjmmp0mnCWpMcbYVeN+FTZ89nW+c2yWLocrew89eIspSQBrOID/j14xP
Zq8TrwXDg9JLxU0TBC0aHnw7bwnwCmu9o+GCbEQ+TttkPcD+fB5PzQRtKEejfD/3uOpWBDBNqoDl
Ybe88hwsXaC76gNXunNvlu1jI9hX7pw/ty53Hbf50zlcYMDy3KPtufFhUiLlmXAB6SLVoNyShbvk
m87osUbGfQiyJP9iWcmnyJI9FMmNAz25/FSiZx0CnvJR1oB97q7i0TGb0/l0CnRWsZ7wBqBHxVem
mz8jKhi/w5xgD2Kz2GYuDIFO1mLvzCbcyeB7rbw7LebSIR45ckMb/6OU7GNb43dHRQ3F5zF0Zifq
vPKpJ79S4WwB+occtHt7DkqDQ3hBh/IRM28OxsG9NRs6+23p3FPv1FFmsFWQ/3xaEJfd+ha20eXI
xz1XE6lKWNwMVzV17LiNd3t+QgwDn9WWaDPnXh0F6G3d94IbO38DYQa3GVQvpjEx86np5Ce5oxR+
WDa1j2qpCR+jMbpHPbeNk9Ph7iySks46S6XTWYznSOcjvLTFJu6hWRwiKq7gwLGD6U76S7+bNfZv
zs5kyLDyp3xbw9dTxle9+jqzxsoDmXJak1oPnZx9OIt1vjpHYpQfScTcpAynDH9nzng8uFcftIxQ
qkhJ7XIn/ryXyv0Zc4GZVT+IPcYvyFEgW3KLlWkR+o7g+JFEBNYwP6/OFavgpqRKngvXgREc75a0
WCIrVja2Cy9SrbB55b+ES3APkFfsRzxoNlPDousCAg/9QZap8qX2Rz6NFZBQqK8r8+4RwS5r46VE
faqgOmoTfrAdqQrO8bdU0TFuU5zJC8PaaEED2jOX/U6dcSCrkMFPWdXOwAby1uLkuty12RJucoFK
zzkdRhwFzvrUFTdaXC4f9bQFcYY+KoqlJFf6XDyd10rdV0+IeDzX6/wQ6/nCgdHRERl51eq0iQPi
YtGzBeKuL25mD7dEV4PXYY8IQdk9oGPHzIbNIOp2jyBKwrftsttJ8YWZ9ZCfO94ezHR6KFEKQMy8
b2+Jku11Zqf90Z7w38ZCzt3MVjqHAxre+2KY/F3TYAyWo37DTGdapk2cOszExZooD40BgwXDzvaj
gRxq72fQRb2UVGPOnpu2eYy7ut/PVFbftKBYP2DSCx+8LuYwEf2HvG6TiDoHL8nYMB6ZZICaqJaa
jNjKwnQw4hAXIx3FzXbvrJRJ8BhVaiDG5tg5qffOGNC4nNbF3NoTY/1CCTohJ55hV0ie3K7drWWk
9t6zZ+MKRfmnQSuRhPBMuaXlZUEvXeW+AEl2vXZsJ1ET7FWZ13iiCFOD6SrHu9w7QNAOgVa1t5lT
wrzG9h3frBJ7NLvSt3Loms1cJjY5ClistMLjtF54Y6PZ/chXErZ+dAQ8wBrdqBj8BP3II95Uj2VQ
IZCDnv5mRNLxZrSacVP4FgK7RpcDoUeLHOVwfqznx8DX8dsrnpKZYQz7bnCuSryRkzKZEDnu0kPV
+ri3zXEKxs39xuhhlyfLtwHBa4aMDGVSTZfbxsefWGt7UNgm1Pi8qDPgezoIMrsxdWo49JjNjDZ/
jvQl0vr6bkzskOT5HZofW1rSpIkonibIU+2Qav3G2PaGQfh1Bl2BRTh9NPTpqnOBfvgZRI0g0H4I
l8XnTWbB6BqxsWLQvkKw8VlPBto+q32fFDkmv8xmUYsswjohZOr5IMMuM7RDm6V6KOeKXasqH9xF
842+EpayIXs25ibYpwiLAncn0jR1uny0ehsVeM/E2azkBLJrN36ecq3ZolpYfqrbwb62V1xWFIBT
MyTy8rQ4KozjviVrgP0uVpu71fX6qGhIgtO5Xfd4JnZHnRquYMZrErhUHMeP4mTpnHMJwQEicL/T
xiaIYD7zp1RFD0aFcGCxTbFwkxwyxr01+92mrDOACxXrtlFLlII5sqfpKRgHPyrq8R7BU20XByjH
aZh5b1DifVb3Ofr6vUH3IZKuQVnIab0JSLMHI30qnOYRg2pyZEe/l+ucA6D1WKGpnK8MI4V8rHsI
UnvJu7qcTmIxvlBAtnt9dLprqZvdx0Er/so50xIQnq25BFdIreJxO+XFTY4m584nq9rIoCe7VuEU
A+D1pkD6IRz9Xuwnx3+wsuJJLNWJBGN+t3pzRxZo3YiOvEYzgpMBroS60QcGYU4gS2cEJExYEiaS
t71Z8qwYlN+iQZK+0ztD/HVW6KtJk3dG4R1LmxUmSlbDoPkNCRbvtCrV2NH2/E+NVXfXiZZNWC9q
CLl1LDdTNa+yBExCgUHf4hPXYkmeU7TpfKtplomDX6CCtELljqMg95Y9UASU/Sh0RoGrJGLdTdcc
ysSIULORRzRZnmstfU447buOc0jWzi0iIHp4PtH7mSJMpTutWqsJy+Q2tkEcJeQEFNfIziFSu9O4
YYSuODNrHIOqjapaUO6YN57rFOGQdI9NxdGDwMV0lwi2FKMhPnbd1xF4r/hqoTO5CfC4Q5K7L963
w5htK93YaYmOo7KXkt1R0e/Opxzjo/qUjRZplA2IOfED45RgcxyWJmt4Tq31S2V56fcum5UTND/g
BzBDAxTxt4PGagoQcPlaTpJf6apnfdX1pyoe61PJqXde/dSbu97LsyuK1WeaEDxV6b735yxy4TDX
jFiQQuHkyoX2QzWqHHvFUjQJxhun5YsshToDE9bn0ABbleRQBIVE3HcB5gV2H4gt8yEkB/X0dskI
YzQjC7zeTHdbOP2VNqwZEVdcL+a67uyWyy+lT75qk2BlmnlXdiNkWRtEMgbURghGLdiz2jni8Afa
jrV9fz57g5l9mtrxw+uFv/On9gIcLpCboDl0XalG/NoqG/PRG5N8wW+xpuiEOoS4R98/tqiXwmer
UAvWDDzIB75yv5brPjWrgVAjPjntZ78VD7qfGexhCl2VZgyeru3w634oxuSdbs7rFlw3Jo1lN4Tp
hKmSmMZ3bqUhTOn3JMB98vHcyDzXSPDwvmd9lT5j6TVCb3TvESeCoqP1BupBy3zlirk6zRpOSs6o
klKPGqi3iCGdh7cMQtnkXopzcy7CBigB7wf/e47HA3IkbYAEkMoCUzwBXGre0En8+FgYxvzvt8iZ
CDDfB+wK5Re2xstXmpdZWiXslCiWlBy+N8VXcqAjgT/lyQVV9Ck7B176+HhNs92MiaTx9c+qWk+X
rSmoHUANsOvku140QAdzwG2zmTCIVKtfVcp2z1qGjNjvOsfGv4Gw8vol/9CHUx53Hmq6MFNoIb98
avgXSkWoGKLcw+BQmmt6kB2pWeq2EN21vINzP+rbscysNzpkSv738mnpGDBthxhqo8Z7cWmCCaj+
Ihgiv0VQCg90L0R21XifTW6F46wQXwbwPhifrUDJnPxdM1bjh0CYEfKSxuPrr0Fd6+LN0x+FrMF4
Qjd+Ym9/aT1bNayQjqZUhAytvyvbxd+1Cf/PKJuHWXbonaPLhah+V4K+HavD61f/w25mTsANMCQ9
j7JefoSKJ7SQ3O0jnKPxUqWhs0UQU76xwv+wuugyQ3R0fPqev42pOE1NgNiKCmtk9nZYQVF0+fwF
u91bGWCl2aOy9vpzGX96MBRoWEUQo+juqyXwy2tta5j5M4TTKMlyeQ0UK9hnvd0dCQm0crCwTTk+
cfile2a6yVM1l0s0zkitzwmS5eWYfV//TUK26piqOSJkR4Xz+G2PIYLRZYEuWPBF/qURzvLjZ/Jb
5OR45dzevvEKfh87OeAsYPUDqIf8eokfGkw8WOK6kJGfebcdTKGw1px6h5kTFs5kzRtjdL/aZf5R
6JgN6N7HLoNoOGbTDVrQ33t/Kjerk61vgAguVR94DY4DKtZhqbPPUNV++WXwRxFLgghtVAUjfZqS
5Nlt2fcDYnmbwTSPQ9Oe8FOTn9HCwpuo4RNpKerCmdY8Gt1MY4o8DlyMacKhqheSDOt2MkDm9Xn+
zZUHpwfKutqkIL2HYot1Dzz6eUiQwKySIYcAlexSj06NB9Fm29fMltTUsUBTeWPqZb5V5paATlVt
rSO4WcY4cSOwVfFqaGWpsd35YMtXvTu+/skuqVu8GzVJhiphuQG8hMt5bmCMM2oSuohw/prB0LXJ
FiNbkFhTRV/MazE+SK2M1gF+mf046ufHpLWKTXOLoZLv0aqNOenWXInP6YO2c3SmRKPKm1dlxCCr
BJEupLlxIaATivjRW2H9DAJ5GdA88EgQri34iDrM3pffl14GQbcj2SQplZsciyN0hK1pU3vd42AC
wkjd6gQZuNsZOV48ULIg4kJfeP1V/r744ZAELC+TyT22QBerDKScJUZkgDBGxBFm4sWYrISsHt03
LmT+HmmUppQfANEDG+NdRhqmIHFrlgXWEzVdwZy8x1iKdd96ff1crpIOh0dXKlPd5RaKFd7TkCPM
IVBqfWMSTiJ9QgjhKZuYN3kV9V5BCcj7LXaNqhlrinf62ycw4TROS9pwON+8CS9Sr+PiozHA83Xd
QYwLEYeL0VRN5WoaayqiVFZGaJZ2tunqWWwrSdYJMr/dWdPwXdVLS0H7aWjT56Xy34hYL6FoanLl
AYtgnojIkP37MVGag/SEYYhIt5sfVrC0W14DFys7rBqXt65mvkQ9/rwcyMpAxyoA4Kp/kQVYjYGa
i2sK5peQwQvRLKEaS67SxKXSSBwauCTUALQ5IlCDvqvW5rGZm+IGfzK6AnryJHxjuSnRRjmMFN6b
wi6ozCsqe7xvx5vcmt4Q+fr9HPWUxAaDYqRQFYzk5dbqnNmrJFaukact4JikgFyO+D1ED+onWtkQ
OPXyjaHlHxJ+rqZUnwIyVAeQ58uLlqQOU9OaTRTnNDbbxrIpxGfoKY09Q+zo6acmGAMYxXCUtKeu
A4tGpeoZ0m/Xdvi26GFW00KIGRSFPT7CNEIt44rWirFvyWYFDmWkepTdltM/YmZHN131RGqDwslk
/LzvPRXNMod+rRq/2OaQoaSZsDobKz3g/4IZFep1W5BpH8vWXHFPYKgnDNffrAwd9qmnkvl4CiJH
TSjhmGGCSJ/kPNtoShgnzNy+qUrYzXouN+tMKOIvljbPWyHktAfhV/9PwgacSAA8zIThGV9k3MJH
FqSzCRvJ0qfvAMDSFKB82ZuOjVsjfUzOQIrcLDCfaJvTzXb40PXU+uGEReOudrvpylvoEZ1jfWVO
jEaXDP6OLYUT9r3513m0aQsDmxOmtVcV4+7bNOcjvB5pf09gfeIrySuIE91Elfrl+ugSmxEsSuYR
GvPLZpjBfFee2hJ2Ol4nXVBtA9RN/7KRZQ4tb/zbwBzK5J8Nri/dTokakN6hiIJ5AQ6FZfbL6wf4
rQTTXDeRXjJFa8xufmcU9Pv9kk641Qb2JxRyMW610uI4wJmBisEJOWv0sVHopG4s6jYcdK8Kk5Vl
ytnFRMljAIR31RfdGK6KpXnUYC5sz/MHWhuGRp8vnvNdiqDgoyPUNMChyZ7TlIz0SvX4ZtXOXUV2
37WT/UkvnVDowakbzWzjuKuDgS9RpUqCZ/7H0AMp3R+2zMuo9gHYIIxpvpEP/yGzQGgEiLEyw+VU
vlQ3HpnV1TkumlHLkOI8IKhsNRI2mAiJjG249iW+dsV6nHFf3ax4CW7j7BPDA3E8j2FWfQA41eEa
x2l9X6r41roPeHFkzMXFXzUT/TDBeGjj6dUSvb7Efo97vumSUbDvdWrGy3pt6DVMBWi8RJpvR0bM
fFGFimKhHXnuRpVx9UbUOysW/XogojdJHLAoylAf5GC/WFVwcWJsQimIaW2LzQKtCkgrx/F5FiPP
n3dgKDQSX0ByABoZ1Bhw7KGCWWB1d13bFTsHMIvySXkreFwelOebQy0FAjknIGo6L5e8u/h5rmFf
EGVpi+9Sxz1gM8kUgHFZqd7K66//D5dTWxykkmVQTPx27ECdgDfVFNHkqFXrVadFI6GyJWuH2vGt
DPKsJPHy3TsY5CA2qIBsKMKojOuX2i3tRqaNXZZGaZo6pwCzGWJh54WzHewZNeEnMBVkJFmNRQU0
YeeQOVN8MAytvrUb2/s82VXwLkeh07WGOxTj513r9u7GnnAZntijId0VeV36Ags7PCER96ozzK9Q
hI7Hiunmiki3zPjxbOxcNbu+z2iHH/MB7n2TyzbUGhPlMCy5D9QwdrrVGsQg7cRBhMZKx+McT3s6
ku2uS1ob0aHEugLLoTFRKe4kekRbyjYrggvIO0QEGPKWlmOfUyR3NXXyfoUNqfz5/HBI+RepqT0Z
Cm1nTO1wv5Co7asS3r6XUqnFisFYkNHREexoq2fMqcO6qKwrAKoOOLAiyEO3aut9Lezsasi7cQJp
URd0yWIL2f7Wh0/MPWgixkxA+yB6+y5JMxOv1kFe+8Ck6cWsxhd4AlbUo6T0xkY7ex69/Ng+SRhU
X+pCYHjKkOnXjx0kbRdoJac8CApfOR4zvS5BjdRSZ7JNLpWblX4n2rZGuGyy8bNYYJ8K9QERBQ/9
rneZX6C9BaXYwwKxTL+VZo73MNBDBAwnl/7OaO8WDX4aopYMwuuu3jNEsLeqK7H3rVV7WJrJPgXq
5/Omv+tT88HxQJtMswuSxBlwf+sqyFy59N/o/lwWD8D+2FDsYPIYAo1+sdSJnIZjtYW/T7s16tJl
Q4vojd17GTzPl/BAGDpYqyMQe/GCqcIcGgGJD2AgF2GDR+B27JBMLcQKGKRHd2jRtLeqosukgIsS
O9EUpMOuwsZFhEo0H/PEFMPttvHaHcOvbitWvWXsVhgABhjpaZYjjw2O6Vu7L+QbbS3jMrdHpEYl
yOj80llFx+UiU17aqkTVrPH2KO5qzOVzyde28DfO1QVjJziKoPcjot0DbYciKm13/Ph61Dwj4F6s
bHUPtMiRP8DvIFAA8V9XNtum88xOc/d43KPvubTyUNlWRyGuy3XTjVmA4Jkuv+ItEt/yIu3bZgZ1
Wvem/wHV/jVMRw9G0GTn+wGO5aMuTV5lK8nuUrGvYB6+n3C1g3Ht8Th96p3a1naVqXb76b+oO8/d
upF1Td/K3AAbzAEYDDArU9lKlv2HkOQ2c6hiMV79PFR775aXdKTp/eNgxjC6YSjUYrHCF96A/WaM
W0yFy+MQqCvsORp4jFoRfvyMjskz/PaMBLBoe7iWBaES+eaj4G9Cu8sWXKG7jl11NlgIk+lNbKyD
vu5PXh4igIh3pQ+xd9YmfIHGY7QOZn3e4LObrWdCsI1FLWJtJVF8CPBdx7U8w7EDPBcsXPMnDunt
QeuhQ3U+fPc0tr7gsmhtG5n2J/OcQIUVrgQBMKM/M3o9XW24rQ6CYIu45RZjohmET7302CttVzbI
/8qF2A7vfJdL0V6M/OSucXsgFkl8PWmY9bnRUFxNc3M/y8ziEOpOnKHjw9rI48Ui6c/N1FMPWl39
+Hg6rTc3LdNJRRxMpUcpGCnF35dMEwRROpM37eJcUjvpNLnGOfMsjYcbFJcj2Ko2arkKQcXUnaK1
ScVrnTmNf8ihsK60lOpVTn8Z4jLbLKsQ9Ifmrj+KKfNoLwfzKb/FPesx7KQjbFcHCkndikl397ne
P89ZE5yS5elrXQHZc1Rr74SJ9VEpTbnW3Pq+wyd+14/abUlBepPP8h9HNktCZHg2lVs2z5vIZhrT
hEYbEwB/6yeQef9qeeGyw6ILXbT+k1qk9+b4RcnKsYBZUY400aI4ivLKjoKL3imOCTBBG+RkgwfQ
UclpM1fGGrfkcYeBanaRuCo5NX3JrpXEEMZgzPh1CcJQf4jWtMS+9kF0NsTuOX4J7c4AqjK6aE1m
Nd4XLM4+A7fJ9+Jj4c4bLWByZcYZaA4sSWLPn3Ur5i9mDSLNEAgCGXXdHjqLF9mQ2ZxlrY57c2zF
uwRc993QF/KarnW0Mcyk/9LgEry2TcAGuW1Qp3FnsY014nMQSUFIW/ELTgHtIcgnlv8cdLDlK+9M
QhE4H3TOlrbJ8127fBzafsUSTfZ3zhSjSNhzVmp4hpdrx/SyXS0wqhK4f16Yeq1jLlvp363IK8B5
GPRkk6TWdoEsqZ2iL7gTTOQq8Qx3m1DQIIyiSDZ/crW9s11YJBQUFlD1ctT/vl1a1y3yMgba6UuQ
JZnD/Em0RtZzbdcbz6mzT7KoYxlanxuNihD3CYKiXC8vas6vItMsVZPLczg7oye09GHQfDfHgRYt
2yoivkNFqat9tVcDhoWWVqLAMIsE8zPlo9iSNpssiRaD6Lq8S+MFfJRyKeRoDeC252Tazhwajk2X
yZdANze65ARDWj1bG6mfrTuccrYT6vTjlOA8ato3Q2892JpRrKbAu4mS9AeZODZ1dE9PS6V5hxhI
0TkKVP6VItvZJgUO5UFfUCyqkmZTYqS1d6lc7W0a0jva5hzDPUNiEGltPz7a3r4qWnwg0gmxSNSd
4yzdzSuQwXPt7IqyJABpGA/YHM6SWeofktkRn4xnvA0sSdteaLUkvPQ0g6MQxAfeJsw4tnfgmKxt
iuAIBRbfPUtLGlHVrCenY2Cn27h1EVLv5EG2vBAXnY5tjeHg2huw27YHL1qPZM6Ih3BR6T27BM1W
CSjBUPtG8CipW8vrsuW4dqrlcnciyc2TFldOVT9Oy4uKKwf7EpP96hrFI/hFsUVfjuO9TrVNTG3y
FkJsG86uf44FS76jy/BTwPnezIPzM/cKJOr57Jquxt3kR/MpdS1za3QjhZVa3iKRw1rQOPlfrtYm
J9SSfpw8gCiztkEJ4N4A5AtGhIMoCLglE3bvaZ0U+umgbLWv3eU2LXPA4A1xCd6PXLVlh97YcsxN
JkevLLvpqZpZQXnPETELFmguZXsAWczdk7Ow27wR92mao5tScWcWkg/UeB6uABV3faAldAEmuPZ/
fbXgqIC1qu3QXCCbr0GGbDoTq7YRaMFqWm7dLDHb0E5zj3OGkzY1BuIBNc5M4tiGidL9c0PQwO+w
jAsDFfuH1uNwqxK+BX0+LAOiAI5/DfgbzLfay7iVF6kBiqhSUc3O4zE1x8guem2e8Rc32m2Hay9S
8FEQmmXK3BWOvy9m986dvOcSvO46L2wz5GDrz+DUWFsOf1axM/n7XhSELClh9MtJGbhMH0hTRtDY
Z01ApJNgmbhO8Hchaed1vOyu/zbe5zLQc00rJI2B9f6v//lr4IVE+ds/tos1/fSl+1NO13+2XaH+
JcC1fOf/7Rd/KYh9Quk0AJiQQRBQ/lvz4g2nc51A30zjR5m8pnD+/ZN/cTg9F3sxHSFEOHGcQC+e
v79kNaFjomy3oFiWXvEiT/aLwmnpf8AEpaSJOY61IAWIHP5lBqz/gZIZ/BqXeNeg5PiPfMfeCBQv
jYeAtl/Ap4B6dtwO7RLXK/Uym/buIMVdSb70IDwjPvfNKMHiKZDjN6XpT1FuyD997Eu+D107QQhI
km5rtwOiBH0tt4haBw/S6OuTvsSGw/DT4odTxN3X/9519nqZ/X9lj4NYneF+7JDzv2VXPT4nj8X/
uJKPP/5sj9fkr1/wi1fs/bGoc9J7shD4wPiBSP8Xr9hA6pUrCydqImGy9n+vSTP4g7gY1Uk6QBCR
6TX+e02a7h8uZC/qRvz3LxOdf+3Mq7/SNTb1ByX1pSbwOq0DHAPZAfoyrEQkAI+J/thAZT1Y6S5M
Hcc4d4paPWIsHdAa8fZVqfthPfeyxQgkCs6SsQYhpbkDeCsVCx1E+qgo3QSixujNmtUDESUYanem
morcxjWIxw1mnuvKNpcaDApC0YwLKe5y0WoAmAdudTD6MwP0hsJRBbiwI0axI3GUB2cc7Wer1b7N
fYDQEcyHSzG62Qkibui1mdFVjcb0mZdzMTe5291EosZDrddFvXOTYe2l+oukhjAApqXC6VdN2qrd
nPZniYJyhf9fjxR/7h0Cq78unDZ+oE1I+ai2nfi28PLqq7AXMFpXlVd9ZXEZQnLr7iVtMfSM5hiP
H6lvAyqY50jA2ps8xj9Wec4ME6SurH3Xi2xeoy11n1JxKj0cUMGv3KRIqNKmX0goo4TNIChRcE9V
KLf5IxV21GPVlYlP2D097+oOjVIuGIxko2+tUzcnsdU7G5ey3UXrG+NWeRHa4DSO98wppskBBJtw
xjQZckqVoGzgnWZVc966ubGtfAcnWtulTlbh5EcTc5kVoImlnzVXyqzkfZy5IiwQk9ujCRLf4/X2
NA3xgByOl56ObTAtNUrqYysPNbODSsuzOK/0lbSsZIdzHC6+qlV7a0ZGwTaLaD/SstxHZYQAt+xw
PzPKa5w+7A3UvxWN2uQLFtvP5gJfhNze3FqFYV8g952irKpBk5psaw3XD1AlMnGpwNchTzMfw2mn
EXcqZ3pzkoVVj/gcki5Nn+zcrotAezj9bgJC8a03jfQWmwjzXmRU9UB56cm67oW/JpbPvsytWsS8
bOsUqAbFIs9TWzTkMCyOQeZ7iZHdVXpLpzdPMHNdgZuyT1K6U8W2RJMd/khRr6VKoUN6iQ7jJMis
s6asb4JggLxRIKJjF1NeAsYJKoDxovfslZENjbMWmkBe0UK2/GeS6vUMEMwnhrFtzb6uksgu9gEG
fw8CZirQNT+ani1XU1dNhlMIWPKqW/POEIGzpN0/Jlk7ho7vlFTsGzf9BrCvPcjIJpsbal2nA+pK
rJFNNzQMBV+jIt9ZAcs3XV7CEN0q15weaIz7alXNZqTAxtTpAelOCiHWLHPq6VNWOtum9axzszSG
82GctVOrLABbz3Y6X1hp2Rk3JtE3imP2JOIdGklW8LVXlQgngWrmtghQSVvPVWyK/TQaWl2sihjp
/VC0raNf+su85FsxW/i6ZDC8fFwqJ4owinxvFfFSHkB1wBKf+mWykrBTCUbNVTNs+TX2KUrW4oDx
ZjldGtAj43WJl5JxGXs+mBrNQ5YvGzKxMaJFsbnTx2uV6j+zSUzbKgcgOhDBIedJ34vquLmSwjBh
IXL79lM0X5B0JCtMnx1IXbbapbkxgYuGeoMKizvALgg674aWUYiQoAFne9EL1gocnu0suiHfji+s
ov9q4noLJQt8h91ABgicH0ZZhlUvcTmOq72G2frStTbXCztjy2lancemVZ24LJvr0mq00B37HENg
fJAx2fD30CgXkYfmpHOBUcUaTpg+BPA58s9JblEWslHDqfoSa5sEkVNTt5Mfdt8We9+uyq+pcqqL
3sqdQ9cv9NCgRugkSLqVg5XyZe433hZJwvrak3Z9AUIE5FHuzNsZ7MACldWju7gYb3KFOOSk8jic
OvwHhOfJk8ZNAE8FuD94o6Wt7DpDjyKzbgSO36SCMTIDsRnt3KhAHa4a8hWwTWPVRxRJDdWdY+A4
Cxg61JAz3FRui6S56hsJZk+fMWqFOUdJJVGXUVK05F+TIgsDOOqUGQeDSYAusUruryk/4cvmaTdV
1fzZdelVDnIMz3iId4VSGINmrXepFLss9jUgyHwF1E5ePdCnakJ8mLGQYv1PKL44ZfSjMFAl7Krg
ihxC/1NmKSu9bk4b1+to17j4RAaISMp8/OlV6rQDGrIWg8abb6xyrZU5l1aE3P9cdPiYRw4aFRY6
qlZKRQozt/YsSzQPumtZrClhjuvB82AZTM78oPG5d/gfzeT0ttij8T2c+0kO18XXhhuYEzeuirKT
wik92GZFT2VBelvfHu0tqt/VF9nimWp4RbwC5DJfgMjsbLQYR+eQGJEFSVnru42bIaO3tm1Emyd8
kLgWInO6TzMsRCcrGi6CAAN1N/fybZA4zrMS8mcjLGuDP6U4Gd3I2iXGEGwpV6ZrhDDLKwcZR7jE
rXkygnl/qpuq2unUPXh4ZEyvbKXH0A7QyGMlcBIS97bbSCAph5QON0oUieFqGr30RETzHCJ5H180
Sn0XlUhgfesGxUttvkek6NzByGCVOOV5UXmLOCm62xV4RuKIvyLi/zpWOo6U6G+AV6EvTXsUzf6j
EhS1H5RkBR7wzdjbm0GPn6fl/niV1fwK0F7r3xPz/R6OLYO4wHSR4HdoJyxV+FdlJ+w354SUxAmx
/C7RdBnUOStInVfLpfWPh0KCjYSHwM7j71EFGsJpPqZahQgjhLGwMcw98RWMQi6aT0ZyX5Ahv0WZ
KOssMEEdYNFSxluqs68eq66lSLJET0LfbHu1wa+vdDcqrafLFuLi3VATRjZtDV1tsDDIIbTqq9tK
aBMl+cL40cUIXZ3RujOMba4cgHEmunEwbtl4MMKMsVsN+oDQY+JF1L1ADZXofmI1Ejpd6Q+XI6Iw
yDnm83DfulZ+PUFttQp6hm7vnDbp7J/Pc5dfJT5xhC2aCGX8zLKQSjVV+wTZZsn2E/drjmc6tIt8
Ai7vIYKxQg/Kh0zowX0LorwNh8Gb9h1X6+kca+OuSOA0zlY/Esx6wQluJMPKN4nnrAJaMlVBdY9+
V7Nx0cJcSVSL+YxUfNeKfAJkk5PBFCJkUH5Nexew+todUOU7+K7UajCqBuXhPcwIxMBG+NwHqU9O
eebZKT4F0o1XwDi0P4ENTydta9phEddiXktb167z3G22Y62cy3JqravWSuIbZES2M6YvuzRFP9Go
5kV3ITPqyzIonbUPcekS3oXztdIaa9NbvkCOVIC4UlWLmxAonAaj652Fo0ri+BWB7/cqm077QD3W
yth3CbQ3k0bvRZM99T1Vbc3wz2qDoplD92wDzKG9TvQcMnLNxOEpta46HbAu7VrtgJZs+kgNCGIQ
IsarzutPlFZdm0OXXiRRmcAostyrPk0OHuF0yI2er3XlFvfSwzlxRRAuwtnriOGnpu23TQzTEn5a
9ZBNoNd0s3kah8RZS2lDgp3RdTBYm5fCE8TrsfPsgX+7rhMOPaCR3UWryBZ2mp+02tqnCjiHfmfY
KIb3cVD9KCa7eaDJSOPFz3E736Od4lw0c9Ob3IeOM34N5tHAb63Um8cJ8Oc3FVG6u3Eizaz4fJ4g
56dX/s2w4uTCb5R1kSaY9Q5Z5C28UVrUMaLFT9QPsQsv3X5YV4Zy9jhcpyAFPFQAysy9sSxNPVtA
+la5GZQ3ZjV2ydYD9bN3UNReF6Jz0M9P5HlXd0EPAKiKvzulH1/rtrLPi4yjXoiBEKsb4o1rI7Dt
upp/K+g8rOzUwj4J6i4mnfEYG4dBF8VJinsnnGyomvqqLbT8eqjEMKzBTuCBrcs81amqLYBrm1iv
3XLPNGLHVGbDKqOMT4JGn/gEME58Uao4YDrNjIjLgxuVAyn7UjVyfuBWt//ErL07EPUqZI2tGqBA
IzJkxIEPsBG66tBMwczF48Pg3g4Awe5dByLgHOc2q8XtruMsCB66lnJsWtr0L2QUX88aLgMrS5fV
zdyJ/NaYZ96uSIkKZrvQT1x/6E8TYTuojvitd5bkRV+tSX0dtHyI1xJZK/w6BxFqFriDVdTb6qZQ
qfcwRcNPO0qEuam9jItJFtVjYvvDdnAyZ5/n0/gdxK9M0BoHbIt8oV8+opjQ3xhNYT9Eo4eqtVn2
UbOKWxOD5BRa9IFWjfV9xmQcenGmfUMvPrtOjSh4bFox3hr20kuilZvTGDbxUKHJhdpnpvcFdqZ4
ZGD0k5NSWbP73Ll2dmi0TtFQogs7bp0u74hpalqRa3tU03fdlxpmFYjNrKoos4IVPoL5qWZn4tzu
vGGjIxX+Qy8lbDZdtf5X6sByqWeZmnVa52aMcbqpxw9mN0woJjdjWq4bTYK3UdwW32jolDfO4Ofh
EEFotmOQ8LA7bbpSdlQhdxQQBa+GPmhPOPWQD9MnPJg2dSTKaeWMg/ldefiBH0Z7SJ6mrKYUW0ZF
f95ks1oJM4KaWeReO5/65Dc6DiLx6USi3ezAMno/KJIaZ1HqdidJZsp8D9phvoeMbDZbQ6HS7OB+
fVdhSnWl3Mp/qkdD3cATp+sHVE7wRnP8oGQQswtxiaQb6AsWyVrS8TiDholgIgoYoFPGcsDrScU4
WFKBjK8gpM23Sk+1yykbOe09PQGIPc6F9lN1dgVJuTSDAk0H3bmYg5SuGlCZ/lxAn/42J5b1RN9v
gvmdmeJPtKrz0BB4fq1r4EsP1UjHidqGF6PiZds/zXSxTKR7JshbU+RbROqN2wiZ5n4ls1zcG2Do
B4wwx3ILPNGvV9yiwzbI/SkhMmtHECTJrE5bmQWXdA+Da+anuhiUQcTvtvJbKQZj60dWhQYwgWOD
eLpovpWqVriN+aqT2KylztaIhzGUGKnsrZIjYJMRmNDLAwKJaVYz1pdIiaSXXWrGB6FZrY9be2wd
ZIVK6hqz0h64UJYrc52kNt2GSqrgHioy5ghO7d0ZCDU+kUNa9QrfWdteiWpyJ5ZCKikpjBPtGwWz
d5LDA1Xim15T4rbssfPddiBKL9EL0usr7H6TQz+bziOCEh5fmgp1kcbmGApnQNFyNNuHTljtzzHW
/XKjDbV/U+twgWc7i++noeAqynsvCdF6TuBmeH5yGkN5znckIdp5XMOW2XWNVoUJfQtafVZyJ3Fs
OZkqS8mTHHWjDKFP5HFXsfSHC2wJ5KXnw1wrsKhACaccV/DL2tBze/8bYm3jjSTeGjcGohYhaaob
74zRKkKYXaXcKTGVm7ljdcKon2rvUhh09TeQ0/T17PfTXheD9djjsRyic1Nf6PiQrYbAmyCvSntA
h99uCMESWl7xKhDaeKVJXB3SwhmePStWP+KmwBu+y/xSQmfvl2yBc+KRUkIPJbZSGGY7rtj0lWZO
qAoPHnFRNt3HQ1YYVAk1LOmDoMmoY+Beh1x1n5N6CDb2tI772dponi/CbO7Ure0UmYHS0EirWS8s
fBtwdZ5WAAvFua/Z4x5oyKJK0o0PTY3b7GWplS5rWC7nZpPqk4XDKueRUAAhrpB3JgzoqUKk+1HY
EwGGV8+oKREWAa806y2coIHFXATzqhEqfp7lbJ22vp/rW5iEM9T1Ms6xmwPPcgqaV+gra0CV/mQo
ei0OkVKTyRZFgul7ExC36V1W3o0iEH86+eCHOvWgr46TJ/fUhbpp1Zv6sB90zQhrgzad61KOnarE
X89w+X/mxjBRjQCMj6RCWRXjWrR+j2lc1FKldbQ9d5LY0PQnh9ZJhEvTo8QST3kO7Nhznm0YWAtb
vHFu58AAT26SwMeBe+KBlttNBQ1ghKbmm36c9ItioJRpanm9CqJ2xKBjzOrr1g2i53rG4jR1pLgp
9HFqNnHbdruuVhq5urLS65nqMvCrpPhqB1p/QTV3vK0brwJlPEOuZa71y9QDtx1UTXTeFrpz0rPh
bye1lJC1YjrE3ohuYYoJY+171aVjSueWZU8onNknBr3ScDQi9RCr3j4tXWM+9WYDXoJjdSGcL9R9
lFXtzVysWs+5ISiXXyADiVPke0CVdlZ9yN3U/abz5p4iK0Pfv9edXZ/achPNRn7WdFV61XrT2gSv
soIdU8arwaTG00Zm/NO3k7sIKPnBdpptKQsL7HaAuyk5/nayHHmGws23oEf1SuTtsA+SQG7BcKAF
44JipRn7NeDAomnZDKHTps/Y11Op1CIkPGXWrGBSrQbH7E7MBLcmxMuL08jPcGyoknQdG2PxHY5J
dT7blHADixyB26E9AItUB5BBSNorHAZ4nnbnpba1Ad0e1FyeH2eMxxgasjfwpTTEAIAtXNIjvbkA
J605RloZ3p59oKyHMcpnLp7vDoEaB9Bj2FxU8H9PFKfKzjsRxG6YSMwgJ9cVVLL9k//gOWwego6f
Tbp99Bx51LYtnQI3fBHt8lMT67fcUp+k8u89Cj0fuBLojwDyOqoXiIRLIS89J4ShYeA7Zqgt4gnR
J++E1O+4ZLA0LrHWhl1to43rWr9PmcadWA2c7qHZpybJwBI7p1WgrRFXGDZ+jCRGh/49mqyggoek
vCo6p3wsxhGbO+V0iE/GfoqcfzHeIeLGciteonTjJWIPXqJ33EiI5DGNnp6dpetBtulfZi/xvqFq
6xDBG1spiPQmOOMlLaAg5z6CbytWTh74oRaZd3TPO0onMoYyRTE5nydnpWVBvYDZyD0AqpGG+EtG
Ui65CQos/HPJV9CiVsnWn7lms3qizG4MZDZLjuMv2U6C0vhGNqWzN4WkzLsUldccCtpT8ZIsjUve
hKa/+xQsuZS5ZFWTNjXfBBJG05pyGGlXEyTmfOM6bf7NMYvmEYMHPMQrxOpGZL4Fk+TUhXOhZvLE
/YBfClDyQDQPMmrc6oeWuB0ZgNPFP5UFp5Uow91nfaueQAEMyCD2dtBe+n5luFe5jjLQFs234bqf
aqoSiGspsD49l05i9/e4vzoUzif8xvE3DyioWxS3xKPrQH7a2K3mfBUIjlyBH+Q4cK3iwReYPFgv
Ffpy6I0nrxqram1Sy/hKPRTLDaWsG7MftGeZRKSDnR/febrVLbZXcfqgUmsh4ff2eaCnVAnRlvrq
y5jTK03GL3jq4EYOGSPYTrOen6KyJDfWVFtEt1Z8OaAwslYgs689r5xOoVFZ510RE6NVTrGzxuLB
tGr9izLjE28waLssXQw2wfTcvLQ2IMFybWtQ25LtwHl/3bz0QeKXnggFMp164NIpMW3h/YDn51+N
Ti6v53g2vupjn/1ZAIlc0QN0TuLATMIq1tFamhE3qXunWudT54XoJUefCTm8s7fJBDifMD2jbv7C
a3hVz/Ibp25RCTRDuwiac/+vdmBqof398Un1TjmQcWy4VuAWff+Nc5mbjsnUzEYIWOB27ojwLZos
O9oJ+ifOEG+eiN+/nLggJAFucbr/fookicgrJ5mG0Jh1A460MWX4FNjBJ8O8eaBlGPglJr6V4DGD
5euvJi6oRWN0mT6EpMb5iTv3IhxbuQmwu/iHM7cM5Pn8oatK8/1ooBiAbDk1Th8mKEXCqC4haq4G
16m/ciQP5Sdn/YIe/b2+yVVFIZWePf+z/KMbRVBqKwxPdmEy+nTO2ssI03PaCivQ3ETg+Sf02bez
yHAo8S6lVC6W45cFnniOOdy6EHynWCm7PseqKKxVfP/xJL5dFIDRAQUQ8JBW+M7RJHYollVJ3Xdh
SW3dn+TWKadPgLnvPcoyiO5ZCzzm+PYqi7bTLcpqoUVhRKEtTOqaOjnEzFLozx8/zjEyEcoz3hsm
1e6FfQJx4PfFZ9JQKOzIw4muitJx7That6t7LT+Ps05g3mNLP/x4xDdPt0RMaAAzYoD+gb+sm1fL
HQuVyXCEdMNKzGLdevnXwDN4Yx5WUB+P9GYFeswg4g88F9gQ/0WL4dVIUWJgmI20dggYt2y+DCgi
oDfUF2qnBpPiWtLmOhKFffDpyG8QJMvIvDg43dT4He9oVpFOUoVW1npo2H4La8GvT7IpuOnmcZ9m
lDayUtwK3Si3//yBcUP2be4eGiLWEha9emAa46wS0ekhWAZ3G8PpusAbzZwOA2WW20xOnb3FpE/7
pAu0PM1vO52nBbNDHAx0B0TZMhuvhh25V31npuGuTYHEv6akaALPE2/AjmTzDGs2UC1N70QYA7sK
JeBknD5ZVO+9akA7Lg7RJnvm+LAxGwcR2dwdOTndGbPXLjsZg979SnDwTbWp/YxgsTx8PNvvLGR/
2TQsLQ4cMEO/P/Ywz16DVc4UiiGINSQO6WfmKchYaNfZzcdjvdmm3gIfhlXEiQCcd/EFfT3FtTvA
d8+HKXQt2Z6kCVKwOGKuq5FmwUzj9+PR3n0ykrCAa4k5fQGCv3qhbdp0JVHwFML3m5x97fQNiquQ
+3a9yj5ZPO+8OR/BAzYqaKulw/f7k2EsHtkt7lnh6MQriTeJYSCO2Nfrjx/pzbHNBL4e5ggP7UX0
fSeRjaGepOc0/NcNMpQfD/HerL0eYnnSV7PmBz1ibeTqYR+cax1xoe2f4Rv38SDvnCzgd6CHEmUt
/LKjLU7xzSeJE0RZQUPZaUL9xUXDc9su+Kq+LwpkPtnlXRYVn4z8zuP9NvLREkQiyqqXkn1odNZJ
r1mHVH4yge+8I5ASEOZQLSXtO14KkgtD9ZjShvkETm0gKdhkpFyf3ArvjeKjjkKkBc/WPhb7AJEo
hGtIK2yVhmymHn2Ze+6Fj1/TZ4McHYmBlQk7m3orrGBSfkctVwtnK2o/SdrfORUQuuchFuUyKDTL
p3i14uKhmmRVumbY+7W2BhFEwWjUtFPZZcl62Vj/yVO9Gm9ZIq/Gw+sCSqpkvDb2mtXQ6GsvGZJP
durb2wSOBOAyA+QxDGj3aBtpRNy1pGEQqgXcZy4wP8xs6RA7ZVPdDbZZ3aS2D5ClGkd5lwy2/Un4
9fbdLfYEJE7LiWRhbPX7U5IGImJoNXbYLUhCtWAK00hzp08m8+3BRwmEJAY2jWHA4DnaT01Q465M
ryx0yyut63bmaH8yk293LCMQpnJHgRxkX/3+ILnjlqgM8iBTLIudKcpdXI/NKrUn+clIb0+l30c6
WohNo/md9Cs7jJyvNB+Q4vhkst5/FChq9guL5viuRQ8r7+mK2CEdpnNiy9O5mMKMNPrjbfvecxC/
EECg3gQa/ajU1s6unpImOSGOwd2hamp1k+tJhj2PhVbqgq6sFpxlKbvkkyTwnUVHoWpJ3zFaAqBw
/K4iesyKanw4OxL5FyHaBNVcq3r++AHfHYYIiRQd4hgUg9+XhKeSsq08hqHWsAbksu/85pM5fHeI
5TgiuOdaP151kyzFXKOLEvoS7dn2aZTis9Xw2RDL11+dQ5lOEZTWvh229VDht93VJ04cX388Ve+s
BZQJcW8iMQ/0N2vBRrggSuEUh06w26n4G0WxTxb1e49hwqbQeRNszxcVjlePUaEV2itX2uG8AIol
yOKkoZny8WO8s3OoxRCa2/h1Qas1f58rHXRdDrbGC4MYadvgUuTyrOk/eeefDXK0epHTBmqbMYjk
t5dZepfo4zpwae1//DBv3wmSHzCDISP4pvnCG3j94r2xNfzYz8GbTV23T4PYX6Miti99/amL0h35
rb5NfBx2Ph727VHNsADcltOHYu0L2e7Vi2r1riz0Zdg+grYOFRhtLk5TkgOMew3zBkCkv/l4yLcz
ypJw4SD4tklh6Pg8QIqzbwNUn8Ipi4LzUXebO/MFCr6Awj8e6m0UwVCo4sDVt0ihjs9W4Q2YP+WZ
E9pNgHhX2gE7lO7OwwZrJd2o33083HuTyRTC9F5qG7Z/FIlHASUH6sy8w2iT0gb68fGvf7upFmO6
v3/90QkXD5MmI8Wvp/FcHKiiopIBxv4/GISGjLOI/LGnjgbp9ASIjuzsEIRLaLqNZSFMTf/+k2v1
jQ4Pknq0SUDXcgYxXfayH14tPLDHzYgCLDd401TxKpFpfmFDaz1tpjLfY9Hen4BEmyA6wicYFmaB
tXAMsqGqqIMVdDicLnlqFy5C3wvvkzf53lQTeBKrU+Hj6lrW8KtPZ8+ahlEFMDqwhWetZj45fib+
moJ/xO07T58lvtI/1Qsz799MvRdOz9//uq1L/h5/y/+b3D7e68LI/a+5fecpd+RjeUTs+/Vjv0hU
1h8kL0sN/Bd5729nRs/CK44hXgh/xNe/aH2mzU/AFOcP5GCCDZbTL1qfafyBWofLMUClm2wcK9cj
ytRHFCrka3n1f5eEEHNxkGfiSGEnEovjUPT70rAoiNRGHfWHrhXJuWkk6GzRHrguQJTGEsR1hNu5
6502RgMAXFbNiiMHcSvsyA2Hutic5R0gM+/GN9S5aQEukrL/3s/jBEvjHMF4YKEYVQHatn62o8wv
HbcntDXSoLnqfERyKDUV3702fcSn2tghO+Q8JC64+sqLsTAtC/Ty2mpDB+1JBIOx6rrxyYyaOIaS
4rjXIkNQNBlgyoryoY3VVeV2aFl5SQwOEXOjLt8misYdcpbuTzOYoxC5hOKrDDp9q9RQXvg0v+Cp
h3hHIGlkDzdta51bQY5RwLQ16hltfORhAeSMP93KKBCwgiyTDM1DpAEUsPMBgyilA3stvfQsaubT
0cxPK8xVtoPqHkuU7Df1CPQflKO19RyVbEwbqQ+d7lKjecNV3WYI0aei3EQ6bs4Ib6NIiC1Ajapr
Xz/lnQGPvs/PUKQ7xQMKp44W2Iflil0x1OU2g8Fy2vX1pv4/7J3XcuNWuoVfZV4AXcjhFgCDKFKk
qNh9g5Ja6o2csRGe/nxo28f2hDPjy1M1d67xiKIpcO8/rPWtBNhjkyZxQHzCFS4tFLSsULJApP0e
gocJ2cBqn934Aq77EcBnE9Al+p7rXcxqvEdwFJI7+dJDkNxnitae0txLDmrc/iiKItQqc5uryzPC
ob0k5Lrt49HvpJbVvlENpu+RjrORg/LQCuQ1uemimEFqdG7zN0Ak321pXrQIqYwp9HPK9OWSApLg
b01Cil4V21ofnSPSfeANDrQ3zRzHcInUswCCvkm09gbB4E3roqhNWpONbMrf25gTGfZVvAZSyBU/
HZlBYsVEKOudHRY0NyKOvU0OtCAciYDzCedgfIyb7n7IxDcQcWNAVhjvWj2o8/C1mbOXbHaKXV/z
iyEMF6lxXZxEv86mcvVccTMVWOIRdyDrd81gMteQAnI7fFn0pIEAyAbENG0j/EX+rOl5CIJ+W3Mv
o/Z0JDJRJN5KoowHdpzxXQQM0J91JzrmNnYLPVWedBaTa8QXgQ8AxfU5roJatO9mMZSBZlRPkII0
P+7Hr07Wjp+IbUsyfcxPtY2OTaffwsgaHhYkqD4pECSWKaYbAOFvN3JqbnrsHxt0iYSUE9eGVeTO
VNkx0kN9lCzVdl0+4BAhVxTP1Y9GZvdkDyE4asdhJQwETcWziVOrD5B6NT7FeLpn+YHlvqrCeph2
ae2QImd/ZE3zUljxdZIYuuwBrlzHA7hFIaqd2gZBr9LqxcFN4o3kdewRE6U23GjOcUIxlbhtvulG
r7gI6WwqRz1PM4Vb16IJDKzWe3XTKZyrIWjm+LIU6LQ1pd9jU3sZxc5LCuU9rnSwcqbXapeiBP7v
LPzhY+VUushKCPE6M0M9xPkPC/eN2RM10sfqWVFRv+I3AliGbmxjcaA5eDTfxvTSezMwRtJ2GHEB
qNA136qdK8mMbtBOLSl7UXxMbDlvexM5oG9rBaYPNeaohJuZfIoJNQG254GnEaeeDqZzfGapsnGk
EujiZMRKsy2k43dLG1SzEyA+PfMQrklk0KSt5XkB5HdtNINEnZivQwJfYbia1lTciFG9jggcoAAl
D0VdESinxnzrtMwnJ3qDftEOOiVDVwMuo+0cd6v05o86VS3+W/s3o/CUWwwApM8VY2B0I7qYK8u+
G1HWnT9F9qFqh1dRzSZC2ljGT71RNGnQL4a6q5KU5JWuUDlxdK17HttCfXXnoYdAmOT6y2w5YIoK
5tJfE+hnLBqMLN1hQRPhUrhyo0MLJa9pqcKclC/wRhk0wkGrf9R81fazQoewMymIqj3EiQWnAiL8
LUY7B6Fe//OlWSQXgVOgZeatKk6J07KM46CrKiBOrd7DAkoNPd2pwhMawlGlHH2CTlJcAUYOP6Om
i2i2g5YUEBEbJTMCWWDG7F0ZXVB2LvuOxPKVi1i9z3jh/IFIRz9Nm0ejrG6tJnb3qK6WC8kPPc4i
aJi+Qpr8yRg8b2Nqs8at0Yj86o62cjQRtVwiNUsehdSdN0PpsoTbDXq9Jnpvl7RaMezy2TWfxiGy
dlAaozsxzAmBA/LVk0ZRYRzo8ls8ZdaW6xrrh9q+ld5oXZYsmfuj4/XsyEjUrTemPbivLqpzv1QT
ez/pjY4KXcuSV1lGyqOGdAQX7ZDk+2Exs3NNNgY03NH4ZgH0J2gICe4mtUzrRhhWjmyXKfoTUO6u
IFnSU/d1Nien3Ks+zCytHzNdWTZdRnIa4mzTX6ZWuamiYXmrbAzGem4XFSlAX63MfHGlhvtOq/Rw
zsofk0RfliN2h6rdk/+juM4KfRHKBx94/jA2KOUCNuPdJlUkQJrK29iD2fBwE/C0GLrYdEqTPXn4
ArUIXnoPQWpLXnQSmnEOUsM2ovIdtXE/EpkI45V4TsrwAG+0fnb6tH5L45n5Td51j3phRej7LZ75
rIjsi6aL/Owqh0knwH6Xr+oFDQ3Li4FIL5imtPjWdFhonZxvV2tMSkxO1zA8YOgJsP6iSR48VZ6F
Gl01t+n9yshr2FiFsVwgMmva2ZYlwmiD3Ke6rUBnr6VRPM8aZH35UTOEaaZkgoQv5E3aTs1z7XZY
Rh0FGTi62lHnCgi8VLz+LFn/Uu3+z6vyP5EQ/rPyfvdZ3b0Vn93/nwKfpvBfF/iPLUu09u2fFPj8
2K8Fvv7FMBDKQQ5aGRw/V2P/S0kAZQgaFNaNzbRwxUb+XuPTlFLIg9yjtzbWZexvNb7+xYO5gGaB
no11IizEv1Djw3v6U43vQJwy8K/xgraNZNlT13//h/avLjMFO7o27M3InIMBGTo4AHdfSAT9RCS+
smAUvkT9GqAhm9mK9p+Trr+krvtaOLl6jRp8aVYzfvRzgo0HGNumn+whVBRNAfLflA9ZrXa3a+CO
X7lzGWLi78DvpPd2rVB96TLelys0QIj6jmw3eI7JHBNIar1WHj4ae5ivlal+FnV+wZ1MRpJANV8S
D0vimPKBkB4PMjEAVqU039ClCuDE+NI48bCCE4XNbxXyW9IxRSAZEaSPRPo/ku5W2OIiMDSHBMkq
G7WZ8Y4YaXkkutO47VNzOdRKbR/jMoITWztmsTKO5+fIE49qkr2NYJMzgktzgLkzeQTw4DbpNEWU
ndgC4mEmhl03hyv5rTsuMfNY29p0o2fWsF2iuQox/rG4ajTE+74zzBNeIUsbfmiDd9fNwt6w23Lu
kUaqgVfHm7jpst3cwYBmdF6enLRigjV10bsBx2hvQ5Y9xJ1eh8C2dKS7nnOTEdZ1IBHcfu/t+Vs7
eeySCqQa9Si7VWPLP5VG/T7YnnKKbKneYO23/aQf03DJLfO0ZO2wtYrqM9U4KhWvcc6tmgKvRZCA
MF5DvKxWbpAxbttkMdl3o9e0h6aY9CvH0kddk0VZoWM4j4wuIVDMr6Zbx6R+sVXovJTg2049mk02
bChPYsBKtCOZzH+Akcj2TuV983ry/CifiB3s8znejhoQA1moh2q9Hvl/EdnHJus2cfJHbCSPTt+l
B1dd+0IxJY9dRI5r5lDEd/ADAT1z5YJTcAMNMT78Ss/YjEncBX1tPjkGSTmOUKzTkDYvPK/e57Te
3qpSFneLXrVhwch9I+vuMVIiYlemjV1NtGZL95xyV4Ksl96uK9EbgiT8mpeTuk/77qpZ9YStky2b
nRrdtkBU/qwKSVdou4gkvUcC4S6lofDM8n0PZAy+oJMFRiRPElc/TZ2IQPAj/9wVS8/aJEow4ggy
1C+mPWHksRRuiDbLz14HT70yxXhTJFq9xaPXnhnby0MkzASEGlTWPI45zrxut/T1ac0GikkUbiFE
lFV67VLT3ek1ZgbF6p410U0PuCPFYWQQsdd6gV3OtJ80NdV3WSKL5zzNkoA/Ff2/Ncsei1qPc2BQ
YHZUtdxEmd4ck74Th2UebXT0OP0NZgKtHg5R+1nVbRkKqjLiaBfvzgbjfU857IX1RALXNA5G0Hf2
gdmjcaaDgbYfWRhyvDG5H7U8xkvoDmc1XQA/KvbyvZ+9fdJjrbdHp9q7atpnPpfzfZT1RGUqifBn
AC9bYnYxLHSRE0g4I2HWjwhx7RqJsB5bJeiLHP7HrKh26I3K8DJ3nv00iMHZN+4cvRAuAwpLhSFo
SbwsOHXiG1Ti823jWMmTl9TNERsqms8Ybdk1XzTlDiPmQkJMnr7Ypf5Cu9xvKxaQohM4+brpUvdS
/8RKJa+ENo3MbDvYZcDrwHRP1XJwYwXOf1e/J9YwfkqjK85ObYy4be1x3/duDgQW4obi5NlWW8SL
a+b1HSnat+S84MjEhSYIFiawDcUZbkJc9c3tJCOdb25ipGExZdS6MnZuTYrfy7hE9THS+vQcq54W
VOpwHOxEwmLomxdsqoNPM97e4bwZgngmSXFISL0pOhoTmS7pk/R4G/k4L9coXu4nqyxCHV1wWM1j
coMT5p57SKGPiIgLVS3xTpG+7LVceRRTo+LPLUnJ1cv+XGWuFbp0SCG56SiV9eQ4QQW4NsKs7q0U
h0eRmAySNEcJLMfRfSKSIhCF2oze2vK0G+CnQ4h5wwqjxC12+DNb8tNw8BAS6vgRO4BQOgancGJ9
EsFYhp6dawEwo/uitb8nukuoSUrvibIZ+qxag52TzISNgWJLDhHHSwSzuSqjZyI+uBXX9wBOEfNq
QuJw1Xs6FS3f5tzSUW9Fi3ci6BAOhS4tk0LSEOO7IgaYDin80Ue9dn/gFD0V48DpS5zyGOM4092z
RBPnM9wxAA258YglOB620s2ANijp1Zm0+oRqLX2u2YFvqOSxBC3xc1HaO0sZ85ClRFsGtuJ9JfiB
JBev/qgmHii7yx9lg5A9nWYiuXL1bpHLqfAQjHPbpU9d3+o3QNi9oF3/0m42R1tDUrK7BUdPjw24
1Bci76pv0tEjPtTFiDc5M7WNA6cOUXyZHAgGv0B1b0+uykZMkKWRIO4P5ki6QYX5NXSHDvTmUpYE
LjrGvpNZ+yiwXYVLR9qNDbtib0zVm6pwChEeF0Z6tLF7630u9f1oWh8MPawg6jVmFIb1y+bhv+Xu
v2fVrUpVdn7/utwN3z7at7/Bq/vb3RvEur/t3+RnnvxD9fvzVX6pfh3ji74Oq9fVgmmjaaKQ/aX6
dahjEaZ5/E4uN55oCs/fql+VkhltD+WZpVmUpb8Xv+oX1qw2nhBVR9cBV/KvFL/rjur38TYFGTBx
nIPshXknaJb+brydpr0+GVHONBYLf5pOO9uMt1qnh9lk7v7wOV1+edE/0i+0dZf0x99lswf0Vjbn
SkVekdp/LrNFodTEpTH55brdSkde56LZd5mzLeGJLl7ztVCtoB9fPGOrOMtZFIsaxMYrjgNfT6bb
KedS5+n/N+/q7/aTvA3eFTJ8Vsv8w0843B+L/6hOKg+yfrSp43nTZyCy7JHQZt3ZavgkFvzZjlIE
NntEl+Rk7JbhHJkkmYt6Z/WBqf871QGG1H/8nFD4uchekZ2jHOJ5+eM7KmKnVgB4RJtuGeIdYDVm
TpZ5haMTnacYA35tKfm5zuXQwideiOAh2axfLKrtTLKDj8tvSlta95wO+a0xuBECPu4fp9zW04DB
oxy/OdP3nD5EQmazq/JkSz/JRvz10p9Ly9cHHKHkRxodY1ZSijs3YcK5hA0YBaINTmqjhDg7t7VZ
hmmOtwS7+RAnB1u5jjpTsoh7D6eh2ZDK4s7rSI6wG4+Ri34QdrQbmurY2foev6PftK/snG+UuAkW
+a6UtyB3mMCMxqGmXNPNfeY9y0G+yIFRejuTDlRPzo3ZP0eoyl2itHJZ7Yy2D4sux6Uk7hcoXk56
l3P7QCcPXHaKhRMdrLgnMCbC+JgfZwsMtywPhuFsp87Y25koQKX22yZ1562CCRa5SYiJDWoyTCKz
PcnY3kJznfDDuya/Mx+p2OXWaCrwEy+26x1AaAVOiVM7t6C84bBP5BafHzDjat92YyDyjo+HX+OZ
Yd2M16q17vl7+inyw6G3C38ZZehYJIqlbag1JJef9bI5ltjck8QNRtg6quodapNvpnQ3agp3KHnI
xmqvtHeMurcYEd8kJbxpMiKpvnXddzArvnAbn2j6c8f8xZsvSVvuXU0GhetssRsHIuqGO9Wz6oek
j74Jp1BO8L3M0CHhQqlTbtwFkEggeLR0GIEXWBbVd2E0EeOZmg+tkHXKTLXMPzssrff6Iqo3z0io
uwxr/dJE630exTfOaD442qA/2RkIu24Uw9dRrjGBrNd2cFUww9u5Kp6LOiuDHCgRc6uSYlbPYA75
EZyXB27hYavZnRP2LeoivxzXkWNd29ObBVVuX1oFe5apkeIUyzo5GoNxhito37eLdK69XjS/7Iz/
e0n++0uSx39F3v/rS3K9GnPuyL+7Fn/9uV+HQtYXhC8eeQgsgxEg2Oh5fh0KGT/HRWuuJM8eoqI/
XIs2kx+4mrAxde4/4w88V936ghWIYRFgb3Rz/K6/ci/CTPvTKczICW8no6pVPskQihvrz6dwRs9a
Gd2C31uI/K4224qRYye7u2ZFIQwR4ZS1No7sqOC9aGO2hCPcjo014RlmdfJkg4Hc5saMQ95JVwpW
p1VkDycqBEuvCyBCCOAwA1lsRKhZF7tU09teLe6cyCYWoPGWC9MSqsPIzU+zwLsHZenJwiOPcd+z
9uTHFQFjJMuPZ+uxbeOY1e9YnO1BkJAyzkP0WI+jruw8a2bC2zlLU4ZxyQv7lNF0gbZTz/CzAZkH
XRLJaacWIk43EmP7VzAvTRLyXao21gKokiBu9yt5eocu7/GZ6O51cBRSyNkjzIYd1uUM9bB3yjBR
c9DLRXlUDIGLuNBwTgzGFZLoMa7bh6h1XNbnas80zYKih09noaHfZFqS+QaR2SzT0jnQ4uK2W0x5
G7XV0UlqPqJkxs0NmGcsEwK6hpZTncGM34y2+B5LawQoM5pbBfDCujqw7qo5ZbKEI35rJ6r3NYL3
f5vmsUpWAtFcd0nSFnexOUfHBMNsOM2wLNTiWAEbDdlvKbuGBfTbhLr3lLqd5k+du0st0uOYmq8Q
NxCjSvogCCgK89ZjODasQVszae5jZsp72VoFw2gDMmM95A9uE0E+MLKXIYsPk8a/07u03utGFTP1
KN57Gd0PZD7Z4LI2aR/9KIzJ8EVF/JGQIPjS2Km+OomW72TmIZCH7dgv6XSyqyLZsEeQBVf0QuPl
5dqZdQy7PF3u64HBHyy4ZDMu7XZUMiL2OLhzb7wpVS20ovKmZRwTDBYb9i7rL2kZBVlivY/jE2MT
uVPiCOfeuAAaTEHSMagTjxHuzHOVFNW2WvcMCxACxjX9xY11qEd9bRwRi3f0JCxQy34XR5YWKlKo
m7oEKTulK9Zen5e76NmEsXSKm+FgKBnZS/FYqB+aW/5gVwNo3CZCwdDCyYVnOqePWZ6KwzB4jS/r
2ldNDaPxku6VebhXdEtCf++mpyFZLHzSzrYaDJKCahhXCLTEvqhE/AC3/hob8j2yaJIFO4rtxPKU
cpOvlzdCONXkt9xagEhFABzJTUh3bg9bHHg4LwqZ65FF09XIGjNmRmoOYVrE84OaRwtUn66vdwQq
iPNEdMQ4Pzeu0u6W1C4vY6soARGvp0xGkG+oG0r3awbNUeTzXZ7WeJQHKm00WEdlUa/zFD8ioWxv
+aulKhD5Kqqes/IBBFPNOeIZe8upEVkwUYXHt3GTFKOvtCgBpHrMrJH1j5xPVTNjH1KfUHfAFvNo
KgtdvxL9fdOoCtaUWn3SCYsKqJ8saI88jdsyLjvKglHbNbDXSkt7M8G63Kp5t8BdOxbxuc7yw2Iu
N8Wi7T194EDrG/urhAmjcoIlG3Pw3AfPLrciZ2PIN5ZIIfQlM8t5krHdiR2uZ/FVpw/ptq4HDM8n
TjsdYRqQwRc29WQXbPyMdiZeJy7kXemkbqBajQWpnhnQEureZHl7UIQQEUva5PoFrVnLl8nK6p6Y
FCPr95VopTjqFBPMUjrwD/7A0nKAdlnOiACbhBA3VSjIPdw4nkWIhq8Rm2JZyb7wu+g4WnNtt+sy
rXZsqIyzoUj95IrJup8UR9vmnoGZEPr/lZ20hWWXaleFqBvn+UZpNcJBIgbT4OhqBtOEMFAxepjM
EcUusbJBfjkk67BoyANHSvV1yVHFYXwqNe6JOU29YGq1Rju2Rq9fs77hcymbeyeaFwIi03GjdnMN
ua7cd4T3gmjon3p5tBfSn0SknlDe1SczoUXQyRUBt2GArGmTKFAdlrRahMG+9sQUFlU9+oinGOfL
9BtZA+N2TsfvWmk0gdvC5fVmnZVsM95VPectGKD3xHlHgOIdZp2htu3MOs2DNx6NqjH91FF3Tlzd
06Fc0c564ZS76FkIc4sLxw5EAVVgaEzntrcne59XETGOiXGIXOUKqSoL7EQzjgpP5EZd6u95Vynr
3whu0FwbfhuPFx6yp0Wrkx8WHKibblgkhOlquYWOQNcCYPBZc9UZj00z//AqTdjBICpW/13bqykp
OokjfhHS/rf6+8+qv/9zI3h6K9eV4D8p/n7fCJpfmHaj3nNxi2MdXeu4X4s/ZiIUhR4h8ybSwp/e
qd9mItYXlnOoAdGRYmcxVljGbxtB4wvB96vyl6nJGhX2l1R/lHn/UPzRepPbzXjlp03x71pwq+lA
OgEs3Fd5puz7DJaqSLwDyjT8n70gWRh22GMGDHJnEnEUiHiZngp8WA9Edb0Iy3ZI4/Tcj9WFcdCN
wvzaSfNeK4vGNwz3HHFe+HoRpXt9qlRWTMz80MRyKepucSJjkPRi8IuAwsU+z7qrUmb0ihWvsbFk
Cv9B5pfUZf/oY4TP4InZc88qsNxBirIBKyUeURjsAB+9mTtuivqI/nKuT5xbUxxK4sn3C4FIuwT2
914pcd7svc6bHqgd4tekrj8h2pZOKEiVIyMlSb8levoOcww5Q5yfAHDdpaUND6rK3xjTF9sRxnvY
GWYXlub8A5VXznxEALlpIFlWg7UHD8VaBzbINYVUxsDA2s8DXd9YrMDfxKIObEcm0HarBeTad2EK
ephz3+4ctiuYPFxGFNEwKZxfjROmhD6wehpIUjI53UyrRbky9kV9ZWzVQiSJyNiKZ0RMniy+Qsc+
u536rdAmRs5dVMrdrMPoRKYsHohSTJgwOPm9zG1ll4/URWFtRuq9NTpujSJvZO8LYg/JWUb3gSd3
MVidurm57jRh7P6sKiN2kqh/UoXqAmAU/oGmUW7atTxFjVlxHottDUnk2FJrJHwrtsCnoYta4xFy
83hrqeWtnmbxLdvadAPscApAO8YhnCIv0EuP4CXq6GUtqMlr7Y52iRSmaXRG97K3AoB+ELamaEdv
oh/Af/SfGpKfJy7DatMYhMRssq4hFLPLtFWNJitvCOwlmXcdBUwS2iqean81oFeBWWtp9pDMnTbe
YjQtgjwd6TIsAugnj/ATpj9F6HmifI7XLoUm3/Q7GpekatPbWWjmBcYdEC03EuXXmdseHqWzbK1q
JMwJwWjC2rlJz7Ie3A8Bo4YA0PS+zSv9wLelDCtRpNqJEi+7K34e3P0vh3iPA+xYICO4jbmIz4AU
lZ3DuvC7G0llR3JOfwGyybfEEeJ71CQABCHVDd9mS9UD6Ur9zBxBvU9IvgkrTXs380jbq1NXUFBb
rMz1or3kPE5+Amc6L8jv5R4+qCM0ewdo260ryGy28QBtCJ0kz08PUSa5ftPPx7pHkyuWacMn9wKJ
lVTxLIn4LyHbgCpXIg7SHguvr4JsmPYgt0Fw5OSVT8aHULVxazfK94a9ewy7X9vVcX8wiMCEUH/M
de22K6KXSBgh8MEbEnbeWSTQG3h3KiZZH/eItZ2W4aOIJ+0Ot98nG1DWLUNthpqjtlt3Utw9Eelv
gC27Q7xOfwgMiD9mOPYHabvdfVHhj4bTvsDpS1zkbpm7k7L7vqad4BIzPiQclK3CZihgi+wiHU2S
WxMu5QJ2cFfMqnZXNt4pbZc5MPAWbcpSmUPMYdXW6OsIUhFLJGrUhUXjwDZL5gQe6YfMHKlhXcpa
gr+quutPS621bLHmeeeYNdXopCOXjaZTrmkJUT46XaWGVZx+zL5jVardZ1bZXaxSbAxPJjdQsvIA
1V/P4VMCl7bxIqBqU3Lzs4MZudFXBV0mBUiZVVVnrvq6ooNhYBT6qrlDfZeuOrxmnFZ+2KrOm6xV
TWdPs/7i/JTvyVXJl1hJ/4xVGXkf8uX0R7eg+et+yv9wlsdPo9ZaY6BbBDG7mWr7KeGFgTBjsZGw
nrA1563fNG0TTgNRannuWL4EL0Oq09GzKIubcWSQWLAeH73XpiRVE3oZ4744OpZD+S4W76FWmASP
9l73drUuRdDOdtwHEHj7+6GIbppJ/OCcDSuXibVUL3pPRFU5ufeqyrVSoaxl1K5uM0ufYF3X78Zy
X/Qy7Fx+RtPq10LR0/tOVW+gvSfh2LJe5yeqp7qFmu41UQ1uSYl8W+kurj0z7HXljbRcLqu1gxqM
+LHLbUEQAl/2LHM4m3MD7iOEWgTcfDG9GSayVlRdMANcB6+qKAV4+R2wxpg9aEW2rSMOM/TSHYkc
oQONFFSYZ1TApcvqRDyC95qQAKCAiw7hgkgCgOvyQQ7pNjNzBNKG0wdq6XGX9tK65It1deYxPuh6
Cmcycm8YXrIWN427qeJjtpwHgvuYgygjPSUTFL8HYjWnOV5T6A/7rjHCyYZYlaPAZqHwkUPdI2Rb
e8Ct9s2IR8DRC+GZZuc+Kmh7PsfeeeVOceFkiB8/B2n/LTz/s8ITD8i/HjuePgW5PW/z2z8pPfnB
/xWjORz5zAgxK5PnsaYN/lJ6ut4Xli6koBIKhb/u57/5rfS0v7Ang4yBeQm0A0fH76Wn9YX4bsJ/
kI6xW8fZ+1fmjmAw/lR6rmI0hG3A1H8iClab8J/njmzXeyyIjr1vvRavgd4AA/FJN8ajoXlJ/DFl
eX6gkZrqGxZIwwNyWlds7FFLly3UceOpSVOSJ3rbpou1M8CqBaJ6YkDHfmp2hRIbT16HWjsaRxWQ
pkIijWGV7KYdIrVxIJhm6u0RCrtkps9uUx9VpZpuZoLbYeoIDjE3AsHSWQ59P0m0fTAMmvLoIY6/
dQdneCXiGkd76nobTc2zoCndq8qlD1VcvZvnSvqkDTSln3Wy/d6AiYbqhqyjoe8W4qimndcz4NSW
oxV3dR6OJoNNEszINlzyYu8MbXFu9ETfR5Y7hcJajP2MSXuvm80aYj5PhIPks30/xob36Faeuxu1
bDzVbu4F6VxIH/6JCpWxqH1CdaikY5tqmi3es6zccbhG+Modv+mqq+YpNYuXOpmLTcUmVj3qtL7I
gcpR3gNLhD8rSi7bY5P06biLMCUY9KI5Z5xXcgCHnRZB4RMKGg4q5bRnIaTNHVstCR79ftFIUTi3
wrXLe81U6XbJVYbskqW4/m7i2tWWm0HtyUSKuAaY6KVMqDbDACoOMUKcv8pcx6oBnLXXkb4Ad0Hd
RJxdoA96NvvG0slhG9md3Dm9Gn+oVS2coKgLb1e2g/ZsRaPXhkIVYo1C/+F50+2gjM1FL139WLVz
zTxWVfYKK8FXYJuTTybIhRBT22ek0XNAToV3MtoxLOYmuWd8y1hbzQu/ItIc07cF87Qzy+7DQL2/
r3QlTnaJXBItzCu1CSHUu48MfyC1zw56oLBIeveBQKn5OJKcC5k6sXD59PlDnzFAZ00EGBOt1I70
1OqgOghrlM4TGzVxD8yCV3ydtjxG8IK3sqmsg43WzI9TZQcQGbOKOwRZ1XUPs5lCD2SJdFaEFmEz
HEUBnJO9kZm3c+ZXVexwDxX877sKBcmRNQM1X8ocd0YZdWwbqtIVWJo88rQOtxWrC7LidfQ9JHcm
KXiCbKx9NN4hkTm2n9diuBFyzM4eRepXQo24NEUVaV0g9Amx5UyrpPqLgp2HCT6Q08J5npKkuG/m
alcB0t00Hq6iIpXJB7S/cdO6Tv1QDKJj3jKkfO5r4Fwqmq+rxv0mV5bhVPfzZzUMMFXqWS82Lt0f
hqU03dqto2SYqkb7YazQvDNmz5xv9QwJe6MWtnmz4m2Zik4DclAkP7aiD7SbzbBVKVZ2ZMNgCJos
xt+agcxpSskUaUW+zz3loJKZxAlTMJO21OE1UjvUQ53ILwLEy6GrU0xBc+zh0GiiN3OU6Nf/ey3+
DGn8j65Fk+XVv74Ww888/nuFCuux9Yd+Vag4LNy8VWcCLvWn3uS3K3HNXNSQRrP/Yhv3Z4WKSxyj
g0aF65ID6k8SFffLupxDVIJRX+MV9b9yJa536590I/COGPrAhrENc939rZu6P8izE0gVBW+vwQoS
L4SqjU3/OEgxvsayl2djGh8HpVWuULaB4cckCt3OJoJtq9ZEFlp8i74WWSvfCHdLbqLMGzZlbqMO
IEPZh8hM5FOeMNy11enKy3PbABq/iKTIP1ObZIYBt9y4eArxMz1i3MqsLrVHsFaji0qwE+leSCko
3iqX+xYStmTAkGUXtNvXDM/CbY6gmpLfHp+N1FZZ3C8cAbHHsiTrq4eq8l4nheg8ErroJrIGVa0C
Q10tue7RmCdh19XMsOfmQQVbBa2b/Z9R9x4rNZTjw9A3DyYxBxtcZMVGjB0itba39kmUNTvEnuML
XDyWhXqU//CiujzC9YzfXfQuvjuDMB1wYj6mg17s0ggFtG+SXhOaElsh+41JoRexI+1bhh8kgA43
IBF3veOoTSMg5WXAY9TB3P4GrzXhPiWEM8HxJ9WvFWWSr0bEyvqu0FpWltI6Wb38GfmQuc//w955
9MaN9H/+rQzmsDcaZDFj8fyB7Sx1S2oFS7IvRNuSmXMokq9+P2xbHmkcJug5GItt+GKpVSSLZNUv
fIOjJDV+Cxoxhe5gnjEb3byV/79E+/gPlgSa5j9ZEg7pITui2JBu/zZangzrvywNE0RN4LkEVIz6
6rNo2Vbf8Po/w7VRwn2KlnFd1S32RtBUQsOGiOGeCrXg2iwWG2BNKNyZdPD/0dJAxffF0oBsqm7A
HOEfen3mN8yNSimlkWnGUovCT61tnduVuS4s9ybyiGDUCGu6ge5sB2Idpf/LYrTe2ZW/bt33gQRn
pCkUKYPxNm6tNRIVK01RltFujKrTRpqYQyd0VbqzQKq3pUATfKrhjeY6Gitg9/M8AG2TFFutmsMq
W1mSvy2zXRJVG4S8T2JLv7Qq8xx++VqWxqXhaecGhUDL/9D7wWoo3CXp9rWjFNdj7y09InADRmuM
uVHSfBiT68GHa5Zi6dIjYWHIM7twkEJPd1phnGdGf1vo2G422Z4dd1lQNElSSg0goejQ3IwDWbDj
GTe15W8qGV2knoGxY+DS6TWrzejRKaQSe9n49kYvarTnze59U7k32IHcRwZT5qvGWvesE8h/S6q7
H5VGpxeV7gyCkmdP3v47uECehm9v4qS8iLSqxlPDg/R8fR/SStSBqhhLjO8WPiFmauM9KcsLcxgu
7AqmZxBAjBjtpdLCEODO/PwEjiqAz4GJEwgSuV8VEAq7Ig2ElycAJoJMQYTeUoExXAAeQgNq1auU
YrrBRM06EBeGF1vr1hsnYvZtl4X6ju1UOUktPZzZs8cB2u9qBCQ4B60crmzNS5dePqIYWW0wnKHF
5fjKiQooPx0B1WF4kC7WCHuj2FxBBXJkspS6S8USUmGee+bGc/Vt2eOOiOkVzbNafBywIICjPV62
argea9zCeffu9FJsIedQEmm32KeVp2jw+p8Vnf5RyeHvUdt++K3pWF8FLn4RY2qWDAcQEfn1j9fJ
t01zqA7x5E/9YpX8428/L5OO9kalNwNqSFA/UImkvkZQ9hsTFQsB/PelDbCuvUESDkkcCHHAYdGP
+WORdN7wC1hln8sQUw/sH/DbLPvPLxgCdBweJBWPN00NdQqwngVQgTcUFbUCsfYjM8VVDITrSGc9
Bxzk2eahHjxxqQ0TWxnVpjmy7Fk/V+PBEitaOs1KmrbcubUeQk5S6VmgpzsPirftmFHM7cDs2LG5
CCzWPLspug9B2DYnaoRI/CxqfCWcu2NGDAQfYERXNXXiuWOHkOaIjFZZU44XqGLUNE1wO4iwBcuh
xTvBLLLafqnGkvZUUT3S1QcpYcctCM40BHSDAvW52rThzuctWA4iCml7tZDFBVGS0YCLqZvI2UYY
9MzdAPZ4qZEOBpHuPkTYS2ArUw4qQGfPWOdDq17b0NEv4sIq19wZewEAB8d6o5HjKbRZsVDdul6J
Edr7XKfAH85wyj0kjsaJSj+J0G0qwQT73RBLkF0d9BKzdS4lqJWFVRZ4zzhG8UFNkxJFDChfo/W+
cdWzEaL4jILlhuV613VowZnDZaAgG2Aa7R446Rl85GrRGzbeaxVvveXjJwrJHxKNYiVUu5W0oLbR
y2YRxJ5101ALBfeQdJ6KSER4KfJoi2ulMyuc1Fh4mYlnj5M77SpIB7aCxq3Ubpa1Ij8oujKcDVXl
vXej3sSWxSn2Y60BDxqFYt0kVGBPq2ioNz16ZWegkCHPqY2Oo6TTxMANXC0+sdLe3nR1aW9wLO/e
diy02qzwzRjnrpE6OvolOzTKIUELGh613nhwLRFXmPGk1bM2k/adTCyxzTCTgsAWgIuwmBGsVtLw
IbRktVR5KjdukKPskJtBtlZzM3vfQTK5sGHCzxLIWR+qIkfqcLDfue5or+00i69SMFl7WDrWbR7i
HlkAkNiBhLN3UdL6i1KzgkVV9ztqP/6uU/tsVZW6snFVjK7hjolLW0nUkG4SsAk6OzzRZgzjW/Pa
cycL4rOkN+hwJLHo55qdarthrLBbRe/Avm1sEYh5DcDoJC/D4Rqhhv4klbW2F1qCuqlvFt1BNx15
yv5iACapIzBeY/Nepp7ceZlbbwDt6ze16igB20QuwaNE1fvE8ujMIuNXl/OuV8zy3FVjANCeTJVq
gcpmPbPjWMEkVEJN9dBB2ChI04L3UzhMZlpy31GJvzVyTH9ozHIryhjRV/IIEkdUa/UcNx+qcjpc
vFM7gnyihCqNa7wmMRQIRXgeBaaLioOR7GUzNruO1v2+1zqAPhh6DtcusLFTI27qZmaUWv4RErB/
oTZDkMyEFokV8hb1MuxtdTKLtpFaIGNp51KTucZBs+hCwIc687ox3teobCwbr8+WTaIlC80x+o1t
S4xwGkUWl04hvQu0PotdkDrBvCuaHldAeHMrwN907+A2hTsReWJl54O108ihtioCLWtoFs0uUwt5
FlDdeW8WCZZXjZd3OuIibwuAkBiUFbp3o1Wp+KCJMV97kjIjJanq2syKfhEaHZjHRAvXoPN4twaZ
xueen8hLTAP7S4IHiXJGXjXzAv+mBUvqEgbnRinVCn5nFwDZ8tQN3XAsD22l3CMLn+5DBMdvS4zY
UZNR80epF/6IeEBOzRP11WsaUeKiq4V5q3mlQuuXLGsLZbWGuGpHNJJdHulM1z9lsefQ6ZTFrZmD
91NQ+bkNA+R8UJvApxbTrXGp01BbReB2oBnEwUqtMVfvRr+el0YV4a0M5vPasFNvFQROg6Otg3Bz
Hmf6zk/DcT2klrnG2toh/K7GBbphGqz81r3PlMpeobnSXpVu5e35r3dSNNK+D6WWrlO/ClZgmMpz
YYE/pyGbfRhs6qPAPtL3QMvc966TpvvW6sK16JVw0Y/YOMeR1SzTrtJpASq2QKGvK5damabG3EwA
VsYoUZzixlFCNnCqE2PU8IICCz+Hp/lRVL0zt7L6tAioZdnsaqmXvy/0sewBqdlXfokTT4qaN7Yj
/k0ZJd1jVqtyYVV6v24qiSqB3YpSW1rDSPdfpcoQUKeWcqWAgPXnTaUXu8LGXXU04OdVLfiCxKFu
6qmAtcxoaqyG5szQ76uhOjXbUDnT8m6T+nTo7NA/6/HMQ0WlX2oDSXEawYxBFrlaNhXpBQ5BWbGs
cCPHFAv9xeQ0ptahzrgnKWVOknjq2G2/ipsoOaEuOF2L5mfLqoewHVTVe5UCzwZxSRt4l9SRlxpV
OBBVPQ40wcS4FKU0V7TLuitdAbq6BD3lbqDXgbJ1HMxGh96dSRh3IzSEJG3rvVqznxWtHhOoYrAJ
OzQ97QumBySweQOUVueJLYwzavg6ijResdDqbNhqUqwbfRw3VtePxL8iudd672HqcCSpdwh6u97I
lKzLyUDd5DXuB3QRzRz7M83IkRRS9Cv0itpTA8XUawOkqTOrlKi/CGzsXGbCMVsdM1fVWFhZr0E2
DgU4G1X51CPKdarBYr7l/Sh3ADvajT5O4bjf5g9pk3YbRxT2aSOK8VAFJrljkO29WMNfMBnGpd+l
3jU3IGVOgejM0J50Do7AGNVAFuxc80Ew8kUd46yeDr465nt8zNRdTTH3Hjci/MgCH5VhVem6YiVF
VG+E1VD7dSGMfUoVZPfQy4JZHscGWEG9gjjhOzJcgoilCWplIfYnRqZc0UL1caPpjW6DanCrzpU6
sxK46Vl+RXwRZmfIhKC6oSAMBpyAcYMTtaY/sBBlGckLF6nhU0r/CewgPXxMWXGGWWBYcp70pYPy
hhW+1dMUCArhLtRHTbup7Q6wrICKwv+hKqZeEK70SMA1zUN6KTjLzEtHhBs1DcUSz8jiqpbyYnKx
zcDvccAadcE+X7RQOWeO2segl2uN0hHKN1Ut+wcZ9v0nWYiHGguy93bSHayiU2Ow0X5+4Sq+hRpL
22wQmwrnWa7Lna1XeG0WarcdDVFhFwkD166DFDkVtqdaRddbL50bMUqA5AJzP9Gia+lVWb0Ialuj
MF/7CzMxs1VQt+E2wlT6otE8Ze1h+UXPIW3WEmFG2F2ZdWZFg/fg6CWstIraQRaMOrehTW9CM7fO
Qt3x9yroi3WNM81KiRAgsYLEuvZtv9rpGVvnPBJjtDCNJilmonNpbCt2t6rtxj+pACh/0KKuX1IH
8PZpWFFjk7k9r1iiAHxF5nmLcfJcSTzItfhnLLxEB0EqnQyVtTDszeWYAP40cfrO5yKU9jLwVLy7
Gtvzia4kKSryzFvbqTrkFHpjk/aWdu01brCsChWyP5CZjTkY8ToepIY5JmXIQkCKivGePQkTL9/b
MsF9rrVGUVEVUMJ7M6yaTSnj4krFR3nRi9C/MMIMTJQ9GrdsdAnvHyLKiyy0xNLAzuA0BM6wsT0U
pVq/yD45WeycWbWZvO3iLIXtmqlLQFNiM8Zo60DENVY0h9STDGb4wog9l61mgCpLNIAKFsXRXa02
l6Zar4hTAT7bY0QxpbpTJp07Wobn3aC8gxEQzHQ/N9/qFHxnllMhj5STtBSWXc8LofanBbSwZeWB
DZ/1RijJs2E7WW2K2TsPBo7CaZPIKxX96RvVGM3F4CPj1oI9mcHI9/5CAx21SfKw53WIP+dpf6pD
KFC+I6lidAz9P5kpOspseHrYGEA44UqYUb6AL628LV3R3zia5t4PTldciGD0t84gyndeCKTGoJGJ
JoAp/HXQDsVNr7vjSjXxM8XhPVyklavss64SAS9tKGIC2okd7xqEEjh5hfeUAFFUCJMM32CEotZF
h7qFkcVYrIbKR9/K/YWu4OepRHjUAQq6xV0FxnlTmHi8u9q9aFuAvhrcyKh0QXxx7vMsNs1zI4lp
G5l6ZS7S0hlPqsC23xOp+2tTdMBBInnIO3PfNvS0iVBmKCHF4MzEsDDHYLjs2gwv13jc4VSGaljs
IIKgarizkpUG8POSvhpZtv3KfBBNieCBYvgNm3tKULjsFC2/G0WaiAUYJ1wEq8Dqdh722SdBSbQL
c1BYlzkIy4s6GaPJV0vzzoYgFo+AxsKHwhs7UIEKaMQmEFf5GFO6gbQ4G6nbqct86KwtpB9lYwoU
BWosj0tMuiAkIOKi9o9d3d/XwViustYMV0aVJiuzL5NV55M7WYWpz3QMdmnJm3g/lrR07Rn2PCM2
m12NXtYYXgDuZIcOAPd55K/7EEkIkCx9F17xorsnKNrJE4HP8smoEmFroPc+gSMjFEyl7G+CVJrK
vCVewLK5zFp77mDZuBNTnN0dQ+7kGH6LKRJnFyYojwpsnJlIsVLJ5ZOZKhFY06dIHpg9a5Mzxfco
cxLpI4kCAWaK/6XiNDt3ygniKTtIpjyhTToB093HYpzOirYqcre+SacEozrmGhaRGYvRlILox2yk
nRKTdEpR8CEhW/GmxEVWAZu1JcXcCQYXN2M4Bks/oDboHlMe55j+4NKUFZumtHtg7JZ22lcmvWGj
iLjhMQ8u0IMINqNmHwrIqIg7Rhl+x9BXDEpt64GWyMgiRr41luN1ARNgkSjFlSLCcFMoTJgOg/mK
1q6BFy+RsjLUIFIh4YynNi562y4gSTMQ7bVQh2kxrKf5gdId92EeAPS7o2FvzltH1/euI+3bknsw
zNQpZcTUHMDnMY+Moyo+C+KGSgFJJm7B0VweM0/rmIW6U0Ja0IFdl1OS2k7pKr1mYAhksMWUysJo
4rZP6S0nOSW6pLzVlPzi2tntrSkhdqbU2FR8511mlO/6Ooo/WFMC3U6p9Dgl1diFZWvnmGnjDDds
kBytlu6UiA/HnDyZ0vN0StRBQogtJoX2XT+l8c0xo4e+4EEVJs3HJlc5iVikU6/ht10JSKA9Vgbi
qUjQTuUCcyociKZ1F89qdd+pLB8lwV8sqJirufQNLcpvwLkdoD7PC1+16+okCaWyHtDtPM3i8KQR
Hrp1g+IuUTLHtN7VzT2oOTpdgGswOA9bFOaErb2r4YdgAQ6a9GHoWnmKN/2wVRwNxBvVvHsCg/xW
d4pdG2b1slUxgiV4klcVJswYgylFzD2NdPjUNvbVKPLUpAJNpNkLy1fs09oBO7JsBs4KB7COyMob
s0MFLQQiWmMFoEGmhSw+rmnINbG+jce1zjiue8G0BLrTYvjzCTuSGl9M2LFSSDBNx1XYtvmnUryL
F/BgwItapzP7erzX78uDcl9eyfP6Esmi7EJJ/sLszJhuwZ+OqKmTyRM6CCyV9p+OKCmwpFYTemuw
qN6HBM5OAxQoGs7jPhzFnEi62FZDCbyAbm7wQTPHZgk8O/4EgAaS3DCE3iqL5MC9tImol6Ons4cL
zGnV9Wh6yh3cLOsGwgFbnZXlgMxjw3ZimP5DtenLvNzpaYVZHYjlEyIZ1ifKKTPLhuKItOQarI5P
sSGNVomhlauhlsCccnN8b8nIO6mll5x0pemsmyFR3qYhNK62yeJL+Ev+ViQtPrYdAfF14FojuIcw
QrsLI6sFLtbVLbpd0/qViuTueBv/UcH+NXJ1v3C1nsfnx9X60+BQ/bBWz19+qdXbb1zTQYrc/iwr
PWnOfQEATsRjFYQbJBL3qFL31NCEq4w5Fn9gwFiBP0pk9tTQRG+ad4WGJirU9DStf9TQtLUpxnv+
PkBeQdXDcQBXwwKwJp718yVLTdXI95QB0STNoGydUBDPWJsQWVzWrdm61O09647XVE0WdWWFvA11
jIgTili+BlpA0OfzirK7liqwsZltNuZqsnA7c/q2WWkyaK5yOWBMpeUg78x0hBKGMuMmwNJ7ywml
Czj+ciPd1pJnA5XJfmflarUt0KoKL8y29VHmsnCSJd+N7GBb2XYtllGQJ1cQPs1hNmLwPczxWNXh
C5SAcNe5Tco0y6MQLejWp/aB8nXkbFQ3M7sNvMjoqmvNclOSFsWYnWf36IP06I56WvvAxfHGIheN
QoCvtzd2bU3YagXJkok84q0lgrPRHFATSq0S/uyKHnbnryq9tPNVOEojX9S9F56HjUbvIsaOJ134
djGqp0RqekzFtKcMEDmxZ28iWOAqLFnyQYwDjJA11pJWPw+DTHmft54Lry8Zwh2kzOhQUl3Y1QKZ
lhkiv3aIsLWtjgsnGSZ1Vd2urEVcVQiw5p3n3Psyb98lIpYG7Y0mfxRoGHwKDBt2KKEzqlNwMc56
CeFn1pgu4uFtDXcHDEsfbzRFyL0yKt0lSLT0o54GSkQ1LPCT5VBK5b4ujUFZeNBC8rVR1tYeSiwV
F2H4Cf3MmnrenKJmcoPYZke80ahNNacFUeTzmhbGJ6tQ3amVoCXvRrvRvVWrlK4580iq1vCkoSdC
3a6QqrBjeHetp7hbDY7QSiuybiGqutwXg1Lsg44Klt7k5VUQOeo5Op2mgqhzlMpFgvT7Msb16KDW
TQ9xIdLb+VAOyPQVdnyqAGFcWkZczN2+qBd1SFYzG4dsWDdGCdHY1IZV4Mc9GHxvOFP9DHwqFfjb
vshD/Mgjukf6CPHSUSdBRq8Zr7W87/eZbyF13PTdPNZceRFprPpJbIYQXMr4rNUgNbSMRTusr8GV
S8gxdeNQEMtUyjicErRpsRyUEGVDCmLA+irvVMMSeSPSwF1lupWtTTVIbyvNAA3g6G/BL8FKsgRc
V7eYld2WSIInn47VMKsA9V+5HVymMOBKZas6i9AJ6y2gT3XhUdp7WyAtTPbZ9qd6k4FftMduXqoW
kFFrqFxE+wzmPxYoS6EsP17qonMWQ0b1i2ddhwcQ2cUiIHj75MiJB+AVYhG1pnY9+nK8nfgbm8R2
BopMUWkDhO2L7DYho7iDj1LcxnnTfmqDKrq1NZycpIMaZszYkUpWOa/jxtoDJyzflSKtL7PU0A7w
cM18XgrbvRYhlagsSEJ1HqWkODOXNSWe9ZEeLaU+UBqm+3iQY9QMs0KpjbdClNQMOtQNK9mlACIi
+wLiqfU+IqRfBojO+osO8OqV7tjeZihC7YQYOHmwa1w3ZnmpClRtFXO4iOwMxgEpSPFJhKV2Oz0I
N/poj58CW8pi4Ug1eTtSW7iECb+381DpYDw3KaKzpia5TqXsFgnKTO90kFHKujX6zFy4SeKdIw/T
ng6sEVeYa/uPaRCDvaJwOdzFLo4Us5qleaOjaAJRVff0T3GVQyKuATyCIYuFdQO+WBPAowG0Iifp
Exv62cGC/vMoSGbBiTroeSJD3KF77WYVem5OvyNvb7S5P4bjqgfntQB5R44ORXopHNIyOmLdrCIg
WpEHoKOAYml1SjW3RPcyIeVZZFo7blBLNktqsUE7RavwUKAj17PCAqA1dxpRX/kiAU6X90EO9aSt
r5FuDpeWpZc0bl1rq1uJd+UnhoFwQhafZurovVdkfa0Wab+L/BZwZ6EO0aVbWXG6ySWCzV1Nej3z
dBCvRK2IKALmxWFPG/SdFTvNWVLGQTij3BhcxGbvngOnJwOLRqVlIhJjvJRW7cuNCJvm2sOr+ibo
fPM9su9y2XW+vaXVql5STpOnIYEkxCj6UmHcpv5caYNiGce9e4Gk+bDpcqQlSKKUipesy9JZospQ
WZKzWsrKCcvQnEvLLeFKD+KtFdT5pV9GBGtNZ50OrpceeqzODwpltjXgW85Z6nr1oDUNYkF5KG46
LXSWozF55qJzvfOrqvjoe748oIhEAcLXzQZJUIVuFlx8WW2sIUSUImwSzHy17JNX5xgBTtHGpgVT
s+rI4mDQmDVW8oh77CIZ66u8nGZ00HGVsaWJbCOkqJOAqP8SjVUFZWXVSYtV2Mfstw6MyHM3YHmZ
lZo5KeDLTtLPTSgQBKnwroJmaD/pHfo4F1rckkbnjhFDoE5t+muhEVGUCIfLCkkBdvaqri6z3Eb2
uyZPh6MT2cY8pki6y7q2ZPPqrPgcsQV/ZQdpfhqYNeqvBtXgBzuVHprspITq3NP1cIvwiHRXQnTq
W8tOwlv2bAQzUROGoGW7eUeOqZjbJHFgwsGswJ8e+MzkszyplUfIbcaiVbZJ6I3qSdjVGdripV5D
uKuj7VgqqrENskG/ywvV6he9WZ2EtYVjg1ln+Wk3xelNbourHnTpqeEipeDVqjLHdQlaaT7K/ZjV
TIjLojtT7Ka5M90y/xQ43XinShw8EmR7T+rRwaZgdLIr1yuNnV3pZBGDVVt3jagCtAClTjhk+obp
0fgqqAYHQXieeGV8l7uadUbAVhprj4pLOStrN9m5Q+u8c8ewp5ts3avAx9aDFfcLoRg8zrjtLtyq
MG4UiGgngZXS0XUBR9CQtWv7Lf0vTAoK6OxrOhTJO/zQ5a1g6SyQ2a2KrRto7jJoRlWdxaPo4RYn
wakV5u3JMCjOVMyx1p6nrEIIWuUMSDjqtKHs3g8CmicCYIY1T3Q7fufgxdjMglZ3NpWnOuf60AaC
NrnaPXpm7S7bHl8DAqOlWoQomur1xAd3NlLy+Lfk/1utcW7QVqnW0u2uNbsr7ioA9uvOqGAO2J3D
ihV1pgpbuYbqlSd+ch3ymNyVvYrUCz3fTSiVLl2iABIiQeV2/WmLrmU0z9ui8ZcZam73bt0MHwr8
4ULIFSF9KZmgNcr2g6TVZqwLpF39gEBH9ROqvdzmESX81sRvoS2Sd2FpSSbR7UjQBdvn2ovE5D/b
xvtomGy33XyAwDkoyt7KwxvkJGwgwQYoQjVCdDPXc/2kNSTCP1FOt7lQc+WxMFP1Boy/vokS5BEi
pChWvhoY8yTs9BuJpeCEwh8RISugHZ5hD0BRRJXGUqYVbRJXJefOgvQk1dRsbsNk2ddOUywUSzu3
UbQ9h8vjoZemyksPJPMuHhNtBRhBCeaNxh47k55An80upb3oPMwa2tSNzjXaLzu/TOmBKHVgpps0
9puzaiRYnFWkM7dmZyYCeeE80BdiyBRrWxIg3rZ+ZSF43xv+bclaxw42mFeFTedqMbGL9ZVWZgmU
bMVxUeNEh+MtHWBMmoch2Pt2o1i8FcOAT8PQo+JadeV9bWnWWwfazM7CCRMgRdZZt7WVm5csdnRt
cAQP3vECqyt9wPUJTz8dsKKbZGBzev+siE20YzhPsaDW4pwKLvyTi/QN0Bfp21S3iTdPMpn6SNyM
ACfmoGZqJPlT+DF6rdfBJk0KPWPVHDRl0dZ03mc+HBqE52jfGPPG90FgtjWOKmAHTDGvRkM54BJS
X2dImCLHS8y+KNIsvRjtpH2HBPNQoJE0ZGetY9Mwd2B51pFCiDOAgYZxbiXvaqoYzTIwoGRd1Fmg
6rO2LBNzYQYGjgAuRPV+ARsfepaaBXRd+oI+J2+Em268Trh3Hmp43qyzPdA6MaIb1Nwot+dIJxnA
v9FdUtFVHrW7uqbavW4s1dm6AxVfWk5++DZXnHSA34td9oqOqfGphraSrwsqzMPKUxtUMcDjIA9D
z7AOLhrdIOVIktwAth1oI5seYkHsVcMV74ycmXpa9/MmGIk1WP23TdBtqjbNtj0g3TuWJfPKytkO
Qozetlk3NNf9ENfU8JPxTo4+Iv1uEPYIn0OGmleBCvmVJWm0/h/DfX8p4ywOzWF5xHNfto/VcPUI
i6356k01/Xafh1lzk/+7Lz0BBr8/0G/PkeQf8zZrpjPwUYp8AXOc6oMvyi3HUzqe789GSA5N2LQP
j//5XaD8bxLJIWMKd3L6/P5bkmf+l1/b7oQGt2yaQOrxQ7WD4z2boR/Nwc8v7/Nk/vw7Ly7g8JAi
LQCjrAo/Ni+mAPDV55MCweo/5l+n89tJ+NMYzybBRZnO0VDReHnx1hvdUEGg4sX4a168oQFn/XtP
wA8vXnPfGHjBsmK6n68ScOrzJ8B6gyuEy479+fGYyD+/2BNgaRTkzMn99e+8Cj+eCPsN93miCFNv
fD4D7htVBQQMO+bzFHwGJP9C7wAytJOf46uuXiDQYxoaHkQ0vZ9dvUMx1kZKdeKYHT+/3P1Ha9l6
7dVrwMM1S1MpQL24ensiytkTfZxZ+dUee5q9r7zpGipPNHdw7EXkePp8++7TeEHn+MvN//yK/UJP
Pg+m+tr3XocnhQG36SJI+vzJt803dCYdHCVpK0yfX+7qbS5e6FCuXvfmC1S7mEgof18+L6dBe4O6
KkJgfOXz51d7EwQi6a99CIT6xqR3QGcJTffj58UkOPiZAk5EEe3LJvnLrYL0g41XT4L1hp4Wj9TU
SPt2EtDJnxh81FqRoZ8+v9wk6HgNfd6dXxEMTgrGE76B3eD4ebkmOjwo1FlhPfyqa6I2ifK9dk3Q
32DdBTqIlul3JoFtkQ4oXUTYOcfPP1ga/8bu8TXJmgdh8nBMr8LH+ntZ2I++8JRZfPv7L1nFycN/
ftfInl58caLyfz72H9nX/7yIF4+Zz7NfPmVCx+N8+fMvF/jtoV8c6+mqnn64CR+rQ/URC4Njyvnl
NCcfuv/8/n+yhwBPi311eHisgxfZD1qKT///rhDB153hp+PX9UsDaKFN0Mc/rvM/v7+YhWcP18+G
nYW0+5+GmSYcpAyb1WuH3Ryq4ZAdngY63snPSeCrRw7Tw0cEir470/BOJz2G493591N9ekjT9rf/
dUiL//3b9gDiOXwxQ4Ra01b22qNsD1VGfSJ+OUnWMWB89dg8p8mfBjZcUEGvHXh3iOvg8CAfH4un
wY731mY9e/rBv5/4s8NDMHz/Hfq8Xr729C8eQk7/6USnM/8Sl7x24H370H4MHukZvhh8Uu54+sG/
n5Z9m0WHD0/jHM/6c0j92rO+OkSHuoGX+2Lsz0HKa8e+DuM4fOFYr1PA+i+sWDeHNEzwDXpon5/1
lwTztWd9pCp/b2n5ErW8dvy7x7r5bfaY4ezw4uw/FwdeO/rZgcWcBat56ST6pQL12tHXbcToLwp7
X5ObV4+dv3grp3GBmz5N0b9/ddiVv4p0nIcf8w+YTZ3Uk6tG/TT49D6RP2so9Dz96BXHo7H64+1J
RQIEAO3rD3MWjnn1Mhxg6EnVmUrja+/Fz71oX7m3/iPnr1ce6y8MVF45+s8Ful87+F+IML5y+J+J
Wb126K/v249FcV55iPmkJBHiG/cyzCbrhVb9X3iJ50FwaJqw/uYI1mexi//CJvY3JDFeOUl/CeN9
5fg3j6yi/p9j/D/K/K9dhXaHByRDnlaz4yJtUPzBs4/MH4y7EEDHnn797xfs769Hv7Fv/Lb40ZOM
ipOrWg6PG7V4yhBIO/3ViXwv3/zaovs2C31qvX3vz16m2NM3PiaPh+p//i8AAAD//w==</cx:binary>
              </cx:geoCache>
            </cx:geography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Sheet1!$A$2:$A$35</cx:f>
        <cx:nf>Sheet1!$A$1</cx:nf>
        <cx:lvl ptCount="34" name="State">
          <cx:pt idx="0">Andhra Pradesh</cx:pt>
          <cx:pt idx="1">Arunachal Pradesh</cx:pt>
          <cx:pt idx="2">Assam</cx:pt>
          <cx:pt idx="3">Bihar</cx:pt>
          <cx:pt idx="4">Chandigarh</cx:pt>
          <cx:pt idx="5">Chhattisgarh</cx:pt>
          <cx:pt idx="6">Dadra and Nagar Haveli</cx:pt>
          <cx:pt idx="7">Daman and Diu</cx:pt>
          <cx:pt idx="8">Delhi</cx:pt>
          <cx:pt idx="9">Goa</cx:pt>
          <cx:pt idx="10">Gujarat</cx:pt>
          <cx:pt idx="11">Haryana</cx:pt>
          <cx:pt idx="12">Himachal Pradesh</cx:pt>
          <cx:pt idx="13">Jammu and Kashmir</cx:pt>
          <cx:pt idx="14">Jharkhand</cx:pt>
          <cx:pt idx="15">Karnataka</cx:pt>
          <cx:pt idx="16">Kerala</cx:pt>
          <cx:pt idx="17">Lakshadweep</cx:pt>
          <cx:pt idx="18">Madhya Pradesh</cx:pt>
          <cx:pt idx="19">Maharashtra</cx:pt>
          <cx:pt idx="20">Manipur</cx:pt>
          <cx:pt idx="21">Meghalaya</cx:pt>
          <cx:pt idx="22">Mizoram</cx:pt>
          <cx:pt idx="23">Nagaland</cx:pt>
          <cx:pt idx="24">Odisha</cx:pt>
          <cx:pt idx="25">Punjab</cx:pt>
          <cx:pt idx="26">Rajasthan</cx:pt>
          <cx:pt idx="27">Sikkim</cx:pt>
          <cx:pt idx="28">Tamil Nadu</cx:pt>
          <cx:pt idx="29">Telangana</cx:pt>
          <cx:pt idx="30">Tripura</cx:pt>
          <cx:pt idx="31">Uttar Pradesh</cx:pt>
          <cx:pt idx="32">Uttarakhand</cx:pt>
          <cx:pt idx="33">West Bengal</cx:pt>
        </cx:lvl>
      </cx:strDim>
      <cx:numDim type="colorVal">
        <cx:f>Sheet1!$B$2:$B$35</cx:f>
        <cx:nf>Sheet1!$B$1</cx:nf>
        <cx:lvl ptCount="34" formatCode="#,##0" name="No. of Accounts">
          <cx:pt idx="0">329067</cx:pt>
          <cx:pt idx="1">536</cx:pt>
          <cx:pt idx="2">72616</cx:pt>
          <cx:pt idx="3">94988</cx:pt>
          <cx:pt idx="4">16243</cx:pt>
          <cx:pt idx="5">97553</cx:pt>
          <cx:pt idx="6">8836</cx:pt>
          <cx:pt idx="7">2292</cx:pt>
          <cx:pt idx="8">111859</cx:pt>
          <cx:pt idx="9">17033</cx:pt>
          <cx:pt idx="10">976652</cx:pt>
          <cx:pt idx="11">159649</cx:pt>
          <cx:pt idx="12">42175</cx:pt>
          <cx:pt idx="13">45549</cx:pt>
          <cx:pt idx="14">44526</cx:pt>
          <cx:pt idx="15">386321</cx:pt>
          <cx:pt idx="16">419114</cx:pt>
          <cx:pt idx="17">255</cx:pt>
          <cx:pt idx="18">667274</cx:pt>
          <cx:pt idx="19">1225539</cx:pt>
          <cx:pt idx="20">6300</cx:pt>
          <cx:pt idx="21">3110</cx:pt>
          <cx:pt idx="22">4002</cx:pt>
          <cx:pt idx="23">874</cx:pt>
          <cx:pt idx="24">104402</cx:pt>
          <cx:pt idx="25">171661</cx:pt>
          <cx:pt idx="26">299863</cx:pt>
          <cx:pt idx="27">3878</cx:pt>
          <cx:pt idx="28">801288</cx:pt>
          <cx:pt idx="29">256320</cx:pt>
          <cx:pt idx="30">9326</cx:pt>
          <cx:pt idx="31">324638</cx:pt>
          <cx:pt idx="32">95755</cx:pt>
          <cx:pt idx="33">400688</cx:pt>
        </cx:lvl>
      </cx:numDim>
    </cx:data>
  </cx:chartData>
  <cx:chart>
    <cx:plotArea>
      <cx:plotAreaRegion>
        <cx:series layoutId="regionMap" uniqueId="{044AF9AC-DA9F-488D-B353-66B3A959AFB6}">
          <cx:tx>
            <cx:txData>
              <cx:f>Sheet1!$B$1</cx:f>
              <cx:v>No. of Accounts</cx:v>
            </cx:txData>
          </cx:tx>
          <cx:dataId val="0"/>
          <cx:layoutPr>
            <cx:regionLabelLayout val="showAll"/>
            <cx:geography cultureLanguage="en-US" cultureRegion="IN" attribution="Powered by Bing">
              <cx:geoCache provider="{E9337A44-BEBE-4D9F-B70C-5C5E7DAFC167}">
                <cx:binary>1HzZcty4su2vOPxwnw7VGEgM++7eEQ2yBs2yJFuyXxhlDSQ4EwQ4ff1JWZK3VV3e7Y6jc+OqoiM6
ZBbIBBeQuXJlov55M/7jprjbmHdjWVTdP27G39+n1jb/+O237ia9KzfdXqlvTN3V93bvpi5/q+/v
9c3db7dmM+gq+Y0g7P92k26MvRvf/+ufcLfkrj6qbzZW19UHd2em87vOFbb7D9d2Xnp3U7vKPgxP
4E6/v9+vbvXm/bu7ymo7XU7N3e/vX3zj/bvftu/zp2e+K8As625hLCF7NCABEgGVj5/374q6Sp4u
c7lHGWWcS4G+fdjzo082JQz/S2u+2bK5vTV3Xffu6f/fh70w/Pu/6q4OH+cc1g8m7p98m9NvL9/p
v/659Q8wy61/+eG1b7+Sv7oEppa6inRnjb6x+Pf3f1S3qdm8OzOb27sufX4Jj+//xXf/5vvHwR4P
ggALiX7y/iULfBxI//EyfX704/v/dbN2A7E9/sVUYNZn73+y/v6/BElp2IDPL+h/jg0J9hgs/AAH
9HHx4xd7Q8BlJBnzJXl+5iMof2nGbiyehm1BoM7fFAR/dN2mfH4drwABA/fkUyFhg+xwT5LsCcID
2DtP3mt7e/yVNbuReJrEFhJ/XLwpJM432aaz6aZ6VTQC4VNCBd+FBqd7IkCYCMwf90vw/OjHffFL
Fu1G5IehW6icH7wpVP4wrtoATyheP5QQvhdICnslwI+vH9zSD6Fcsj2MOOXgsx4/W6H8b1m2G6Ud
t9hC64+35c3CNN1Yq7tkY14x5hO8RxgTvgzIzrhC9pCPwa2hrbjyq9bsBufl6C1cwss3tYtCcGu3
+nVRoWiPEwnRRrBdqHC2xwUKMA+efJ//0rn9mkk/g+bf09kGZv2mgLm8KzZVsqm2MpQXk/q7DJnv
Qe7BAqAAL/wZpCYIyYdd9ESN4fJjVvQYbX7JlN14/DD0heW/v79cvSk4ok25qd7B4noXaff8el6B
laE9/9F1PWWFL4kxB1b2wJix2KJjv2zObli2hm9Bs3X1DeWW0QZUhG8onWzAp71bb/q7Qr8qXJhI
4mMJPusHRgB8DZiCTwL+FIe2XNrft+tnuO2e358A3P21t4TkXZG+JnBij/mUSsR2hyS+h3Hgc8hQ
dzK66K+s+Qlcj8O20Tl6U55vVb9mCAoeVDBCJdmZhXJ/DwWESUbIIw5bec9f2LIbhW+DtjBY/fG2
MHDZxmzsKzoyssckvGj8nH7Kl/4MQwLEERXwlcfP86MfGcHqr+35CRbPA7fxeFu553pjplelZkTu
YSkgrMCC/zGugGjjI+Ijf7do/At27Mbh+8AtHNZvK6tc6/J/SQKgeE8SGkByuTOz5HyPUEYwZT8B
5m8Y9hOE/nSHbajelqJ8sClL942aHW66tNTm2aP8z0k0pXsByMsBKGbfvdWPmyh4kGsYRP7dwf3R
sv+zKZv/++4XbNsN186bbCF2cPimgs4BlADyB3ng9ZAidI8FDCi0eFKZXyaiUAcImI8pYU/sYItG
/5JFP8Hn35PZRuVt6QKHG1Nt7CZ/TVLm73EM2Yv/lIqirSQU5E7YXlC72V0a+CWLdqPyw9AtVA7f
FkE7vDOb4jUhAV0AxBgMn50uje35CMiZj5/SmS1986/N+QkeT9PYBuNtZSxHm7xLN7fD3V3zeq4L
g9TMGRSPxUuf9ZCy+EQywbdylV+0YjcQLwZvoXEUvakwcry5Taf/hXo/xJKAQoEsCHZLZ2KPCCEZ
pU87aEtB+3WzdiO0PX4LpOO3xc6ONxAfgZdZ85pOTO75UJgRFMrK3z5/jitISEqeVGe5tYF+0aaf
wfPDhLaxeVsR/3hT6ca9Il8mEO+pD81I9LmA+SLplFB8hmYNDhWa77Hnx3LAL9jzM0yeJrKNB7Ql
vSFp8vgugarzZnrFnQL9MQHUyzDlO3vH5EPs4RBi0G455pcs+gkm/57MNipvK+gf67k2r9owQ/co
gk0AKtjL7fFQk2GISLS7kewXDPkJFM8z2Abiy5vaHg+VFyhdvmbWyPYQwwKUmJ1kWPp7PgMiAEXl
xw9/Zn2PYuWvGLQbkX+P3ILk5G3tjdNbDYT4+a38zwUXgvYCTJHvQ2R//LzYIQIAIQKazdBT3N8K
7H9tzm44nsdtgXH6tjTLM1dlm6+vBwZ0WwifQF8rgXX/UvaC9FAABk9hfIsA/7Udu1F4HreFwpl6
U17qQue5fs32SmgZg149ishOTiXEns+hKQY6XB991FbL2F+bsxuM53FbYFy8LaXxclPq4t3J5ta9
3raAfB1hBlX57XwdkEAcYAq2wsSvGbEbhh/HbkFx+bbI7aV5yDVeM1bQPe4HCIopL0uMwGm5TzgU
UJ52xFaQ+AVDfoLF8wy2gXhbYeKjtdDA8uqnJAh7rGvhp87WLa1XQGRnDM6xPAv0W0Hjl63ajc3W
8C2EPr4tzeTbZDavXCGBaA71DwRdrU+p3svkA1r1wHNRKKA8Ea+tXfOLNv0HdJ4ntI3N24ooV3ed
fafuoIGyeL2QAoojsFocIP6SaQm+Jzl0SvjPyfsWKL9ozG5QXgzeAuXq/zHn+vmpsO8H4yKoTS2+
naj74WDYf776bd5wxm9r6IuDeS8m/ozo/u3v7yG2QFOXwASa8gIo2GMCIuP3c3sPt3zRyrq7Ee/d
Hw99nbs6PH/6iDs4EQJPp3uEcBAwsQ/VZw5mvH83wNKDK8DKOSyVAM4JQKbEHlhIVRubwkFBaI/2
KRRB4QKYDacI3r/ravd0CbIqOAeFYToPtxTfT0Ce1cWU1NX3V/n097vKlWe1rmz3+3tMYeE1j997
MlwICkU9TDF7aE6UYERzszmHY5YPX/+vNs6GLGGzv4iHj26qj+UlXibLlIZGKx2HIgt1sETdOf1Y
jUq6cM4+dq1e6vIqHm2kYy8UvR+ivPwi4z7K03Vadsp5Sy7Mqm+EirtyPxVfp9GP0ibJlNNXbvhC
tF14k2EKzRe08dRAplOamiX1Dhpxb8awWMfssicnyW1aFaoKjiabq2o4ro0LY3ZfVizMDVGppzRm
+0FmSyURPunLKpoGLyzSaVWyPFNsdOHoZ8vAWyGWmWWGbRLWrjgZ0y+VnBWrhq9IVh87iz6U7ZxG
OuFCBXRqFh3PQr+6scUpE71Vrs+twlmnaDKoIm2VmdTAyRnOsoukmPcpNUs0kbXnlwc5YkXIyiM6
4izsmua0cyZXbWIi53kLlqGzAhdqbLJMebS+C5xfhVXrf0aZtwKYFn2dLGqZqCweln6XLyd/Co0d
o4yZqMi7Y6rtmWX0BMf0JufsbKzB1mGaAtVg8mnU08fam5eklIvE9zOVCR+rlPFSsR7umqT6LCkb
p1rZdcoX+qTthjAbj3/YNrvWFgYm8HJtwb4DIo04xtyH9oqttZX3qBt17cnFOJcfjfXq0Pe7s7EP
1unAFlAXaKOCswObV6uiOQ3KcRVg/9CWwkUTor0qu75ScSz3mS7WuYeW2g1Lk+WxcjE9o329HMfg
gvqBUVnWRS3Vh211iJy/Mk11iKcl9sSimhrV6PlDUKRrwYeFwfLEAoTNpO99E5wH+WcPXnPsglCb
cplk+TLBaWiMjdqBRnXWHQnJIzLWUWK8dTOjMxOYZU/9swnJI+Ynx+PklBzLVZnay6yJQ1iSq1ke
+PgLC3qVze6gZfMJqodKeXXSKs7HVElYlflULZteH4nqmLfFyouNCkrxtbTTuijQOhm6BPZSh8Lc
zUfzaBdCxJupCZZ15VQJN1QO6U55eDoAd3FFSHKSVZfEmGMT++sOD5fV+GXOgvGwIVMdZhXmn9uY
OuWlxbWX0UXa4BXLYIkMzF9iJtctNbdoBBv7cjpNJhcrEddBJC11h+3QqobNoEV+9647lgmBjo0/
rRLKJYU0DHi+9CFy/uiB5hqJ3AxVvGB1fpd47iqG1xcb/KU1aTj35gBzc97G+cns+tOkM/vZMJ5o
7Sucd+3StvwoD2QWZV2zb2Z5mpISfJc974SsotTmZ1na3zdB9RerG1qDt+xm4LlhfYMDhwCDkUAv
7e6atmh6nMWLlhuuMkIP4hwMDupwdHOhTBGouEjFyoJfbBK29kpwUi12G8KXY1Ot2rSYFPfmQJl2
mMOGc1izCVnURK+5y4girDiZdH8BjnVFi/FMZ+6i8fDHmSZRachtEowXpd+pmAob1amxKtY5PJjZ
ejEKAa6xJ/fIpU4l1npHtBwsLMbGqqIZztO+PxuEO2xYnCjNquO0j7MlUM4vLZ+xonl/yXBx2hf+
rFzQ3Fdeli4C2lwO1ruXKS1Codk984qLjmXX5axXpu+KZYDvm0Kv0jEJZQUWJO2+6Xw1CxnaNPg0
lHhFxSAVN1+H1NuftFB1OSw6rBI0hKhPQ50HV1VD1KDTtR+PizKwx8jTZ52F6NEgEmVCrj1c5Sp1
7ioz9mOLCPhx/3rO24+JHk8dqeaodzacPbumWRu2CVoHbXURpMMaJbOqbHYTo+aiSO2BIzRiBPZ7
FkQsE2dJhfbrZjgbfBGRQlyUmPTKlSxySC4klqFOgmWSoiVAf4RwsRj6AaKMvirGdt1zt7C8CYPp
GNVHNp4X3RQsrSzCgmuFu+tsvogZDXMtotQdyibfz6r4ysArXE080WEW42VblSuRz4t0qEplqL3P
0zQcLTtzyI9ak31uy9kq2WXVmpAChTP1W5Uxbq+ykn+oE2qU17ZRZYZByaY/00F20xZ+rzxyr0W5
H3vyyu8KFXv1rUi8ZePmStV1fFTBNlSyr89sm6/JHCyzurkoB3aeJ9mhT6YhmmOm2jmYQq/AMN5G
snbLLhuiOOkqiEzXGRnWdBzXpUulyitdqtiWH2laXSddcDQa+qmwolYBuw7m9nIsnV3Aqt5vY34/
E3oYu5Qths4xVeDkcBoZV85OU2QSUSwCfz7KE4harD4tW6AX3KCN383FggzmvKbTJm/TSuXOXqOC
pgpXrA61nM6Mbz/2szjoeZMqivTCy/dzEnxiHFehxWNI0uwSd+zaEXeIxvFrOc5SeVUR4YKuvWGM
RoTOSpZEeRB/Ku2ghMlD48tz5rzjJP88t7OqhQtlnJ50vf5Ay3kxwWr3s+Z+1kRN8MbGUV6ME70i
rV7Vdt43uD2Pva99Lu7ljL6MyagSMi6xkzeZTyJd8j5MguA8lnclh5AhF753YsRJg08Celq586zX
Z8YrI0cbxeh5PxFlM/GxHLswB9ZRzzasGFV9M0Yku8v1tKoGsci7ay4vhyBVevQVLe6lTiNMPrvk
gifligmjhP/BK41KuuG8dgSWi3ecofOR6Eal8xGKC8UnX1mIUZr5+4YvA79c5DpXMmMQH07xcCOD
Jiw5vbZOKDbBvs7JtZBn5TiEvPiAEqcV+MqrNiZ56HQQJfrr0HXL0t2PWR2Wjfw6UlosZd999Rq2
1iZZ5xrf9kNmQyfTUuW1jKY2T1Qgh4hMrbKyFvtZmnPl9bKLRFJ+0pOXLEYy+beeIVgJT0Q15WI5
1PNhYKrLNGl5NGf4Uube53qarup8vpzH7GyOLQ/7xuiQVtTfT2xeLKpCVAvOKhf1QwWV6nklZr62
XqcYNLKGSACdStLxwvPbRBnULAbkqzIbNpYBHcZmnw0xDp2t1Mz417LvD+SQ3onJXcqqacI2I+ss
m5Ko7oCayLjMFzFHmSJeHGW9vSzoDNSuXABRP6obep+jIszwKrHswPfrCNfmOB8a8L7+cdoGJ9Nk
V4K2JPJjmiyNP6XKHwIvGlqpIxsYL+x8aRdF7k3qv9I5JgV3QNOaQJ7lJEMKGNilRuW1mZNKlXWa
w2qIz2mKD+Dd6EUsp16RJp5UzbkNeeWcQp6Ah5Ts4hs7eEoTn+jBY8ZyUzeT0Un69LMt3//812Vd
wn/ffnDk3//48k+4w9MtH/K5F3/8KdX8STL5+JMxP7n4a5nmQ54HLOE7+/lTbvnDyfrHdomHHOxp
1FO6CD1JHFopoXAGlTP60DH2mC0y6JQRFDQEaGGG9E/4QKOessUHQQhyRRB8GJwDIPTh0nO2SKH1
DOiJhM5MJDAKgr+TLQoGyeoLrga5Mxz6gDYDCakph8O7LzlPjZrRqzzbLVHJygfCOnbxMSkC2NCd
rNl+JRJWq27sO7aSWQYEtWVkrqLSy8uTzkgvUSVJxCHpc7oc6EiPWCtzHZZTY4qQD6aZw3kIqjbM
XEnckSzHpeMZ5AJ5ywe7mgxFg+r7Zl4kSeAN4D38+NiZwRhwmRXbT2XXmIVzZdms2JSBb9bjOEQY
glKyEENWG/AdZd+FqIqTo1H07CttW7dIuBxWYy/F2Zzj+bj1hLcomzkPpcvrRdO6/LwnTXvTE+Rt
pmosyo+oiNnXMrfVNXFJYsKJuKxUZRCn6TLxu+S2Rzy7KkRpWwUUpYfkbOC5WPG+HC86hNxKT4Eh
R4i37vM0NXHUzNP4mQp/HNRQoeZET51BUVnhrAeCY2ce5oSkKCqsR2dgK0lbAE/XJla9wU2nkoo2
pyVEllxNEEg+NzWmyQZVos6UricvXwx56xLV+sacQOdo8FlYnFXKDilOlA+E7aDraGHhpr2bI4/L
nh6KfuqqVVfVNd6vcWVC31buyjmbFYpY28EE8sJvFBohe2qzKvtKrcuP5sxvzgpt/NsU4/GjdAFq
lJti4BrD2FYHTT5ntaLNMC7iYmg+lV1VrCBK1ywsA8cTVU1tXYA+4IJPqUvsp7Zt8iRqZ6klcBC/
PscsydoFWDB+6gdbnFVNm37IcQdZfjxZuU617VYUkpnrLBmhi0ORQHMR6cqNNBLczVfONpBeMDxg
L6R69PDSeem3FL7PNkHXOxAV6jyhh5g3FaRmBlWAGe49yL0QuuzaPjOLWDDIMLGftX3Y1J2NlZ24
M6GcRPfJMcbn0BXD+DljVhxlWspcaWlit+htXDawYCcSh13OgBRjoyu6GsratKt4yGizsG2Z5BGq
vX7lZ9IddaVPPrhuEB/zrAuUzFN4qld1ZRnKvpzP4szS4hzyt1o52dG1bhk9w+lsD8cepWZVdFVQ
KoxF9bkiLj/k3Iu9h/DBbhqLeISrUnhL46g90PHEQNgZqVYmqIaFrGr2WSYZFqrEGregonhJEzW9
k0NIG1IsWUvMvqCjzZa1Sd0S1QhI+DB7dArrwSbn/kwk8Lc0k9do0O1VhgrxlfXCP+RDD6EReXDz
bJjy0K/Fleu1KMKaDr6aLPY3PNAMnSZ+UrNFWQxFAjl34U7bah6mKHfOPzC9bxI1Fw+ZDDWNuw7q
tPuaZokoVcEnUawM+IFsSfLZ0XU+ERBMEobgyTHqISuOWc7Tw7ZJhiCsNXeDSqnEfTgy2QAFD1yC
FjqnHaRxuhmOp3n0cUQaYmwIJ7fiVNWxgG2eIjsJlSOZG9XAgt3Uvqc3udd48ZrItLidWoeXmUzo
UQU7fFYcdemNYaw+4bwJVsA250+pdEwrElP/xrgyOxUTZ/7hODNtThJX91+8uaIqq/wuxKiWRwJn
yUdYURnoThJWZWXmegnBZPqcu6k4aRMB+ZVBrc8V8CYCSout5CLg/U1m/HHFk64Np3QqF1U65mPk
Muy6w9Linh0lBZsvwNkE5WUuQYAQmSdOSAILYsl4aw66pMmv9URjp4QVnCtUlN5Vi0Z3kvcS3bsh
nTslMkg0VGvbAkg9T44QIvWtpa2k4Ns1QSvo38nFJ3/0MhDbUEm9peu7ia/8ysA2G6CC2IW2mik5
Nnyyaw66xKWIcYEjPLhJlQ52it91tlp0WZ0e0kB/SSwu17QACm5J4zbF6JoLN4BeSboJqWAMvAsf
3FkZDn4LfHvIZw5URxZk4aa53wRypMA+R1qdAUckRvXz1O/jygb7vGjnawu0qVngGng1bmhdrU1s
fX2B/HIM4Lux/tR2bEbKpQLILIT7/XwkZaZyf27AHQ0I37q44aegR9IvnteXZ2TC9ZK2o/tUJKPQ
Z6AoleBQSBIwRYOh+pIV5biuCjbS0A2NvmWOpWGqTS0W3tzKMez7YuCXIKP09yPXpIyCsmy/BMbn
RtmuA0klzhIX+l5Z21CPMQhUSc3LRdGDnKGCfhLtIpjjM2f6GS24jpM+EpaD1/I9zK46+IkuCNx5
vEYzQg8SYxH6Mh4ucsnHQ+IRsk5cnwKfcykwVtEvmlgEoIxY97mbuiFWSVl7wBT9EjSSh33oKVHw
6ijoDT21LTt3BR8jytqrOnlQ/5LaU2lmQSbQQXyoKfzkjxo7/3ZMM7SfpFKEJGja0PbNFPmT/pJD
5UHFLb8LRv3VJr63wrqoIxsnpQtdp3GmgmT0r2yuW7GoG/DEKg062SlS+wPd91mQ03Dy26zZH/w4
HVTg1bUfUg+0vCgpJtqGCS/cvByNMKMaU3Fb122dKoIt/pQ2wgOqjqwO1kNeiPFkhuVzGzM21+HQ
A9Xx06K0EUq7+si32bScJcrWkGF7C9K3GtZK0R+60YoIagm8iwqqs/3aFmiRZhk/zwMMIksfF1Hc
y/ymFJrcCx3bz4WgXTTOE2RMLa3DfGa+jgaU1U75QcxOOKuZquRQ4UVeFXOmkKlydjRlted99FNd
tCoeel2HIndtFUGa2s8nrag0WZSwYEBxarJ0WiSxpXjRm2Tcb7RHT1rczzosRprUixo7ek14mmf7
cqbdnYD8TpWsGGDtiKbYL8tO0hA8Qs+XdETidJ4LOqm5MvJ4mBt5hCyZJsjIXfq1bDp6EBjj5Sru
U/u1IZYBUZH19AURbrNo8i2VofMEaCEuiWe+qhgutbLIAQ9NWDGvyimIxyiHt3yMjSBUuRx+sUmR
kR3kpYnDhtRiUDUj3ScgUbNWORRdbrp2MteutulBUQYijSoiiFYQlMaTxMgaIok0yAuhshNj1VGc
nTqOUxAWWGCjhnnpHOHcGnbUJ7rcDwwWUPQAZ7ccBvMQ/WZQeiGsIngeKcr5OABpiIQjHCqJyqBg
HwY515+gMZvzMBC63hce59fZ0LpsXeG0/dBnTVJDgkvMtHAabnmkaz7pU4NjUKKzDgoklHTAX5hs
P5CmZOdxZ3ijYsIsZPX9DHpB6Qiskz6QMGdaOBCzuiwyYoij3qZ6UB4Q0w9BEgyHLobXE8YpnlMF
bjz4BGnmDD6yTqdmpVGVtwuR+qK8SoKsviOmJPo8txO4i2R4YEdZ2szNKna22ABRiM+nfpySI9E0
HVJ1a6cZto1MQD8oNa/UBHnwqMBBTzaKs9R+ymMf9xCXkT119RQfVq7vF7AFzF3pAnw+5H3aRbiR
xYd0Hr2PpEXyE+nHYEV6Ke8c7dHHyRPDoQgC7/OEYq8N4zabPwx15j6D/wW64LeW+GEpumxVVv4E
RZ0SiX1UJSAI6KkA9RNizBXzUWMjP/eLEpwAynIQcTSPgTTTogsTapsCmDLK/X0E2phQna5isxbA
/g8Y73Gr6j6l+7oDTXfZojzQEUshuik/TdtpFdM00QezZfkh1IKmdt/5uDNKZ0XrRU4W8r6v+vKm
M0K0YTG4iiw6yKVAYJpAG2TpMBq8QmmtvRBWb+ofaFqYHnxW1kDpax6GnoIcVktvU5uOr6cMlM06
knMRZPtplc12BKEd0p3IR6wW1+04YHEe1MBLVhJWWuOrfMQBiNyx2wRQB+ymhGVLUIIbZceCLxLi
195qrHy2T2E/wcKcPVEepcw2Y+io39OTuQEFUNEaqmvw+6iXCOLNfJDHU/whl8AJzgqH5yqBiCAT
clT4zItXaTm4YlGKxC0ItNWBbkpBOIFMpagCM2lVpW3bHqdzDfSoqbXzI4Kb0j+xGa3igwB3fXoq
Bu7YKdNxPKyzTtsIqk/VB8vz1jsSAXCSy6lAZF7JdgroshvnVO8HONPZtU4aU64DE0/TssnF1H0p
5wltpM5ykLkmF8RfcpZUseJjgjmQJEtBSe/0QKBy2ncd0EwztjrEZNJxGiUTQV8o6zsLlTwzuLCN
GxLFOpjkEYTvdljnArsDfyqxWZCgw+sakXxlEwtcgsRsvEgrW5agmEP5cJmahgpV+S7JjmufDzyc
S1zbhc1Jt2y9tPciqHGx1VRSGR9QU49u2WQgCYEqH/P4oGrd1BKlLUGTgsgAepPnsaL7POZAt5t2
nMrjgkJhO/TaNJihcDhY0RxUqJrkOhYynZQNSp5+giDFun1/tBXQHDQMR/1ABUhfWnd9+TFlk599
xbCH6w8JKLlRxRqdqrSNNaR2HevPslbKzxmQO1+ZyTY86mA6flQbPc1rnAjeH6aeDxqviAMOdQSP
2yUnpmVQUjDeoS7zzzLz4ofCSpOcpXkDMdGPmy8eHWWqCjSfZV0CWmmLXGR0DvW0Qg4FUTPts1U+
sgYqvrFrD4ktIUxVqReDYgtcbx/zDDIjkBj6VFkoJ9/8N2/f1iWprXT5i/gW6Aov85CZJFXVF/fN
3W6/sNw+NggQiIsA8etnp/2d71TJXV0zWrPm0e1upQgpQlLE3jtcNVF6P29JhQtrvM4P47jajzYZ
xdmKCvlmwp2+X+kYsdPGug+2mhGb+mxuX1U7PBa3llKNlzJ1XJyrqFq/zTK1HW7vaSxwCk1anhye
wt2dmqdKnOfVVZ/nilZYjxQ1vFOnquQnJ2hH3mRxv1YX/OtYnVi/xtFlbIYMWXxd78l5meK92Kte
/mtE6Ff5PpL55zlheDG1jQFDIhL9fTR3KJMLWb6WppvtedFHgrR7xafucmikmHlX0Q+jGlihTKPv
G+Li4xtNYA6xiekV9iWKnVGZ3bGsivHvB5kM+XbM9ybu99+qOa4+O6eWL26slqZImoQ8rDSR97bP
HDKhadJ9rVqk5FHH12l8lkMS68u2chNf+rGJureZtSPiEk11do3wYZ/Hqs1epeJw+rS3A3JLfVpu
48XgsX+Zp1KMSG2qejodqonXy2bTEhF7zET+/yoleZO1/ncS83+9+beC9dNM5d+5yf/5a/9fE5fI
S/9H3foxRCa5le6fT1s+EZ6+pSz/+vt/Jywz+V83WE0GDh+BNBKnANf8d8YyhWAJ/ghCfvi/iND4
P//OWMr/AkIKMnMCdKVbovM/GUso/4kYMKlUEglwega933/nZJ9ki4EG+u//foxveVpbjkiCYCE5
eGxP85QZUauYu13mC6+7+nQcSO/XROx/q1//LX79fzH8DVTzCDTTyKh1297LvJ7Gafqw4ZFXfar2
Y/jzkZm/M/5tmv8B5/xn+rfPejR+po82tW0p8gwnwfEemf8sRi6iQRIrZrEmJ0bHpbz++Mees9Wt
zv3ox2asUbNVvcj3mab0lMa0mk6DE+kLhf5bHf97H3PLKT8aX2ZjbJrMidwmhr1Jko3pj3iYxHh8
pEu/F5E8xHTSbjQfwj4I++7xD5o0Nqu8/eDa4VH6MNS2xIN3trX6OxI8u/xAYX33i7wseKqOLV4s
5UinznJ7EEh9kLNpZ1K/5m3dkDeJbW17Huexd7dsCEvGa9zX63QX8oHIGzz9wESYnu1ddRQVEiFv
rOtR0+zGGlW/H4+f3D7kO0tGbh/+aMmM1HPLUbrOkdhex3NKkLWmqOy3dMQpOeJqr5HLldHrYauS
NrdkGFJgW6qUaNCi/ifQvPv7t/4PHJh40KGucnrt+AYTp4SfcYH5U/JNBdlP3Fgxjz9vQCTYUrfw
3LlZ/hIPbsAj0zY/hU3diz1d2igx04nnLVXqjxhdDl73kWrtC4vzjLsSL/YM0YZ8R8153i1y/Zxs
IzvteP6GRba/wDqPVn7qtsYYMvJ8AYLsyOM9WqeLMMMgA6fv7V2Cy3LqugbRZmC2OTshUIfGVarL
LmHm98INaVzUD7OJin5AyvTdDN7bgqI9UCth43vRZU5j3HN3nhbHgIKsQ4ZpOu24WU4vGOi2jt/z
PS+4oODAOktcWQzIbejrhsrOmnebS9RlVDXLwn4m8VycMuSqNxPJYlksWe6Alejj/OiTbs+NWrY9
zNVusrKPXW0cVuDNdp0WBkn3T+3k6p96aGh8+vFaPGOrxHPkrd3TZMP1oyDRjhCIPAd9XTE3jF9a
nrb7C6Z6xuMSz6HrFPntVJq0mDrm7iN9xD9lVTJ1px9/xHPD+w5dKoeX3iEKK0dkP+JmZ1+RLTR5
2PC3n33k0XaVeHND9LJYO6zA0iHZwmyEhFDY8J4/W0V717kmLdiM7GbeuXSPTnPs1BH4A54/t1nE
kdeG9bNEj/29SW7FqKmRx/Yu7As8h5bE0TmJdhSs51rhQTsDogrcmnth/rdd8h1//uuMfWR/na0b
b2wlC93NY/lBIh1vP1OUheKHJaoz+R6Ybirug77lhht/vNgS9XEQbrksDGWLulsOPINPdau3OMyf
gT5/8gOAFo9iIZMs8JQ27H7WZEXJzrLppbP5NtB3zBV7Lu2qpor1hv00lsAEXJoKidB3OjpW8VCh
vNXme0Vc/0unU/qr7autf8Fyz915Ys/Lu70q5XBsiLtd2pmHOppLiZdDm+HamC5bw5YbbvBYz6oW
Rl/b/ajkRaBkMHxc40XYQAN70cCVIpJpi+yXlpG9ULXJIpUdfWEzJrdN/T3zetGAr8uuRjJmKIwf
05AfSbkuOS+Rib8zgKMA8zvr4U8TsU3fsSPt+VsgsUj/hsg0bX5JAZvjL0zlmbAXe4Ej7Rtuhk2x
wshypmdxZH8YQDXGsKB9k/d/7AndREXi9kYWU2Q2AKWQ/jhVNK3+FeZoXtAAokukTVOxojJ7+pXj
KH07x5EOi9mxdwcYadU3EeAXBe/wUjrbJNXIQ6vJzS/ssu97GfBBT60zK6Q7CQpYxeK2ktynAITE
33aTwONqIEyGU6+s0SdyCFP9bvQxk6Bl4T7dhG4A0rVkEkAaltoi00hQTXeWoWgWsjCQqH36ZQcD
CtiKSeZ25EkuHPJkhxiiS9joXpAQJTJvzbgfxQxISnH0EgyTyTQvxKDvuwS/qR093rOgKtfRjqOh
aIjSZwJszqV0AwnaVH/lXB6PjlfPkCZqOAqCd+kprpMvfcVeurU+N3XP3eoGWBo6uQOQMJ3dowTT
XgBLZ0WY2T1vowZpwaXF6EuJWs1G5XyaAUIJ3JOet6U9OdJVwuzRAiB4Sy3QVi2SzUFzTz1Xa+Jo
irdyPooRhejrnPXVeQWU+frj0W9b45/xnN84ZI8XtS95fRxJtBVbxP/As7Bdr2xpwS5YNpQ6f/wb
z6xt6rkUXeXag3SzFRSO9SFbhiZP2NAGPZd56rnU0uOqsh1iKwbGxT0a7thL4/rAcJB6LpUsuiuR
PbdFNXfsleq0fGP2LnDqN4M9utrhIC3bNqFLMQ4A7p8njlKpBHymvoQZ3jsiOVD1bXQgDWN6tT+0
qAW9tmXZhTlV6rks8qPRmthmAdwLRKOPdIvT7ic+paIO3Dee17aJWsdqJTuubPY4t4Z/dRkIT2G2
8ZyWN1HLwIZa87GrQVeZLQGdDfX1oNGl57TUAINfNjf0Sh99nQjuX322l2HLKj2fbc0xRRGKX39P
nREU4vgqQqfueytPS5vWyZpnG5LG5Db6HG4Yz1tR+DJlN2P0vclqVHFaexKCNIFm97y1ZjxF1TPG
6Iz8MSrWXSvwMcPCvPS8tUUv0lRVGDw7rC46mU14GYk97OyWnq/uC5Vl51qgE5ZyO+3JSk6JKZfA
uXu+qmtD+oHGNu/XG4C2Vn/YBiytsM3u+el8TIsZ6s3muq3ZSTD+NVpnEji456dxySfq6mjJ5Rj3
F/BBf5st0IBBMxeem45ztje4qdq8Eaj2igZVZTsRGTi656eSNlGlIvAkZGaTNzPKI+9KWXXoU/B/
n+GGOvnTw2O3jPQMIxdHgk64QEGlgl+iJUrnsD0jPFcl455pa6q1cEwDvRxRQEvNRpbfw+bv+Wqi
SgJYgcbJWs7dQ9bMyWVuG5eHje45q51KQyvHbbFk9NekIe9nRt+HDe176uwa7Vy0FKqO3iI8fnVE
huXy+F/8iUc3gkyBt5X0cimarU4vtuafhrYcAhfU89O+naMpS60tIrUAc9fI1xKAp8DN7vkpyreb
mXewHvpu/xdA7l8I1xD8CNjp3PPSVG1VhPPa3bDz83I6yFyLk5tpFRZ6ueena8Vt3bJpKSCIEv/C
FsQB4HCOJOymcROFenzLs2NHQPUYbAFc/nEZdvmtVqYMMzv3nLRM1ShXNdmCu8mdwVrB1NuXKq83
Z/nO4wDknyczz3pgQA1oxwVUJ7I36Vwlb7qoNF/CltVzUbKQBUgmhe1YA/oOdvEvMlWBS+r5KOgd
WVPWrS0mfoOupfvXbkzfhc2bPLUK28CvURRjR838iVn3hrP5JXL4Mwb3PHTYyrJaaLXkQBpG56gp
X6sjDny/c89Dk8QYeUQE+hFx9pN28ms6uS4stDDPRaMa9/RpgE26ugeFeLiWug6L5MzzTmY2R3ck
2PPhWO+mjbxiPOwE9YUDjOOLGAzedkIDUjrsRT+VQWVQzjy3VN2yg12OSRv987HacyM/B22+WzOf
x8GkyxpQ3FosIqvbb9OevU8PERanbizAx0PbcW13twmQ5GaQWg+3kKKxAIWHTdzzSCAq9x7spaWY
I5T6Sd/eZWX2S9jYnke2nZo52k9EOVe43Uax+A2w2sCDjXk+iY09jl2MI7lWYj/xmUUXkBvXQMfx
nDKdV7kwvkb5KD5OgGUjyxxkk5s03uPVrKt6ZGMNHq9NAbbY6AyO2Sg+hQ3u+eSGepRzfTnnSW3u
tg6195E2yws75eYj/zx1KPd2CmBQqDFE4IUPuOl3F5RL9jcAjoxn4vblJ97MIn3hlLidwN/7JW/f
TCMYJeDRiusBa8mPixtKC6kN0NIvG2Rz7Dmu6qi7ELW7/i7EchCTerosjUnGTG+EXwVw0ZdlS/oc
XLCwY4/6Id7gtJtlnfHrKvW3dko+bynkZIJm7of4ZaxGbaqSX11Wg8k/uXsF2lHg4N6GWhKwyQYr
+DVlY550PSg4CTiIYTP3LmDlvqoFVAVxrWLw7dNpLU9JnYZ5MPVDPWkN5S6CXcihxUku4ETMx/Dx
x1N/Zof64V5Mid7M3mC71DIj/5qhiAE1BOHIdE4AloIykT1qfTeXCzdBR9dfZPAngSOtNpA6B37F
U4F/YeM0v20ScGd+/EHJ7aD6js/d+O6Ph5eNA4gdqJerBgpcIrXUO7CVQaHd/nDJIj6zAfheQHMZ
5DduyOFPzaE+Jdhp/K6cFZg92VTVOW4u/9pXirTGaZHHEpgPoN5OmayN26hDXEs7/o5a87tibnrh
y2/H6D8/nP8DUsq4i8c0m/NJ03ccY+92DR3buxUkm5IUWmGoKBEav7Zp1TyMbBcvBOTnZn7780eP
0npma4enNM4ofgA3Hzc/d6IOe9v9JZL0aOw9s2xrM1w6duqW5hyzUgwIuEeiwm411IvxZgOcH2Xc
paiY+Q1o/C+oS/784738nF28WL5CMmESFHaxtuIXUPzVCe0u5QuH03OjezeDqV4lSmE7Jr7v7+wQ
P+xgWIbtRR+fCZ2fmMmaztAJom86YJ1z0G5JmMV96KWtJsCy7boUseneswhCI1Md9j7ygZcTj3pX
UT0XhHByhhgUwiBr/gxaTnK7jzzaig741xliCzOATuJrNe8PSvIXwvgza+ljLvdpKduURFPhkg7i
f4Mcr71uwhBa3MdcDuD1ZitghAWqy8elP0ADp6CGhVnFi9fWkLmtk20qBsDwuhOECKNX0Rq7D2HD
e+65gdsPTrnFiq7uXzMej/ucfgsb2nPPBXfe2ohhLkCz+rAbcx9rHbgPPd9cy7QVTcem4ljHOl83
XOWirv89aN4+slIdDKybvQV1rga5hbm3GgToHw/9/cOX+2jKDUJG3WrkBGrcyu1pkqJ5MwoDymRD
rDv/+Eee2ew+qJK3/d63A4dYhKK/djX7Epn2U9jQnovuAEPfKEcT/H+d79Z5Sk7JygJRAn9dWR4F
gIrUXE2UYOIs+aLXqAdl3XwOm/nNWI/Grneoj0wgbRecKLblB7XQwOrTrm4vYT/g+Smrqyq1aYct
uUfvlSafQE9/gYDx3IJ6PtopDorrgqFLl71fYvVTSUVYBfwvmNkjs3SpK/W4uqmgpSZFlJLlfVJt
KogEwH3oJJFrzFeFnVjGhzs5qKJQFghchfz80xXVO/Tr9hmaKP1q4tONkz5uVeBF1IdJLhODHkkG
kyM8voI026uO72E+5AMks63qbAMp2UKWEOeSh3uVTeBUBu1CHwSZYZfEO2mnIhnWdzQZX0/xEjhv
7447KRRGxRaNBd7/X1Qyve/aMSx/FN82/qNdWO5Mt5VppkLAMqcM/JTT6HQaFg99oOICBckI7MoR
JeN6PE+kfQ+ttLArqI9SjGOkeHoej0WlKIRBIE235jaORKBhvCO0aTIAVhsHv8mcPqdQI/rQqfgI
XFH/FG24KAHDHaF1O5FzMrO3OEnDgDvoo/V0TW0E1Sq+D9guQ8ZiUHNTh5aepzRb2xcO09vu+OeD
Dl07n/4CaAJxVu09bF/VIFD3yNsXZcnGsBIm85GIrrU2nXRpijSa2/G8bkb/aTNonAX5Ksu8wzTR
JGZbFpliqt180WDkn2Ahfg2JBMzHIkKieE/jNTaF7QRBygL8ForXb+DcPY9dOoBzZ9qbYmaygqz2
QdrfWrdDACBs9t5puqtJTNsO2ww1VMYUNEj3Lgk689Cu5+m+6ciw6QjCP8XUp+bOzfF83bqhvgub
ueeyK12hPQ5BtKIp+fElHsrqjsnUtIGG8XyWIk5yMLlNAR2Acb5KC3X4Ey8HMYb9gA93BA6gHXqz
wvJ03u6nKf25Hruw/CjwXU9NL1tNQD+YTCHZ8lFV8/utXT4G2d0HOVal22jXVWMh++zXftggmA6N
xkCjeK46olqXRhaShHRq0l8l6pl3ttVr2JbxMY5LHO3uoHwo4KnZSQB1BwGXSOZhhvFcdXIR4EEd
Roc2lD3xxDxAP+gFV5K3bfedGJx6fjoqyHGYlAzFKtoKaiq6bxBspNrbc6Wzqr3Txm0frZ67ezpD
gqlYoJfCP4FdK8d3CFrz9DGTWkAcXi3DXdNCgeQkoTpYvq32EYpnpwO6fNPP20giVAPc2Le/DXUN
FRiIOSlySTjKfLk0dreXLkGW7CwAkNnvLfQfm4JApp3dlwMU6aDSgGzCLxFA/1CVp80sL1TuGHPr
1HJcqzGrZxB9yWGvmpD9uED9gva/7pKx8t0CNZPm25zwcYRqLMnWYtrxvRezHDyHVAFPz70kSXsW
0IC2d1UyVNCVT/tbAWM8yEeSZtC8JGKC5BLk4grIvaXuuuluZZd1YhXPV7kxVM+6GtJmVWf0gPts
lrlzOikqIeCqpuQVFNab7L6jycKKA9bezhwi3/fHEem3bYe3NYSyhuam8TKVx8cuaQb5S9gO8gKm
3pkVraVDIXgNESwdnUhFs0DX8uIlZaXDRbIzRS30HyVrP5ZSBc7bi5UrisB7RzBvbstizrqHkidB
yUHAvJ4GspvYmUuQQSog67pDSRt6SVmXhBVMcDw8HX2KKypa4AWKiqDDxN6Of6L1RdClDx3rno7d
gFm/9jIeCuuseQuiqLob6KLDQpn0AmUtVAypFDEX1dSy15C8bEAKssvXoI0o/SeIrlZIx65D0UJT
6POUjgeS+X26hG1FH2A69moBgywbigxJ5RMnzev6qMJIqMzHl8ZwYQ4VtaFwgyn1ZYi3ptjHWIW9
cpj0nDTpVQKhTuxIUWm+52TuodYoI96OlzDje4666HEro3oZCtTI/9wMe+ARJCfDxvY81dhtWkcn
h6KOM0BYl1nu3ZlmDfkzaHwfZ7ryEXpBlpiiG7MjPclhpID3pISEwcDQC+ipV22m7xIo1eKCAPVn
yGNuTa6UCrwg+FBTI7eyOSoc4ajRQJjWJuJsoi0uwozj+ewWQ0WBq34A4b7rHgRd+XIS4yReUqO4
XTS+c0cQnteiz0EFDOWAMNxb+VD3NP4Vb1oXlAqGsvZTy8sdXX/QZwavNFfu9yUrbSHjRYZteuHd
bwjE9TJ1O50apavzvEEc3kLFKyzg+GjTZEp2u+OdXESup3/UILr8cWirw0DnTHgeywntm7ppTQHw
8hrdt1mfnONy2/gLtcNnKLdoc/XU9qC9l6WAsH5xdAmdPplWrcO5lD0xl20eok/gor6NoqxrLrjF
tdm5yvAYvdYR50PY6vvQVOgFiBitVoZic2OdniNIXUKKpu5Ndw1yDh+bKmJ64M1yi0zlkpSvtKpA
SXWjW+Kw0OejU4/YTmDek76gNFHtad8gpnZqWrYGXrB8hKqYDz31BD/gLBRw68N+AXHo9zDreK7d
LRraXWg/Upipn897Rf88gPQI8w7ueXY1Hsk8t1IXa8yuHWkfCJlfeLc8E5J8iJOOorjaIF5ULAxS
8m3EUGrYjg9hRvFO4qXupirZ1h6qmVOa25pAM5+rwKPSBzBtUg19jxUt1LRH39Chgv4+RThuwubu
efTcsH5gfaKLSVdv5Xq86sYqqIrBfPxStaPOKKYBUvQ7qR8gAZqeKjVsYYeYj1LdWqFS9CTQBW3T
AY3XILT5UEvb12Fu6mNVWbYPVPSxLiTvm/OYpXctS1zYTvchTGh2VlVlpvoiY/X2ep40O0Mid33/
4zW9OeN3zl8fw5RtrVuBc0N64WAjrvzxXGV5FyfDkAu86vqwO5YPX02dgJI+ZISLGOrzAKjxpbm5
VpwNYWexj1zSkYJgf6awNzn5aJf4Q5WUYdueeS4LkZsljSfMHdk1fkEbueZ02OQlzNUz0cZHsPbY
jFELQHKeyKn8sLrIfOxrHkakZMxz2U71iY3J3N1icPreaMoLiFenYUb3YawG2YW41GjtgK49AxR/
0/cRq1TYvqferdm6pXfWqQ4IAajHncF7Hr8eXTasgeN7b11oVZWlWaauOCb5DbmjN1A8/fJjp3pm
TX00GVtjVKtBTgZffiib0zjb9Y+NjmGqPOyvrp+PKmIKz7e+Lm9mN2mJhOOc3mvBbdh2p7ePejT6
QBq7HxMmXwJfCzlmYk5QWwo8oXxIWSYO6fiM/FuyLQkkYxXwCGhd2DdrWPLFh5Sl61Ya3Gy7IoE+
LZS00dxrAJX4Q9jKerdmJxQyXBt0m6uk2oeHJk7it4QYbl+Yvde59d/ikIx6DisYhYK5sNg6wnL9
05gkvb1T7TpOVzzELLlC+kGgGybv9uF15PAqeG1kM+qvJKHsatGP514yKHyfsqO0EF5BX5j2J93z
nZz1ODp1Bpq6PL4NpVP22hucuWfLm/13qhl7tZpmeXCqXq9o94BOVQfkcepTrBU7PtUJqHXv25uE
zadepQbqt1aifWCsp+1cxwCdv21MHR0X/O1ZvaGkHNYXLpK3t+Z3zqhbh9/HOxJFWXQdEF2VV2pp
26vlewJMTNTlSh8pQYva0GQ78axf1XgxllPXFqInEeA94gvMH+i2Pq4P8MyR3CQdILOfNG8h8J+9
JopUgfcEH9k3RC0fWLy2BdnjPwQZ32dJ9S5o1/vIPjyZHWSFt7agB5gKHWH3ZJhfkgp6bnVvf/4o
3lgb6eqY97YYDdSI0FDy6LZL5gDeAM4fHW3vRSa6OixJ6GP9gO/ngq28LdCvReSs3brrYbrq5zA7
eaGzdqXFU5e2xTqw+hKVx5elIS/Z6ZmbGqFP7ZTElbLtZLE3O6s+gpfCfkrrav9tb5LohQTtcz/h
3XTiMpPQgx/bfN5pK9BfdZzQtGKdUDO4Vxs4wS/kBp45H30QXQQtIiQC+rZIUI5b6HZF24kXAvQz
n+CD6CQFlvMA/f/SogHgcp91M/rpphCAz0W1dnEYuuAfKDqMLZSSERR8oDEKmY3ql2yUYax66CQ/
XenZZaNSbmoKKflyBeYajbZrdC0O2qQ+kG5VSEVSm9SFQh86NCh2+pJmKuwdl3geEAuTdJ3sykuy
qoe4pCc2iECbe/vf0bib0SqlvBy3fubZeNWKhL0Pb13cH4cgB0FGNWdteWkVeSV59GoUgVk8H0MH
WOFNK1uh/Ru6fDw06GBURJx+DFtK77iCaH69OhphsyfVnBszoZlW1rFr0Og+hu7W4arkaM5bSDWb
V0C9fhkrF6ZLzXwMXSVkFa3EqqJzaC5ms6W/i8cuDIrKfBhd5NDQgulJFappoCFfp68jOc15mF08
99ybeLQzRY/SRTO1XwnZfjZT2wYmFeNbZHt0HtbDrWMG67NLv46o3Q5FMw1hp58PpXM1+iTqCjeQ
bkFPx9726C/c8Rci7zNB3UfSrUDnHyAXw4nmdTgBNXY2AmLmYTb3PPSAPti8LkaBMKndua/MgI5G
U58FAtJi74qZaQfOBTqNg+M5HARNq8rp1bC3KoyCzXzNPyv6spcjzS56O1CzfQ8UwAuW+Su0/vN2
TH0sHRNHAt26qi4SF9H1Vaw0B8GogqbwJ4i0DYXi6Nd0kuOqeS6QXdvO49LyFUq9RrjraLN4zNGx
rCK/acnJWpQpVTIoAw/d/6d7eY/GBJI/y+25NC3VvUIbU5vXc4t+0iH7gvowvF6pRaRJLS/7BCbq
l9E1tj/XXCT097Af8Jx9Wlp7rKWxuR1qg3Y1bLuYjAVlmqkPw8PjhVNDtc2TmyTgxkeIRDAZhK+m
ty4Mj+OIkSsD8xCDrxay7t3MxtPQkTCMH/VV6lltIcRhezTvaRJzpmhKfUJG4luY0T1vH9o0jWNa
LvlK0A46jSIQuHYWB51r6PH41DAVsKYxi+iSD0DWnIZ2qt52ki6fw+bunclsM4YmYlzyKEPVg7VH
laMTbJhhfPydmrZkQCF2ySFfS971em+/iRjd0YKm7gPwDl5v44K2jHnfi+4MUXuIUbEyTHCJ+hi8
Llso2r3wOVdyn668XNB6IGrDauzUFxqkG6FH1y5zTjddA3G1fIKyw/5CjP3+0YZJPt0xdhuh1ifd
nDuZHOgP1E5n2YbdVSCb+XRw3loR0RFWPzSUorbF/RlPdRiXEB0+ng4eHUaPZUfRAhnsmQu6ktdn
xOOw4j3ok09HP0CDKNWKi5U05Nus6UddkzBlB5p6XlprpJQHw2yu4ik+7YaUeVkCRvfjrf79ZyKa
Vj2deZe0I2kHml5F2fH1XW210lcnSDdd2WRwCv74Z57ZOD4SrFwpWtw1+AhO0uiyEl6d+92GIcHQ
sfvpR5i6lMsiMHpV9eqSAgZ2RgvFf4VNXT4dvG0QDoBnnHKzG3dWemwusy7DDj4fCZYZFi+a8ylf
W7tedZ2SE7TNj7CTz0eCoS0aGnKia3i+1Ed3Teb25yNpeOCSeu4KQj87BiRJcpPW8qy7vTkDkhoG
+6c+EKyXTi4yLU0e6Wg6N4fp0UXbhYnGod/80zUtGeumpBEmV8tYnw+uu3OKDhqXsB3jeaxNHFLO
U5Vem6Y/Ph3oJv+5ifuXWlo850qex5Z02xILsHKOppvgo9wuHIYkLyXXnhndx4CxJEG62mXZlUVI
na/R70PXfwoyi4/+ahOSlFBIkVdIDJZo6X4AnbjU+/xL2PCenybdQIcjnrIrN7oHALfZRf1aQKUj
DfNVX2nQzKnFLd5k12xOTk1GHjq0Bg6bu3euQgMQTUIJhtYMx98ND9GHARKpj/xCnxj0ZZRjdj1u
qmvtljD05kVD2LCJe8cqWpvXy+EGtDJEr+R+Mu9iESZkSn3YV8wBKqJas4sA/KHpo9esV+/DZu05
KIeCWT3RHp00hdVJwUwH3nW9aftz2Piei/aQz2k6O8grG5Id3RXYzB5uVL2XpExvW/o7L10fz6Wi
1jC0sRVXbaL5binXVb+dZVxVOXiqsryv9LHVb5ajfPlxjbZoz/yod8hKR8p+bcYOz9Z96/dz0qmO
mLxt4XXdtS73tjuNg0Ynq1NPR5zte+OmXt4PnRG1vuJh3bRoK3y0q7uvS2jR/EbpBthdHwPS2p5o
49DB9YRLjhlftyJJzZt1LrdE3O8Rk2N7mo6uitQpppmi1WlapMFFaBBYuhPPxqH6zUy1tsmJtRId
ienRQgn+4vCgl9XFjes2nVtHm/0j1CvRAfrEW3T/QgcAp/a5PyWZjQQ7ZQ5dI9q7xLQCXTE0cpaL
RkvuqbOY4CyH/mdDNB4yjWzSP7XR+OPJjmy9CMB90XkZFmrRm3wjqjic3dHwrY3p3P82IGkr7Qn9
a+MErbZTUdVfe8Xa7HddWfQAA5HzGCZ9gtBg4365gfTuzKHdfuqhVzeft03NSXuRIE6W+YFaB8kj
Uu7oWJxip2XnVWyO6wtZDx6/QjdykV0Vt4cGL2wc3B0aiPRnKcwq3jSxVeklVnSj51qKEbewVKeX
VEN7+7SPlRh74DfRWL66LBne+/KMDMleDZjZ2E/ylBKB3pbjqoqSSVwbEUuEtg9YraFWpynFze6U
JRHaB1vdk1/HRYvL5o5d/m7V4ejVTANv3x4TScXneiRSvqVLSenro6xTdN/uDnBU2DXbbAJFhENI
270BQyPFehmlDCZXxWida68xBNVxG9PxcLR36Ba6b9/GVKuhOg8rksH3Egyk7FOyy312565naGJY
pdFNgbazXb9FYLEcAG1BQUfa1eYOazkM94QjkUb+N2fftmQ3rh35K45+Ns+AAAECEz5+ILnvdS9V
6fLCkFQl3kkQAAmSXz+55TP2kew5PXZER7fUddl7kwSwVubKzJNoelkmjWjUXjRlnw5i8Z0BmrIG
dr5WlrO9kMk2O2+wR92JoZjqD8tCi17icRjotK8Zt0s6FGVEYVBdrm2GvqaUn6Vj/XBRy4bGr+Rk
WkzitQOYnyjJY4oKyjnGWIoASlY/ho00AiZZebNceupDoNrEwdZxA83s5gLaLbJa4TDJKeDvSNrp
G20DaGbMHEf6OeZdKLMyt7z+ht5HIhcVI1PDnNmaD/aumUghPmA8a+z29Ypw7kwNZODnjQe0uQlL
32xvVd8OyBuOTDBEdyMWbbnrdbnSk+7CevxYBog0Rchs1BSCJ3EXKX1HnGvCb1GdIwEWsfaqKw7I
ZZ75mZgqGpDwLVaeIg6DaILsbBYquMpz0X7PnS8aJLeOjfwGV6JRf4S6fEPqc1Xh7ILOY1hvMdVn
JX54CKLvQ23m7dRRva4fmo2EYapLrKTvdYTH/Fg0dLtzihR7QkdZ30szxWJHZKXLp7Epl+3BQ+BB
A1C48A2QSOHGokHqrev7Hw2Ym/JSi5Gth2Go2/wwUhWayzSqmKZ1xCL6WQoaqbfQN/kdJOTBGTTS
9h3Sli6pPS+yAgZBQbZUm/RnxMvM2xHmQexTq6pIZbqFlOUxXsu2vwuLvApPHqnO6w4RxPVyVKsh
4hCLpSEficib/KkcVaFTxL8GsGOtCZJ2E9UJO5/nzXJza8nmyIlpodsXZPrkw/2EuJByT8pmiDO3
IBS4STyXptxjfjo0t6OaxfcWngB9mgMy9PflQsw1/HxY/E7wwZkiI2Cr5ktTw1t9nxeThrwmiOfi
Qymtik6d1lokLg+M+FaWqtZp0dvG1Ynsw5wgAy1iy8m2nXWwjqOI7XW2p2HSt5vXn5lTeAcZJ0UI
J9UF76IKCmuSeglsv+uvljyIocf2fTd6CNN2XBv/BfnNXiB5sehhCYyUGHGLcql4z7GE47RuS9ql
ovN8+LiOjHMYHHUd3BYT1mxbdfIOKtkPK6IxTY5QZhcv2O837YchqR2OaZ8A8Z7t9yZ0rniay01d
ENFjcCo0sKxRTy1+1fVuajeZHcJeQXfuek87nkAA2vNDq0LV7Oa5YO2aFKGT28UvtgB0sSDmTh1J
vqJQhJytLE8WKYxBspmqCp4FbwzNykhMQWbJHKosXretfjVkY/VxdptXh6kbgjwbPc3XG4YwrQcS
2rp6BjJD1yap2tapPVIrCndWDdqYuxW4mNxHTYVDz+U5HzHsHZXLTVcgzD0dNhO6NNImDiBeMEhq
9pDQbTZ8cqTpoMjoI+ceqoXE9DiAN67vBjhtVmMyrxECtpBrkIzeqPAUMmVhcmjHoP8K30HZ3oiW
WTxofdm15Rtr5YbHoYNlpN0NhazmPT7ZUu9410T2RSDPPj/boqrZCUpa0d5OhiIAcIc9qRUZcttY
/r7Bqh2ZCras+dEOVVFgwBkyLDwoEmZK57J2qz4isplhcJhikJjsrEbqajK7tafPfaDkee5a9Spp
A8AXCQ08/xCFZRv8wKj983Xo9QgrFbru3WriZ4x/Lj8GOxKfhQEOwHSu++aHhrjmtYMMgx8Ftucw
mdXYrMfQ9x8bE9UZnNirJ3Q18EjaSIAs1NZsXZyqheLR7wiyYu5mvcyptijWHhoK2nBfuIBmvq4y
CkPhRxH3s79tN7pGWVXVlj93apTBvhwCnZbLQBNknxI8Bp1vUzLxzX4xNUVbJmsYqaQOveBt7aD7
fCgjGLlmGHPKLx7/43Yr2iKrUDsBW6ANW7I6MuunxpjCpR2kbesN3EjZ19KYJYlqcVt2DTkh0D1g
B+hsNTuNmMA6qlhGz1vYwQymVFj1H0iItZgoGsx4HlqeUopzn6i66jPsOna824JJ7map+nQi+Y2u
g+4FduHzfTxhi89427GsGofvGynHZO3yCnnztr6JPPwaU48s8ebYCLNGqDjcMqwZMZy5j2NYQD6K
QmvjcE51MDuFTWiD5yAZfBB9oIiRolnlddh/lzPDfh9Au3fRtcXIeo2h4eKimFvmHxhMcVWiwLJu
GQnozC8ydtvyFved3xcz4t07eEZKcS9HJ8p0XIJSP5YtNsMvbOjyxNhAszLtmnWCo0peRO2QNCbW
xXmjoTMZhnXcdPBWdLe+QzH4o3fxA3NIrc/6Oiw6XKoSkvpWBWP+QLXOlz0GI/v+CTNrrn6GeYK4
KUmVz4duXNf1LoZ7g87MAmL+FMEqZ066iXqasGUcy09TbwrypSrZfF8zOj5oY7Yy8Uh/sDNIiG0R
34ewGsNnh6zW4BMDFRZ8jJBrDgeFg3McKtqoFXxN48rMNC00wq/PZbWZdBynGHi3mKY8jTc+76Wb
6vqA5mTTtx7TYQ8Kh21sktl3mFEq+B1VXZ+uMcJUEVFuM+zfUxLUU47x43JKqdni3SJUdVq7Ks19
/7lDsmESL5U/eczR1UP/EdN4a7qyIUppGTUC5iYeSS1mUC2OLwi6ZJ0TmLRNa1a0kUZlbzUiSWcV
3lS9C9asNCU5co/52zUHKRr1wu1C6H7TtjVjUjEO4wgj+hdUvV9Ew++nEJkwocMSjdbrJHZHF9Sf
4lNRqduZqXQYQ6yMMCSHsmnnPt3qGuxRQKJnuF2OJ8QPNiYJ65YdmkirdILE9cGSVp6DOu4NTFmH
O/QZbj7QFtndM+4Z6cY7XY4l5OshXKj3WtXtcMs67QOcFXBYuChRsKweRrfseVhF833YEwMveRD3
6kMke1/u5xapbA8jLdknaZEoltkoB7Ykq8CJu7XXebwnpvb0HoQm65+sE9s9j9o2POh2GIIlsVf4
oo+w40JxgRlIeZhDjd5k6wt1ybFl6iWVUVQ8rJgxDNJFYPU+2c2PENxDV019CofevEljFVb6vrHA
MHHxinbcsRW67XYPCWS4kznr+8yQnOo0rMo2vI0mfQ0pF/ZaXEuM7pZFquTMadZNIwkn/BJoxvvO
xbtatrDmSrYO0tgPGgpK9lpYMdyYfkJZn5ZFHaRhDetBPLpymZPYC2wSdIK3xrEQXqOojBeCXrBw
YHLhE2A84tdYFLhThTdDHqcBCzOlXIxZs5ZTf2gWnCefOTF+3tO4aUPEbxmY64VRxWS2xm35Xc28
SCwLt/0kp+VT3+clRcvD89reTRhzw45nUNJXZ1ZpD+4/X+/les383szGLlbKhuwkQtUWlG8odTOz
YaD51bdzUJwa0XP3YWrzcH7qzRSm4OZG+mVtcz+nHD7DmW7KF7VMUzLr4H1toOIawPQkZqnLY+k0
jF0i6PpR7LF025zSSYyGfMTYb/PsDKFH2lB/WIZJ7XwXs0sD+vxji4IqXdb6WwEP/fsQkNZDGVJR
ICHFPXM/n4cBJ8NZ+mJ9C3Udvo49l+WRViXkBVttN3U7BtQ8EA/rcyRv8Fs4h06JFCtcVCayHVC2
jK8FICfzMAcaA+ZuidMpwMhFHvBXKXubrIO8BQ0JjwHEcTOTWFJcsMXNp9VI+oLdvdg1tBZN0nWL
w+wNcpYo90FaeITPZA2WDq7P5LFn5NWxmuJihwcDWYKiWM+bkG9SFu4xolF0FqTBA8dak1ZEPLbc
dC/h1i73Uuj6sSDaYpBqaptmTBZSKW+TAv3bul+Ry7oexUyLVxEu+uzqVaqs7keRdtu0Lfve1Py8
YpI1evGBjJ+L1jNknFDXx8Ex7+LZt0mOtSJh/LCW5K1y+epeOBdiTeaqWySGk8PZr1l1dbg4teuy
wQhImnDViKkfR4unbKnYUGeFmMPgPIcR/AUglPbkbMowV3c2WKzbz3CuIK+baKlI1RrN7jJFmhdf
0It1I/J6aECPGibO0U29zC2SzYt+xtYaaiNf2dRqcj+yiekdjEfWHiYbVpSnIZhV+znAykQ+I18r
XmXE1qVLJl6huVJuiqvUtKi6fZKzgLE2Wfk6Vd8Xydl4My/DvH1DAqNHgV86yXF6t1jIXCc1JHD1
Dr5QOT0Y2Vb14xICzdoNfcS6vYux8WXo0Yv4NF4nMXdj3FF2D5lYzS+YCGdhFqqFq1MIIeDyo8Ip
2t1P1klN0lUVc3m2o2VEJLDIgVlzstW0XR8B9sQUuA6md7eLta3FTlT2MWoo3WHpPzeAX/znhjfq
FA0gfZntfPw5tKwJvnQYGQDwswwc8cKgVcoUTwcq/ySf5gbhU2ZasrkrjPwo4FLhXqUvifxk7aho
nfF4DFCs5D0P5mfht3opkoDSmKHKyU2Xqpy19M5ucll/RDCwaN9MBX3mTtbI6H1a23JRsNDgg3mQ
E97esutnWKUfVBXQ4UFgfWIPJsxcCwQks8WAv8seQv1jzUjpj6wpG9Jl0WYWMyStEKJApsqAjhrt
Sz2mK4pUFNaoe5x/rB1KRH9QTdGY19YGw7wf6sCpk7Vq4rhjm/ImG2m7zF8axaGuE2Wj7Bfnm3He
64J0QaqaKbxUY5GLdMRoh7tZ6zoqcEviCvJWC94oNXoe0WGNAgZJr9MG3ypI/sf8ZijoePD5Ip9G
RldYJju+bfp+bds2MQjCTiBzLCaGME1ZD/vVS5QvBbLDp9PGLCCHUk2wa3Ye9XPiJuftYxz6uPwx
IydM7raGkDITHnZeQ1JYBDYdczSONxXM5vDUsbBj57xGGPlFF+vwUWH7NBlzLgrbhFQY4nm17VYH
aLlWEhyWDc/1IaY8jM8O50391XtWHdDUhurzgPI+LlOuClI9IdmxRBlUh52opgQPGWepxD69Ap8I
IAXd4jKs7mTtyZYaLPiXJuTdrs0rOFpPPJ/OAwEmdwsEjvEH2S+iOfvZqG/AFj8hcMpRgXwyAVHD
YLFTPfW0yL/AoQVdRtFhm6xq09w6RxRUD7DM8ac2lmWqtxXpXRAqkWMVG9bejo7Z9tbkk71MWg/1
1xg2Ku/B2FibLVOA2xgt8WszXVuKppH9U7tE/lWgonFZsY1oPDGp55ak9XG3h/xeiaTWvkBxAvJ9
RrKrXMBAYCe0QCxdfeehm0LcsLxil7AyMK+N3+KEcmgqTiCHlL1hoxyDBxZjLBVjbnFfzKdZFIVr
cVOmlVh4FOR1tVsIk/W1bBDVYzFWSuxC6LHGHws6nzkNSmCxX+A+guh3w6WNdj36PopHs6LPpkJz
fVj72ia0xgaqk3kyiGwt6FR+l7yz9JX5qZzTtbMhWvc4auclqWfZBp+rKsy/yWsxdJQLfBNeVqHf
XdO66ESAcoRFOnZRMx0VArZkqoTp3geOJZtI5F+lyNgi0a5VkfwJZzdsw0VY5Q6OrXmEvlwStl9o
7ONPuggUFPWVyoF1B6qD15fVMN3IUAF1/szFMHxv2wVGhsDiyrp/hfegqlF0l54daxetbwCDiu1i
Wpq/d2W7KZ5Kus70pit9NL4EORH8PUT+FH8DWFIC66sLfqMG02DvIOWa0iIc/YNReayhVAJbGhWi
IA9VIBBCIFDUkAv3sMjdq9kImi1uI2w3ixl9SNtNyzNcvsPoozZqfgyCyH6UeRy+YJrJbYchh6zt
GAyAepa2W+adiCQsqrd61h9xzZtLHzYY1BS1sAyuPdFwGkqlxpRr9GyJDvLmE7TnSzJyyBG1jry4
mEUHD7Hwy61QWyn3Qw4zkV3L1+UwIqPpEOqWnKIGHHBiemZfSzQw670uBujh5xkOVgkf0a0++wmm
xV9giQOkwa4+Kj+B7IDTEJzhcR2or2tsC4qFbEANgmYIaKh7KReBipQBHENxVZGaBzA8RqJNZqCI
4DsuCyCBfqIDQr9is1UHqol+RZZJ3TxROcDWYEGc0VOFN5Kw6lqap9i2V+cTA7SX3aMQjKOUabyd
l2HI/bCvx7wuUxrF2n+7Tm+fhr7tussSx1uL12gC+4RW2bf3rIj9BZVlxfZS6mA4Yig49o8gV/od
tom+3xuO4IqMlnMbYgAUKei7wRNsInB8OeNeAGDLNR80sCOPMfx5Xd2TDcp6Tns+he05COZuO8BQ
b3sLODIIkxY5yJdiGxYsn1zicjSe7BoVTegwnT+zIUQJW1b9ZdUlf8I8/gixCBxLgdzBeoRFcf4p
2CCQ2EtovtYXIKfLjIPIkvDNSVPQGIFyzQasy7aT7k89OLfqS7mNtktxp2DhIJsSbQB2zHbu0nLM
NcJAYMelbmH6J4HUeKGn0zJEozzEE/HIAc9nIask4DDy3HvFroswqOeiQOc+om/D5tNk9WaVPzno
c1RCh8W1WMZgcN8nnJ35SRtHimyGRzzBbHFHo/B1iFChZbNXpkzjaBZQrzmxNq+VgPFSRoBnVJ9a
oHNR0vVTWb6QZcPuUQSBCM8iDjuedoq2NBuA787p0M8Aa5NSrEuR1ZDLkvtIj0Y+Il2rmpMVvuZ6
N605RytMtwgVjNKh+x4YRBQlHKof9YhguDk+lKv28XeBD+U/WhSo4obbsI3TqI0b+tAWHtZirUab
UVa2655WWFI0e1pb0q0Jh33EDEi+7LciiVoHwxg81AuKwmGN8/FgWmXz23Ig1XYKI7L0t0qDeUiE
Zh4JALo074SzqryjW95j0i4nTX9ECkxAH6AEjgXWlGGbB6PZr3rvGRwl95jd1F0KnpBP33rf2QBp
w5uTp6AFNviJtN31Dgm0VFlolK7R1KPR6+4mIOJNCu2cs1MCd6GQXoigHO0sd0F/RJDKNH/zdFU2
y4XI3cFjv/aZ4Vo3u5YxOWYU8W6uSUbTreUeHUaLVjmCoSDGidtr1iaiR4esLiu1nHNHYplCMlQo
nsFbhGBBVXmHCQ2Q+0NxFvPCNtQsTkfHtY8GzJ+MqO0SMAthk0ACvdXZiMeg3UfLFI7vccWbNkDv
EEaOIdwdtjw/dNO1UCg24HwdDtMOdWKUBq1RB0E1AmhOTSiZfJ0MYtFuPACGReODV1EdoQZZ2HDP
46pdPgb4NCpISqAgw7S/+rOj8Z3lNkd307Vnv+TB0CwovjABviX1mhfF/dqFFs2KmZjAAo8aALBx
CvaQe5cQ26n+e7Win8e06hp35N24ORhRDMQcDdPgoNadEf02mLNVwyTvOTaPAqWirLe3pgS/9qWu
/dDsoyLqAwBEo2b980yEqR4jlPtYy1TFEd9rlEbje6kj7mXiQgX/cR9Hk/wQAmyukKUGRsshhCOa
mlcdTEPwMBSgMB9nVY8WHhyrbGkazyOcuiEE1aY9lR2YXDwkkWZ7E6PxETuEEk/jBZrWgvt0Ays6
dPAdNHEVZ4QLJy9egxu9QXUtxQ3Kosg+923dmHNcMD+cgqktui+MEOBW4lqz7aehC6akjakPbgYC
v7XHYLJThT0OJpCpQmXc79apk+ausg7SrY6TeP6wtRjSTSWxoC0r1vYwTTJF4L5LYXX+gQE0TWmP
xI563s7BZjuKkhVOne3J64KtqKdcvaVhvLjpuA69YkcD3sgf2kZs5DUsHefnqgG3nWrSYaRlB4U8
MQA9elBXILTswoP9aCidUia6Okiw5m6FtleMtucwfNmTEGKBcV8FIRhM0YO0XJMWeaUyWcdF88yU
MY+ObpnUdtTREpAeJoXUTyppWIHgUaASYX3DQ2PtK7fICXiPi2jqblDYVvG+5eWknr0H2Zi1BXBv
6G0xYvlQ9X0rLnnR9s2zl7gwl5XKxp7JhHw6IHjQXBwau278oZ7irjgvtVHNCxo9wKuA0lEtj4Da
ZAcOJoLrYEXSCYtZByncbMSqMzDbsVT7BgOuV1Pu+DM8OYkNU6Vg6drtOpCbdjqhADO4sC6utXnA
Od2DRcF4Gchh1G5qfWa47BDOKl422wv4QCC+M1byXm1bfIMmWgQXGuSA1hNB4MdIr8S0pAdSC6EP
TR2P/GZrB3gJhHQd3GdfTQqYdjPBDGfvCr2sZRJ6kBNg7SnGCMloERkkAG7YL90cSfowwEjE0v3V
vDgEprHwWQJc2NRcp4h48k22duYaz+qsuOMmj/oTPHg3fxx7PbGsmFfd31AL56VkyRsSnqJNc3YT
2DAM9uDbXZW1slBoOPVoNWoj1lXs6xLXU3TJt6JensC0RA4UUpmb7Y31nBXfdDOQ9kQY9K4nUvl1
vIUDhnEfWtiro6rpebTchFFg1x/ryGt9U81TF++2iUuAggqFSALyegJPWFmLwdXRRbcT6axP3Yr8
7ZPBW6izaaO0SaHzEJj/iKLrqPgs9wpT+nftnNPohfimsLfGbWF/jpEeu13vc5xDt6PcOqeVjaP6
G9DEAJAsl4G2gM3RyaS2x3Pe7VBTNzgasYVeG3xvtL9XgZlZugZBaLBM5Ggg/dH8eu2UBn6FGsJw
dW/juQ1gnVHF1dt0PRnf4gkANHwReHEaB7WGIFRQTj0zY6ibUGuD0jLJ1EYwJ/EMcYsxOAKSMcoD
TIqxYszvaBk7v8f+CVvPGcFU87urF73cDFvc8Y9mmUSErmWsp/MKkH75KONOz/dXO1J2tN2UJx18
m8YEZWixZD0DaYXDFlz8g1xXFZ9tCdHMHei+Dt4NKIo3YFpjA7iKI/454u7rNAWjTKCRox44v26A
5JmxfMLET4hSaGZ6fqoxpIsDEXExsCFVs8zVa6yJgmiiJ6BmAf3mZhxcUkG6GiWDxEgMSzHGYaZ3
IEgFcGIgNcR9BUyxVUEiHOrWOuHYXt2WFO0A4VKCvAU0nPsFEmFE7PVLJMrPMAsAW5NMHlFw46Gb
Ha/q1I+wwkcBSsTCw8ywElNJ2T9b4+A0HXB5AN/KXEow3AZgU7oxT+H5zV4Yfjq4zL4s9EmVPxFm
9N0L2IgeFqj3A7VmB5hgm6AXCPLg9M/5tJBltVF7hOf8smRE1MOUbGvJ70G79lMmcvgY/M+G8X43
yRJr1HdDb9sdUZ/q6IOY/2fTib97Y/GWzQuK7nbHqicJtKLi/zM1GKj5X+dwBxiPqryK4z3ORwL0
SM3k1mKbtsd/PIj3//BeY7+7YwEDow7DleBEAiy/sRwqd+l8MMDO02LQDAj1XCPhIlYjfVgsMFt0
VnVAUhAluE8/38T/+r787+J9ePi3wTz7r/+Cv38fNErtonS//fVfPwwd/vmX68/8+/f8+hP/engf
7r527/b3b/rlZ/B7//a62Vf39Ze/7HAquvVxejfr07udWvfz9+MdXr/z//eL//T+87d8WPX7X//4
+taBvkXJYarv7o+/fen09tc/YkUYvRqL/Hs+8vU1/vYN1w/x1z8OQL3M1//6p96/WodfEv0ligVk
WQJDTZSAQfrjn/z79StC/iVUGPMkNKQRoT9D3nqE+JZ//YNGf4lDiMKUiKnkIb9Oh9ph+vkl8pcw
jKFkCCNKw1BBH/h/r8Av9+g/7tk/9VP3MIAltH/949c56DgieAWpCJSDKqRx+NPS+e9EqIpWs7Dt
Eu8cv7JX27auH0sqlj+Jsft1qPL6MlJENKZCxYLic/02MWoxhln7ohdAP5r5y0wCuQf+U4Bgdc18
KLBZ/8nU/k/9/3/Mjv7bK6IuiCAgI8AoftcJKRx3wJJzsYtDJKgnqIvaEtxMCVClj1mfdaKrnuUU
15gvlU+TJ2gUEAq5felXFh7IqOozGAJ2DseZ7uAIXZ/V2vpbHOnbTbg0+k+Ekz/V+L+/X9zyiHOu
SEx+t52t46BZ/YI5Prhkdm9+XpvUxiH+DcNG8DFBLhNfAPRJKjm8mYFsb9Mi/etawOyVg5/7UUxT
89KjWz8ju3P48XcP9d8em79/TOh/fk6kQHodiUNEceKZxPP49yJDbCBE12oVuwkH4i2S4ZolrfjA
stj68rLWS4xqOdTDpXVs2ZGAFEdXgMzCe5bHconij3Qtuvt1KS+wND6RMnhcCoDAST5PYCkEYm8/
MziqHuYcbFo70OHbVITNoYMl1NM//iw/PeZ+v9RIUoOMibFI4r+/fhZZbThnJ8Z3emrLm5Ubmfrr
eGO2QOpx9gjDbtKOEb4LBuvfeuGHHDBfD3dnsLf8CJ4/eJyWxX0W0cyCBM49N10T8E9L2Oyt5bex
wbRhH1dzGoOCvO/ZNJ8cDMt3pqg/az6WSZXzT4qDm3cgBvv+yqTCJlavojs1phV3YdePNzhhN51A
xwtWiQKK3ZddD8Q5jmOAHxLFAIqlW6NJ+SaFQWJHCHbrAsp3u3UYGyqSErvRxXTEr0lNA+WyASNK
fyJG+Llwf7uWMcG5w+IQQCCKgV+vJUhNwGZ25bswZ939AJADdIonN5ICcWLhj6D2yz3cvTDMCyoQ
IZmTaf0PMbbmGzAddwv9MoJx6YjAPg/j2SwORsxv9H0cpkHO9MNQDoiYmm2xXArdrW9q8uHzpHNM
mbZL8ClEFMKN3oCZp62uSLIWZLmRzVTv3STInzw4vymvf+4pWJnXI0GCu8ZS+O3DSqJhnI1FgCSQ
+a7oKApLXNropLGtPwQApvbwcaJITW23R7BVxYVpDowJ3a8+hmiCX9D+re/GF+RPVMv/xf4qr5ss
xR0QRP7urtsWGLJuuec7jKfzlJnhBwwjTpFrFoDu83/LmOPnZZAIzKAK2lwJmuM3JcqA88HL1fEd
LIPjTwQjf9dVXP+JDOVXxd5/fpXfVmkrMdRjr5Byw6rqHZljw8069aC9IvjF7f/xlqBw4357iqVS
OKNxoiIqg/5Wp+GRrLWmI9+hfaMXFnTbG0ycxE1kGHmii8W2izAJNSRAO/oHhG6Y7B+/gf9ie1VR
jHQZcMQ8wh9/fbKGwHM9lpzDsCGeX0M/RmhHt/hPTuGf/k1//zm5DFE4cC6xhVMAwL8JQ2CFF8q1
rcVu5uZJW1pgwnyFq/H8uKCuU9X90rMUw+ZvC8ISJgwT3m9hm2N2ZpBZzQCLqWmyqSuj4RHgjD/E
hXMJX54sKGzID0qAK1UBKnEqTwBC6JpA62dghTC+10X131J0AgSTkkcRzsooVNe66jdpzhZtzTgJ
E+9GHDtpDvYtEetcZJsYgj+5O7/qUPBSCrIeHHyhQAETogv/9e6UW44ZJ8RF7eJWFOd8bYJjTLb5
Upi+3TObT0dc6v/D3ZnsRo60WfaFmgXOw5akT3LJNSuk2BAaIsw40zjTnr6O/1no/ruARqO3vchE
RmZIkS532nDvufeL/i9/KEfB66b672+XD2QFi+pdV1ZAnv/+djHEwrNra8l2c7W8eHnZ7hwR9oco
W5d3HF4GHVvr8IT7dsLS/giiptgHy2Z/FgKWczTlmbNPzNCSAL/Gfxi67nqpZtJT3sPokTCIIWQ/
Mnv4aGfrkJtLG0PxDDHxTztW1Yj6u6wnr5xdZhQO5kOEWIDlhyeUbxKD30O2zc3NBDPLvLuwzdZU
9OZtZxvVPlgXGUcZCLrT1Y+TklHcKNHxAD1tQZmw6J9KN3xGWZnuNZPiO/3TmHq4b3TtpY3nifeh
NaZ7QxX2fikGkWa6sOKaEASQYlAw1ZAeVn5dFR+bNiz825yW12gd5h+7ivqDK90IQnd03I81t9FF
zPql6+aHPjxMvM68ENZ3xlC6nYcAH4No178DyGodj5Aze0+V5a7Jo+64Vl7NyPO+vriqKB+s1c8m
nFRi/wAx7Ln9ZP+Bnwjv6joY9rklrDTLyyVLImsmy7L4QZ1m7FK/qcJYdvlACyJCc9JV/rPX5W06
KlQiGlomF6EWXOTMXd19zOSsoBa33eqYu6hdjy02BKCdg53/Ao8Rb6ubgohHf5l3c1su04uapz8F
p8u33EZedjQKHvDZr1qqm6Feh/0wjfNdZuPwq6JwHucSpzjeurbme1XM46YCEKtPPdaRflvFFN7N
ZYCmCXKJySDg98pw9RMLW+W+h/E6gBZ5DyNdMD/NwNs29SHyRCbF33Aeo4PQ2UDNT9g9DlVovTeq
q34tuXNoCsIg+7xYwwfE5u7RKCuki1WYEgfIVhvZjRkbTOjx0cm2iTQS6R+FsfMCbdDBZxrlxeiU
OBIwMZ5KDloXZsXJpDBtMyXpEfAn+90lA9Ldlctq7iY3tD6NzOpPLVjOxeZOnErevaMu6vFRTtUX
YZLtq7i+wsXEy+yz+cEUzFZpQYFJXdBCc6+y7S4zguFQmMVyaq2y/SahLl+AFqwYqCjnAB5iKELs
3hhBpdNxVGOqI13FGEYeBuQiL6VqYXK7zUpaYmN/kbvXvQGaeVN3fX0PePaHkTgfDXJPFOPEk4Xo
Ic9/BaSyjq5AGkeoqjjTrcSwBqlP4VLATvTiV98NvzoSRUU8IjF/Va01vgkmox4hrWuGWGztrssa
O+HmM9z2dY9eHfX+sehxg3sjFDuPISaJZfrNm9s3xl3O/1VKbxu/uWyeWGHXowJ5PGGiEDHxG8FE
neU2G+Y/jifOWCc+sloEyNGYzpoUueQ3GEI+zytAyrzOxr50wvA+GzCbIAzCZ4Zufg2h1z5V/eLf
4z50Mc+gTl3s4FNVew+6M53HSda8JzYGVyqHZbpxsWV4qEa5l9GygKM6aJ9tdxsUM1kmx89jsQHG
eZmWr6Mj4ZadTp9NkxCU16oh2Whs3nvusLFBKBxwSxafA70mtzPuxyXXWYW92C53CGD1zsDjTGVV
HDw3/1CyHvbMZWtSxigr1tU+LWciHis985e2RP3cjNX+dpYCWSwkPs8YITPNyRc82Abjj4ABy83f
O7X75mQKNswRRb+TskmtoLw3RnN6Ym7V2arnZHIgQ8riJSvLhlfclY+OuVpJteX2j6nXCtCm4KQf
Lto9FIMdkMfSTUEnjn/f26AKpJf0Ua3Os5Wtide4dgzhDDMVTIdG022DSP4Fw3KWlpdWbvlFRg+E
rJndA2Q2oJphPrdllw5yne8ab85uQQQKhQjZDe//orw7xQCi34LrGXw88N9+KzYihJ3uz6M1isSu
HTINpbhMmijTaC9WAqSh8aKw2GJD9VMC59EwV2Vo3L0fuSA9S3bDsaM9tADI59Yx5gcDqnufm01z
K6mGAAAZ2ifXV4+ypGy7hS7/zN2+/dS9SbMgk4LesiZ0dyNgwW2e9Vf8gFbrAZLs0sz0CkdrqBks
1MlPontUJoXmFJNAGp56e1M8F110nLFzkm4suA5WW5gOoq1PnePlLP0eDG1fmndMc5v2o2LxLvL+
sbf+Aio4Tewb2/ASjgG5Qkt2D/ZSbU++KMMzptt2DnRQnE3X2XZYyNmvRkfbOxBml2B3W0/wAOqA
G8BeiMh+cPsx/x0C4CWdC605q/DKxpjmKZcRFbSOYLuVGxHkUqYr1tIDys64M3m1tyBy3nmcB+82
c6DYZDabL7Yp80cGW12rNpfw1iVXiHJaiDv8VP5piOaLCoof2KXiRXq1meRXVIqP6I7as6+w9uSe
eSYwZ0F/XV2I9+DfVh3nfh3422lwnZ1j9DfddO+Z+a4e/OaeOVoqxrUJx8Tq/GxHViK4c5TfPo06
937ov6/fA7vxEiiZtw2HOW2lyfanwMgBcvsoHgnWHEw3Igbh+vXNWCqfNcylrSPAp4A3GZLA6NWz
4c0ubSH0RM/7oPPkSTlBtzcxQuLKUm2q3ZoPfjb2Rpeuje+eCkGergnNX6FLZiHk6+NpNYzHBkj9
Tufqxx9sa0fjC/FEINrmGU75Apl9DAb3L57fjaDh5wF00k/XbS5TscjixJw/80XgYCek6Qi+Bu7d
ILrdLDII5z7b91m9dAgEBAtnw4ruF3K49+M4iFeumP41MpZbewwvX8bBMPcX14myt6APrKe6Hs07
e1y6G0eI9W5d1+GH+Sz4zsy6li8LVMIDrL73B+w++g5z2dyUBGx2tuTrrIwSErIAvRXnHPr2mVc4
ZHBXZ/u0oyG4redhM7Da22bXR0Hz1DVBc5KqmP9Uy+pPceEY3VnIcGZsZ+fAWls5OFPGmaSAhQzT
1mO/npF/2rj2ScTRheSyVU6KCFJnTbz5wBHxsBCO3AisMa88Y7418rSt43ywq7fWi9b3Hn4HTHyo
xj7upMyyXTE50idkXUQXTGdI9dJYUofLEDAIRPWHUGxB5KKrD9+egkPkGcZGiA1ebFnq6C6qFKB/
YeLRcZ4pILQ6Q5GIVYa+X/GwOTL1Q3ffbXK4K+biqfb1lxsUv6banfaS3OdNLxjUOE36HXONB1rX
wKOy7I+To9udXc9NHF63G9MOiE9HvVZXiQhDqQa076pwurWd3iIrPsl9gJF1UxswfcRSmUkzy2Wf
EQ4qSCDs2V1xPJ0awx3rsTgbpO/emlWfp+wHoOUpXOyXPpw/LSVP4SZ+e+XwLoG8j7Uw6kcF23Mc
zAaQxayD22oOyzGt2vw6T8qCRG61ji612fVpQCXcsa4MiPugsjknhR6citePz8ZQlilZOmeI3c6e
LmWTCzcefM/7JP0ekkJc7OlBZZ54rKL1OVtr58hMiOYDFk63cb+YzhFpafkzF5BkpMLUYVtbgoNd
FxwbYxNh7LHt/eCSz4ivVhYL188ghB3GPhogJ8nYt4+hKJbjbFrio2lHK+4tslXEjUnfi+jGacru
0S8RXIivY2bPQ96dGLywvJG1ZdMJiUIRfBFel/it5s5q4hvgTvv5X76m2VV9rbtUbYbPxur30iU5
MBg35RJCGBRiuA8IrMqdi9S668n33M4uQ2ni3KfYoCpkcCgic2TJdVuHiIcNFTtE4bOxBlwYAkTD
V7jL9oMLu0ncIG8PAP0RD/cUHQxhwAxl+hF6O5lJDkFz5Xq/OqP5yTNs7zZnyY7lFOoHYzan3Row
ZDpep749OU1o3JnSoU3eXKFaK6Cue6YwNTscdqLa1IAcpizM09xxrXMtwlfYoBu7HtovPYn8AMUl
n93ZaJ+1B2I2dVgpOdQKl7rIf4wi2/wtvSp6mkrbvrMDM4v5luL7uhT+rkUrn6elVh7/srTOfeHZ
MXZR9BrocXwJSpqs02nMv1lYqoucl/WVsVF5keZB2e4teOffmJCK1yDLoxQ0lldjLi6WFoApPS3q
bUHursPZvuTWdY6AYYtfeTdl9x3Zch4gtJcFOu1cc2D7VdODoMmbR9WBM0/X7dTMdMSwXqOjmgNS
tKgM+T3K4PxWuiiDq7HVN200DwzPbOGizUEGyCm6344N57WzX43+n8VS5GV0QdUGc2u7R8CcrZGx
sdj2ycOu5dDHbfJY9oiycZPTGq2KsDnKZil+DUPdf6jCNa2dY2IcMAdBm1HK4bx4nSwqJe1ws3Yu
fT5wu3XNxSYUtXmr5Cwvhm82Owu08Dhn/UyWxCIisMn+gW2y2AOC0a7ARiwSuYXbm2E1zauRG7T2
VCGVeJ3OuBw246UM1scgw9yOGXMyHTteghF3Ydf85ZeunyxuxdGy3EL67sjg4XWsIvSeDCnylMoA
TiEZcdGExPXwao0Wgqlpcr7jP6vvirTebtazfW/NNdkpgwPPJeuN+RMIpvgA7W/6XWZ54xXQc5f8
yZFyZJSaw2H3H5Kohf+Ke7E98UKR0Lt+NbhU1c6BTX07rIFfH0vHMJ23OsuGv7NdVFytUQ6bG9ut
faDPafOWc7RBDcY6s4ItrbayJ2sklGHc/4MkWZtfYcF73vtUrzUtEqHzVGknOuZGrra4ntsxjDnh
Fy1PO0NJd9wzl/tRLYqlQFO/EGdlHsl93eBqj4z8YNPWYbcj2rXZt/8FM+UeRlXYFjr2FmWcVsWk
KhJFw2s+e3jrBrmLRQXc04xw/au7SIMR2e5yo422/vKg9fdDV7FFkvZj+TeX2bmtg1r/sht3+Ctp
Jr8ztWf88NLVx5QtNKzTBDXesBWyDPw7JgVNu12G1g8ZzTARPSMDY96ihgnWc9K/Szo7VZ4q+N/7
fI7MC9BV8fsfkipYVPhVAMajrrNwEzENSXGHznIuRhnSH7QYDVPWF7/7IMPRplXnZu9YSjxXc5Vz
0cvb52bOwtus90S5N0Lni5nJu3/hWO7oYp6gZx6uTFZZEuLSGgksbrQhnnLiZC+MNBv3jtmJM9k+
655Qh4Hw0U99EE9zM+y3Ro+EJZW964y8H3e13fa/nMKfjwXb1xsBsmxkhZeMwya/Mtz0umDoK8el
3bK045FHVZxVOFkPQJeGz+CKkXKKFdTISMZ1zJpkXbdsIJgi2SXXWd8VlsXFgNvwl+2p8IS6Ks72
vP4ZrPkPsddXkytAXBXUFTiwZGnYMmXBXVhCW69hymQnxE0YddEtQY/8D1w6yBLU/kZtRMTOUHOw
pr/SpgRFudaVMcuHRMNp/4GkzYCfAufvYHvL8H39I5gz5S9j9ET+X9LVas8EovScc7X3sTM3oi6b
G3cWrA09C37cbhlXcP3m9T31K6UGgza6hiKWcB3v1yx4mIHc7kbWYI+XlaX5CM4QR6UznedR6VO/
uGAnavsw+S5+TCLDTbmYUDA/bivJTBGuab/p3+GEDicOUe1+BH243JsqcN7BCHjlbMMx+uJ4wuNq
d6hLzhu7U+IaUgFOZpt3Max1STjLFPFSlWF6hehkU6szsYA5oQOy+9mqFbmtngDGO+66xkqxgqOW
MUuyZguSNpx4DgzLOw0caUXcsVkt8biyJY+lvR78XhuH1hyqtO59ik7EZHeXwTaaven21PAEtjBj
VjrruYPQ+0bKKCKC6OFqJkaxnhgj9sTIB/kA3BTXkTFU3AEn5y7LiJkXfA43f6NeJQwplOEdHyEi
bRfTNVz4xMro3M7R+2I4wZvUvn9Tbn2XUEBvIc3Wa+qx995Mhe/chfPkX2vW1fts+cW59uo64XDQ
7ex1XhKGOrexG0XL3bqEJSMuTWPbRY7ErWu4Xz0GcDZ7d17mcx9E+bfoqSjuqChOHA8brcxF88oA
mPJFiEk/GYYI3vDrKdAJAHCJ303K2TEIpU0qv7Cc1G3G8C008goNtrKfoawi7rN5Rvx17E6WBi7r
oH8TGvSKBBqKELALyxZH7lrnh4Wz5IFtujBBlswlYexEJlMGcwqOWxvhqDxStCwYXkFjGGFNHWc6
H0+40KFOtkF19X7Ig+lptELzWHG8b1lNQ7Vw7bJzATG4GI95tRUXBeZ/E6p6PMi2r1ImE/q3q9uo
41JakPEKXpieBe5AA+UJPWUENDi0DyCSzqu1ZnHT27/z1v+MqsiLPbpsoNv9We18yUTItOn9ZNyq
O3/KvKMQ0nzqWsJJqnHCm3pbqrt8KF8aGZEUqmb5V1Hi9hz0rvsylW12yjmC7Aw1P2c21boA5MsT
gXDzOFW0/KzspJAXzW4QxfSUGVo8+5oBzHAm/t6uUZkRdJ27pXGng+d3434a2ibGDPmYwt48m6Ii
YpXV8Gx9cJhcPkYkD/+O3FZ+Nm0C6hhrckW7ktUjNkTANC7zrj6ZdlvtVM9QBfoI0IbAzlo+4Y7Y
aUfLF3DMvcaPdQAc6bGgoIdYxbc71PosiG/dh0D8HlEzlyiQwUraoD8d3Myc9i0xVRV3ox0SQb1X
AM0xBdLdTOx3oPKHTIgkzlfUHRRmdaZwhdy2sYuK5jLnxvRRR97PFBriMBmrddqakd8dVv7jZPYJ
sa1bW49Ho+N+147CPUPP3aP9tngH1xqn4rE1PPNLdnphaeI6bC/1ipw/b2cEsFciFcgKZpBgPCQ2
M1VjMU/dyenzs2iAvsd+rX5oWsoTyLzfWotbcu2WuI6WoyLMskVNsWhosx0YsNUeVyDt5afA3phy
0kaqJkvX4GRx9AjOnsHY8p4cWexXWxC3jkdOkSnPiJRcJzximb+bMPLP9Vy6qdP6XNqnldqLdUjN
QJRzSuPOV1s37rOvBL3JQtqSGiTD9vfuVozHats6F62llTeekZf+wYGd/+hnyxCfGf+Cx7PvfO69
kfVCQoQI9jKjtjG+bVfy3HYJd+mdDsONEqyoQ8ro8+0xM9zsGZic8N0UtdEhCO0TJUupCJV9ozyb
IhSKOJbtOAc6/8woP0i4+fKR6nOrLV6MXBdYjpYjo0+RZyzElucEzC2X1G34OfeTRNBZtnxEUVE+
RiLwnBN2dlEl24Q/gkFb3FKvqhNdrivwIdzoRrEKGVz2Q9/EQmA9jXxFQ0H+VCxzyeQ2l9WWdYOR
l0y11fFCeBQOJPeDD8boTp9bS1rrX3By70ZTHZMtgaznXpeQwmCYix4ZCKQ2azwWHtt9ZfJWcxmc
uS1mjCd6pA3rHaG43xX2Qi/OOgY3ge+h4RtBDC3rsVpVF98kZwKHcO8U9mmou09pkp/G57r32N9F
29w7hjgPxWg8uxYBsNgVjXj0OJDc8YmTH5kqFDdiFS+DMG+DzfrpSWungq7DYzWrHHdpU3FdRIe5
jn7PYn7y1PruZsM6xjy4PPHaUSfq52NBjvvgNn17iRzKGfyeD3qdIzYChl4hG2t6Yu9u2CFLVLKC
6fA7rgHcVEfDhfyr9Fz/0TPgYu86Q3KtCGN0GPHbIOPOxJwyKBMfV6qLhuU5oh3gVUwdBfW5g0hd
eepSADCYVXk3OEa2o1eM/HEoESmGNsveuS/U5g4qTaUBOb7TzKzw37lVEEOChV/PwNWmSGavLDj4
5tjCisGoRj0JljxJEJScTiGi42ZaU2py1aEEtqzbi1k13rNaIouDFvppbhqYI17xMQjDOjCtEMF4
Y93PW69PqYPT71vAra1OsLJQNoiE5vd+X78vi+U8Cm1lYj+Mzva7M/PyOHE6vnOj0adtTluIX9h6
HIm0l7TFFpl3K00XKg4CfgzwYEZxqAeR3TtIQ9/cTbmF6CK75LNoECr4+fGTNGRg7TLPql65wuXp
0PeHkpTlUlvm2Y0M/IJhLl/rUR37qVv2Xr28jUMNc9yKVwzkQ2eFwbHCS9pNmj4q5i33MvV6D427
MMiuYSmyruSvYxtUECMdNxMGNiJf+Wb/t9H5pVNBGRNaO0x0wOGp3YwU1UvbofEMsobkj92RTtpq
xlm30C8UDXn5lz3ZXgfE2C1HSO7+nZ5WtFTfVSevsNVPU6K/pqvNB2LJ+yyPiRjNz5Vn2WuirJGy
mozCgH/B/IEM61dmlhEJnhDnooSgsk6bJYB9b3zxKFV5GYOJk8Tc5Tc4JVgMdl0d1z6iLq83p2tp
CVMRnvSaN0dAs+WaxAvtI8URhJ+bdsI+IEj9XrAKfmvGIicNMM2z32VMwR3XLj972mXJ8oL5YSyx
yWab/lzWCeNc5TYJg1C17qm3Z7chIbCUl4Vzy81Mqoc8/9C5uGcSVjn+J28wmrabLiM/4sSwp7dy
oFomDHW4y/25PyyhVXCMoysv6Nj2FukdiI4BS5OLse+4sbWx7HER51Qp/dh0P7RWGX8IExlJH0zG
bXk94S7azp/g89qLE81T0pJpeii09o88Og4NM6F+c6Ud7MKI3nta1Brud94Y23qwE68kVOgWBMrw
7spbuCaXY9jMWTlTy5kVdk1mzm4MgrOWg++U+Pxtf3XCVGb9osaku8lwfajViCSJVsd/mnSU31Ez
531bURBkMSoem0VZrE46uR4hqcWgnk9OS4pm5KSmpLGkK43xvc+l90wBIvZLZ/FREoDjCxH3Jw80
K27xna51fgP9S6OHIDUTDlZmiXpSbnRVl179nNddeZho8vulsmvxjOlg4C8NJFu8ESCl4M+4JpAr
Js7GnQjodg9a+c3IPPuDNEd+v9mDSrEPDdqYaN9saR9MQvrtEpuKP35SVctgQWc7SyNkixE8HQjC
rQo/jcX4IH79R8yBc+dFzgMfKNR51CP6nMfiQRpWPaVT0V9vCq6s10uksaoPRPiG6UAVLquX7If5
yMdacVx0kEiXOpS0MuTiNVDmtXzRzGczpcVnWxODnyyIgI5um9nKjl5Q99+2WGIHjT0LnPGegMF2
akxaQqiemXv6rQpwGTnm2SOD3btnPl35r5J+1XfKT6rUD6hkINErri1K+t5nIkCigon7ZLbN2MxM
m3+HshxfS20jRIW1Qv7WVniSva0SMDHxJxI6TDvChztSL9uzilR329RNvWd3qHZ+0A83oOkd909S
mtgt1r9uxVOyOo06GwW3LVswD97bhHWiJYHCAvYMOlgqehgH+qouCCvjScvS+CyF8N/Msu6PbAfR
fe5BmvBWpNbo7yp7nX4MKHTGi9mZFQf2wuQBSgFuM72sD3wWKw7Pbv9BFVXx7UTXMkcp9HMQ2PMS
b9xsyCBgFMMqpOjDMSQjfy/RQ142+q+mBBsjXBNzHodna62Hi1u2yruYYTPfjJvVQCkZC+3s3KqO
Kpd45VQlPGyODLkz+rV1jCxZ7Tp/hEaxSMIEURG80OpuX2RHcsy2AuSZyl54knnoOjFgVzJ+7FX2
NbCIASylh/bOaI3XoDH+OECcL7R9qCfqJbO90a759fxKtNXN8zeTFM39NongxVnL+cnYZqKVxSOt
DNXedovpvWz94cGznPXdyOS4K0BOzk5LxJ7SqumdBeXdLyvnbjOuJ4GlLi9O6drnphrMQyVk/UBo
qUwyby5/5jkb9oqOwqSv55xLicm6AEp15BaYE9/v7FEmgB4ejQkD71Yf6o9aqH6Lx03b37VzDYsP
nUmRJCfic5FT/ti4PgosUYx08AOCnt1E1YB7hSCaKWRRIjpSdz4Kjz8eeieYbrolIz7lW9a7F5Hb
Q7qcszpWeW09Iqvm51mPzh51tuC7Buu+7czyJKbKeegCNezqKLJSQzbhmQ5K8Nfm74Iy46/sFhXp
kwMH5qi/lh9RoFBIM8mGojkqH33YD8VHKOUPPNKfEF01EfjVeWbt1wAYTQ0+hV+q/UMPahtHvnFo
6MGNa2oHu5K2OlnPt6IXt0vQvq0TC86qGT5DUVZsWJuJQ0xmn7LGyXLTOQ+sUzV3z9tgHWGDksCc
5XErmirxlhzWAP+HMNeKZRVOCDv1QDeobRy1qW4qxz1OxXbrKnTuzfLxfviWxyFci707MmUJb51Z
3/j4xe+AUMbeCERxFwZ5+WzjdL14DXfDVueI3nVrHf6Hbk1OiJj0u6AcxachpXvHZdfca7o+Ds2Q
D6//Ihf/K33xvyUK/mei4//v1IdFV0NIIAMK8P+c+0ik/BzHfBCfvfz3yMi/ffE/8Y+Q+Idpuia4
onNNWlyTHP/EP0LzP2xgfwIYJpLgPxmP/xX/sEzbMiNiGTCA/nXu4H/FP6zgPwg1RNc8hcWXgrH/
v8Q/KC3774whxbuubUXsnACw0X+fz2ZmxVzy17oPuJHa+xUDMVmGwibnFzXIT1A0Q7HrkWLopoFT
QY8NuglaZ7WR90d/dJMl8u3bZoEOaKeWQQYThUy3XhBUz2W+GC+elckTQ3TnB79uJEQ6qe59z+bI
DPgSptJh9xmaQf7MTkjtEDGLUKajdOQxW/3qTQvqHpKMnvuzsBq6qMGPwwQqcnv015bBY71+pjFn
S7RxpBeCVK5NmG83MavhTK0cSnDomfZ+a1GmkmyFWMUL3YzlQOWwuuTtRk3PVGnzOfPy6t1hctoz
eEuT+qZdfCnc17utukKPm0HXk2gj7zeybYASMvWfC3dLoKTyepiOuKk7FSHwwirp0a2yhsTVUN13
AD27xuCn09hA7CaTDSzGpyS509t7y6xEwuLZpbr1ra+QCpn6ehQGwMQyLDGP/PJroeZjjUtRRT+i
NcSr7ReUNBZBRI6QslbbSoU9N+kIao6YiKxoOjlpSCjQm4I3IEHKQiLxi/m8tv3bljdkQAN7zctU
wyMmVdEgGepVNTsJVOukpAaDu8lfis+8ces/pp2Z0aEnKUtCppkHRgFH23CrIy4nnUehJt1l2ubn
MI9iJR/NcVsYTgu8RXPT3Rgu0c0aNd2HHLKBbs6p4h6NSsd1AErZTyhflu91VbsCONSWR4qfyFRs
TkP9Wb9Qh0f7q2ro3erxUtqsR4qVhOqQFM3phyw3nYEOksBxyg10j4mp04kt/G1nd8TRY9IfZber
+Fi/jq5jP5R54d5m/jS8yEa2n8J0OAz4Y6Oi8yj4KCZBuHbfqva2jyGSrZV6xFhpJAaX+w3ZADOr
LRTYA6Mv+mdiWtGD61pU2OpuwRso2+EB5FIpKjmomkPACvvHkPDf2+AadY+EZBp/qBtmvHxoWf27
G5T1F6B5ewhXcspxa0fLC0O/ARjEWIcrNfCF3I6LHUgDBVA255HWBxogKLszxpXDrlyWtyuX++SN
rca6gN/eolIdKUAyOG50Phu4SforVcJjtndm2uWX4OG6fmlW0SbfV5U6mvmAb+jOfniavdx/qAwo
uNh2q9X8JdRmvvt85DZ0v1ZDHzNDDzsKoPLgbCSWKZuC4RnMfuFcR+jhqKk5jSnHor/Y1h+LWAmH
tIlTL843KjpsgVkW/ZfHCGaKdix3/Vhpo03VJLH9Kad9WZepu5Whg0XuufZNw1W+iT0UtgTUBu1z
W4dfmvSyTMUwujs7RGot1rG9Acr26VahpiihVKPZU4jvc2ANs+O2yQP/33rXEoFPcK7R1R3JTRYh
NdZ2kL1RY1YnzehQS+AD+SSGNQ12vNEWp8jG1mCjuqHizNW5aSX1stYAIRnGM818Kv9TUP74SsuV
PJulVYqdGh27AmGyF8oPIsvaI4n1E7czhVDqFAiCNBwYFoouvcGxrj3aTbe83vY0QLb4E7pbKert
RgQcj4Vlmvzpoujm3eKtoch9rIfhfTCDjHk9zU9Jhe+E0s06PVd0BsiolDRUTgb2vY7UqznaxR2p
eyLDEWTfLzcT/a2TSflhzUHB1dur9W7CFhr4wIIOJZiVJickpYNv2iyro6jHb1Plbpdwnm5v2Eq8
MhFFpX5cPIiF/slJaX54y3IHR/ef1J3pbt1Ilq1fpV+ACZIRweHPBfrMlHQkWZI1+A8hyTbneebT
34/KrCpZVkmdBVxcdKOABiorHSZPMIa91/oWAF5XoUfbNEaMXEtrMHitJSodZ8VzWvaBln7oIBoN
6FEkAL9/wK4uuFSOy0kGQFUg++yAUrU6QcuRX2S8KXoQpZojrARkf+3NRjThAZaQuZMR1IJDNgOI
WMeBoGpngHyl0NiJFCOyq8tmw9SElTVMzoneFubGwOvbrZx5ZHFyU4ReGp9bM0cRfNShqh4iu+Gy
XbqO8wX9s3lLfMPSwasS80wPC/Mrhcjq3i5i54QCaAA8xm6XDiQwiouydfILC4TH1wqVO6+bDB6O
g02fit1UGgln5qg/TjbQUrqSMrh1jQ5y3VjYxk9uzYZzyt8wFBuLSp65Cp3JeWhHRy/YoMzmyHer
soOPfYWFYVAc/uCanVFZBDXmF+YOsw5HVN+k8zxq9TxDc420cE0SgLHTqiI6g3Bi300xjiRku9lF
Erv6OjWxvLsg2i8xPRGpOBvGZcyKtDYIV7jtAj35Wrqi3BhT90AFXty0ZS8vE9JcN10SiwNcKv2m
0gvthxkXtGNMyGKbUhTCQy1ta+swkv5Npgf2pV1EN0Wha5c+DU24pORkQk1AVK/FJkRQWRbdGv0I
9QD2uzncLgJQLiK8thDybizxCqZ085gJqSgfIyf3d5iYA0WCQNIh1iqGA2A622sDjg44JubnlAsm
2oSKvCzQSeEFaRrNGV5Te1sOVvQtauuHrAzm/di5494n5ZAUiYzyeMf5v3CG5AodRb7XKjUfVB/m
u0obHIsWobkA0isQIl0ouBw2jVkfbTp939KwR/TtUD1ztlRTudDltS69NChZXBoi4Tw0K+1NNQ8F
Iqk6PLqJXm/bhvZnxrkeelxBlUNHWrmXLEDrAs3ZjWJr+YL0WARAMEDyrxYey7bQh+ZxRmB0dIgb
itFfNiGFWT88B0xlXuuyKy+Nzo37VRso+0wPeutaqBDBK8JfA4azMPc0R51zek1Be5o3PjQnVw9p
lcV2+lhOrv/QTUly1WJt+VlXKWAw5kBSrMnHVGILnxpmlzEhsFyroMtTunIyT1ZK8BOvKKH6cFha
7r0U+qc7c8ZXz72qvEzKHP6VbGwCx0VjiEcL4YK1aeMgvLVkE9ZQqZxCOx9VHZ7KIJ43EFN8fy9C
dFdIb7tp8OC0NcWhnWLrDqWT+TXPov7KXsS0LUCGiwHuOWVb1bT+CqyffrByO9hblHwegikpvtQT
wDnqGrBsIflUpwAe+VbnIIsp4YvprLYqFA0al98vHGAH6OpuH95DEUIVkw49BECZhOJGj8fqTpj0
I90mhodCg/rcAcxKr0ZJSVO4qvlF6zpCHjJl9vdCQndataE5nWu9n5+4Za7v65kmFx3YVtsi9bee
0VG0WAlqOT22YUsESJPl2lZOZf8E4jPGyCJoxg1J6B7ibh4wcrQU6l6ektszjBtZ9Q9uT20hbs3V
AErqjo9TSO7beXnpAMddhVX2laLZVRpmETfaoDlzsxDJP1gKJiDaMSDFYB3X2lS2sDJMfnjft9y7
0kBsTnOFIIs1Zm9g37bpiFvKE9WZaxTFlVsU1lWfWeWRy0t61gRTeq85iE/XVtY4z8k0h/sZoywd
TexO56Nj9bR00nb85kSTPp0Uo+inQ4JzJjkJSVRIV/g6p0MLV+HZT4N67+e6xXal4RSlnGKXxcqs
HfccY9F8oBXs/NCMxvoRBH5NGGqczPGqm3Wn3lik0JCI0wuCxE1sbl97F2SMVqTx/axp85XuZr6A
W1O47G0h/juqplcEAqXox7v5co5ES01n2XxpPzcrXnzBGSLwr6Zwap7GwmmOQNzKGzp1p0ZFGQzW
c289QmOocEBLJxRbbB000UxrgnA8Q3p1EnvY6AMdaeBjU8XvnIJ/Wum5TGhedPHsjf2CeWuwecWr
lCr+PYkS1bjqqhaJp05C6KrS9fJZalV7GIo6Oha0U9H6DdVdDRbwe1Mp9wA8yLjtDX2aYUKNgUcd
GpSuMYxFBCWfpF7NlbPmJXmlH0w7Gk/RP8NnUVPYfqM2T818BP9zBoM9A9djOYirEhIazrgSRAer
HkDujnqVEJYRu+jbQs6hU08ZGuZ0WW6wfs1ohn01G2vdxs6RI9w4ybLYt1b9yFmOto5BKz/VZlrq
YnnBosN0AYP3gFIViMwAc+kqYGYeBsPKn5xixqfFLbtlBJGllK6Fdq13dXeZpUZ9l4zV5CUIazmq
suGvlfAR0xuN4p/0OkcMeLKnjT6VZ4UbgDuIMIr46yKFBZoVaQ37GcHihVlkSyU9KW3J90BprnOz
nzX2F8Hnku2Hmjq+RsRFQDmyA/U6K4VaGl7zinulfkM/EmmPGc9bSa6ixL3RWclpXEE2XxVwbU8a
IlnMDeVOOQFptYAvtpVO+yyPNK6mYbxsylGmDnXb8NNwjNczdzrt1VCftOxIjzSN8WLlkd/Q14Sy
2+C8t1NKVsB2+xU8rHE3Dy32oASCQb+qY7vnzpZYW9ISwtPGFDH9NxiGBHZZu3kcYTJyjKSvb3ch
XvjUSiIPqWfzYwyS4hjUCSuJRpX1SwU/4mumljsFsON0Ezvs4tSZjfqCdAZEblbrH0y9zw+4xxpw
hVNY7QLSa28hUJn6PostsGFV739rayeq1rM1p8fclZSFYQHNwZ2NaowDoD000+r/SZnqGD3XOIl/
tm/pJM+vgSb/ixAmFJZ0w1qyCP99Leu/6y5/fA4f0/+6rB+//2h+LWj98w/4s57l2n9IQ+H9doSJ
2EEJCkp/1rNc44/Fuuy6ik4wzUxcsv8oZ7l/4KG1FoerqWNuXnzJ/6CZWH9Y0hXKwfwskE1I5++U
syT/818ss45ODYver+QuDzjFNt44nLucMocIx86LlDKOKi3ax1IL3B1kdrY13fGKuSfHFjOOe0b+
SFRQ/h/GE6sN+ATTcuQ+WbsV5R8pZnpfWV/2K2sekr1W61cpCSQgn9YYq+Qab6Jc+3Nib9LO9VG9
caRC3WP0Z4aTISZJE+lzBhirXTX79UGNo3wWjfYwI1HYqrrJL6rRik+mbNaoDPmXBWXAM+oBJD0l
VnftV5CpiX2pip1FlLsd6TTp0hJd3S6MKtwrJUCb3Rz1ZyGSc/pJRr/DNGEfXNFfpaoJ7qGP9nJb
SBXcwLtEAQpxbGN2eXbZ54J9VKPJdQuSSnyxozkg1a7Ga1r3xVHOgUR0y12K2yebaF3kYt/1FZi9
RonbaJDIWamfuWilopw1btujhGWnCMjPkb5a5ahpTkoq5txcYVBemqiyb6nj51/jdOxwzaa2D7cK
a1cgerUhLS46bxxj3CJX8B/QXkd73imGMSAEvTf3sFhj8hQ2StmncV4eG/KyaJarikb5EvdB/plk
Y1reih6eQ4ssL1szr2+D2Kq8lJyWfYUW55bW2dM00I8ridA7HRGTxBQT60XO3/XuoY2ysyDBVYwF
KNzRdA6forZp92LugcaZBGWNiZlQRkBoUNfA41wjuwpS2sgpO7Iw9PBL25TP5lhy5bSK8kakhjyv
pzQ6zJnmbLRJgjksFFZ6q9tF1aydU41aGpp4/7+2BPHCerGosg4t2TFO2Yc7658BJROaiofeNCKc
sDCbqzjLD75OygyBcJWzNsch/jI3LX6aTIpTRbQsAh8b9qCFcv4l0QQEd/wVFFkClhC9W7RyqB+e
REKX6TZrLf+MRB02sxa5IOGAOq0lNxZn5MZdo1csyeWQVIsQZGcbwoegXCZVz/7IBaTE/YTPhuO8
k+k/w4jMum0VYE3bSKnJqzz0JR48PwvuK5ma3d5x/OlZWFp7WVIlRbwADJT0k3LoVqKW/WMIktHD
hJ81KxpJ0YPUrOYAuc/J1kOh61/Gwao3Q2ZanmG0QOxBk3H9jnPT4kcY/JvWMqd7YwiQMlPARkZs
6kV0MJ1FmyDmOrFW6LCoEJcNXeHFX38cxlk75Thh76tZRvO5iLLOuCaaUOBJkVMV7KRbCveOAJ3K
mypkdwBx9apbkyliLsYXg7PkKoXAGXkVBBj9AvnAgN+1mkXj7uIU7cRNE056uoKgi5KMH+WeIkay
bejj8rJCD/RTvqa8OGz5Y+QpqIoKYcTiPjbGMYfTYIe9cRHYDtcLDRbeOh7iamP4aLhlp49XbaT/
jDlHbnOofRTwTZ9wg45bTEkpuUbWuAN7Pq1RQ8zndKmXkIBIraZZYsdOjClfUR4kWCywBkRtbmdf
9+4IYFMDX2fDb0TP0WVbohaum9gJzkXa35mliNcEe5zVElGag/rPyDIv72tvGANuzameoZlwzfWY
gzBnNc2PgSnyE4tpc5WhbvQASSfrWHDITCsAxZnMjJXLotBZ1VkYaHJtOZLGtO8c6Z80RyCcKMx7
egtpiCjX1GX4XfZNuqdukd1FrUKIKBJ16HAW4B8qJljiyGLQjgYXiVPaWypCxRXizuK8zuHRyETN
29m1ddLfQt3/GqTjddKiuyEYJvCmbphXlW1jcAQDtYrcgqL5CO5HFvFTgYDjusIkw+kmAPMTmP4S
MC63Mke1ZEiXKC3fXUdG2x2r1EIg5od6tY0n1d2kuET7st73o05EUKeIOq8Rfl74YYpwa6biuFaR
2Cy470KZ+76q18HUX2E7Aaxha9dcNH50XXSZDAZdbd8A4dvS04DwbuM+4isLHK3bhPwTHH9Jfk8b
qfSQ799IkJhiyvDeZv731Aj3Rpe7l9o8Q7FFlM4yX56WRFKujIEqKjwszBykhtk5SRsZndWKsJJz
UYoMaVfCpuUjsJzTjmq/r7ibCWgQImpt1KdFcxaH6Ozyhgovyn4kgTZCxnRS873G35vgaH/ehqms
9uRAUsEIE1rUjkZChSquOUTGJ2AXwFfrKSbAAcaHQ7UMEMyYf6lpYW457iIQt7L5fG4xvsD4HBXF
H18gCdB6qIP0r/S1lDloTOx/bAu+Od1G0Ae4YfjDuevSFEDTjioC6MpzW9U/y0qgeumc6gTEg9iF
xuBuW+Jx1qS5ZZfKnSxK8o15MqYieaLLhexcxVQyAvBMl3IhYmPEcshcW6x9FCybrV919k/cDewo
i2jncuLGc1L58+yZtgrOy7b9VuXACxQnuFM/1gAvDNVRLWUx6nzHFBZYFWNozPOFRkmt4dUZ7x2k
1xvkjKPb9CSVgBYk0XKKF0rWK/LbIGIKzJVSXjli+B/04Hla9o+PB1nIKK8IJn8OAvzOsIStwE8s
hJNXgySpAaDeRtMfRgRQ4NJrj8yg9ogJ3fl7PJhlKOoNLk+joC1zAv11KMIwE4KEcsPLcON7QLD3
nK9wgLDRfDIS4L63j6V03QIBxZimtF2xvNtXj1UUyJcRG2DONJu+BfAxkAPb0ku8aLBGfMWhItle
CjpsUE8p/+R1n9/k6ES2Ndjp710AXu4M2oBhbBMCQA6Ig33OHcuHhw/CGAEJ6INNQh5mr2prdlGm
kyNhhJ6CnjxcjKD9aRbhBLlt0H5BVNFzomk4PZD4VhLLecTplFyGDucIWZV+s9JjgWyrNdvmSRMm
5WoVWnfQg6ljoNMS9HRhn6/wh5Cc7dvWcHT9pPGGwUZtyNZ6OgfauEtDitKz6EcOs7YLDw9pjmNy
ngPHDM3d9dtbF03xxkJKthj3yFwpELevW+4TBHEo6DQjR4bWoRNQyBnb5uDO08GxaAHiazaGPt2D
yAPlQM27P9Q6wRlntowcjqUWPqquR8hh29MJBdelqIr/DrmrDggkIep+LFp1kU2NuGxEGKArnRDE
18kuonOwMnIIfqs+NoqLzAU3T3MEOHdrqTuIUgIb1WJIxT68C1tCmwJ9areA1XAwBc51qBy8wOob
oSinvds+4lRFAUlmqEmf4LyMn/q+vnI1wzkrjNBYKw3kkUPn4yrUE8K8Cl7cHNGR6vRqyfOT2iEn
RgtvrzK3WYq3ubMRKWn5Fcjo6ByqAtZiEM2XfRQebI7THjt6stZbeuE1NS9/xSG88ma74ww/lU2/
LQNfI3Srzu9jWmMb3SyfoO+odY1yeqVmNz8YzM2Lyq44rwfq2S7keEV1v/4phq47b6iUBhi8wkZD
qwtAw1skKMFJ3pOb9T2dZHmfSgu1IDUrV+5d2avzci57k/1QqfGO5jS6Xhdt0eNkWslD62dyvla+
ZtK1RcMzrS03qB4MEYTnDtrCc8zq1tMAL3eFu6AT2wCn6lMfJg01KQuXTG60au9qBDPg3kLlR9ng
WgiI4AKc6irBqntt5mMXbpHbz3uVQoROqw7u3hjWxw7aNoajKMc1nTnBlY5Z7ZjGLPUV7Ip12w3B
xpJjtLUszbmpCAhGUyusR9NmP2AnB5F1GPQqPYmw/qHD1IxQp0ipJVdDXgEeAeUmsMfVCUDtJM3a
mBZmPDRb9pmy2vEq4wENXiG5oAlFrcefgvOsxc6ccyzhxLVECEI+8hGN1vM9u7r8QSu1O3Dqpczy
kg8oSuyLqyQ2cS045HhSi5/ZeBZxwHbojPzWUnFCAGYimS0W9JDYde87ottuokwuLHM/uJo1VLU0
1AEZzF2V3LwkBToV8qfVLFP9xHKoVYaVVOQQOCAB/swA5Oqrtg5xituwBlX8EgSoCWTpAN5ke42d
176f/IEMJ8KtN8XSPKzqNH8MpTNsBxWrfUJG3TdqiLhD/BHsE8oOJ3ts9LC/JpZE3vvYQEt+0p6W
WtAQO7CoWucDICHxbU4qAFUi1h5QVsVXIA/dx7Kpxht6xPkZ7iqRrMbcBI8954Y6yBin4lbqKQmp
L3mDmHWs586S8QEkfkte3zhDoFRdQqycQcTqQM+tnb5REdbOB73MxCr3Y0HERe4np+RXVUfZLVXZ
2ey/6xnZJXx0jXNHVFfdchsyNXFaJCbyhgjh6b3ZDRNcyHKMsnWp1TWJwewWD05dZ9cKd5dH1wID
X4Cp93WQIZV13BEDFegTVr0GQfzUj+mm8KsldGIczG8tOq/kQPRQ+DTFhemvMz/tjyWJYqvK9FEJ
pBTX5lNnsWqCiAlOJy7a5Y7YCfs7yF7jjOyAjgBZs8YiJMz5tq1DguyN1mgOKhi1r3mjwssWkP1T
MRrtdW9wyBiNXKv4RZMRC4Eb8BXi/MIR6VRMknUNuvVs7kvDi4i0Jl9zzIZg1bYBupiXLMUW0MBN
q0faBShQVntbD2kmgOfQfradzGPs5yb4oqbR1TlCZIurGtTlYzXn3cMcCvFE439qdsz56sfUBoln
vGQwUkAP7nMywuDUh3bgddz1foKsRQT0ksiYtVFubKrIHre+1idLrTOpbjHrzPjV8pGIKU13wJj5
TE83cYDJtxqio00SzkvYXuxexHC6r3g/+fnQGpz4kbc/QDv6NeBxjKryIQNdhZfDQfezRqEO8TKA
jlZLlEQ4eOIBiLoyYmQ5BfMxLsfign5PdNFFZnCoNMK7VoOERl4TJdGsU3uJWRIxpdWlQ2oXtO9b
9xayORpoVdhfDVSGT9whxSJtiCT9mxyDIlMhqikpjBCbopZAzqke7k1dv+61trrJ+grLSTfmxUVH
0EFx2ScjndDZVI/WrNn8oynFeg+W1avQx2/L0Wzu8Qw2PyFwOdmGvopzXehjdj3LOLjFHcdWlPR4
SbI6Q6A9IyrBb2XkyY5LiHZEDGWqXVdqwEOCJbKScvrXmvSXE5DwbQ2QJNXjvdtpPWoTDKXneBzr
CwQ2FMrxjV6RvEleiy0bz7Z658E29PG65ryF9GHUfI9rqhXsjFGkXs5Zvwa+M2WbuWN2rk3SAuyL
yqC2vtGpYK5np5/2ejWIxx6YvEdfD38JkFp8Q/aUIXORZNlwU+UIFjZ1g/+w0kaq+ENGyrQanm0R
tN+DMgUo0sWEJmyirl9uC6wTj5QSgMX8K1KzzzXQhqMabM5F8UQCZIyShleMUsMll4U6RhnibsAh
xtWj4sPGxtPPYqPZTuXFc9feSJXGxkb6IxJ6PRVAtQINTqthyOro4OjBV28B+nII4iwL4SeIIDKL
OVwv6yag00lsiH4VpxVm5+yyTBCpb3GQFdF+rCTAA90uaP+7HItIHlps2xGZnbWeuvMK6mrw/G8y
O7PaqbE7pZW+glAxTSdkzRDfidi+DrdkU2GucTm3EQWXfR3Rkv9Q0DQ8nXrQnVJJeEtdqCP10dQH
7KOaAStNtnsA8h1+QCI9Zy3vfiYGiMKdL2isLG2HFKMJmQ6bCSYKVVql7dmTqo2b0IbqdS7Cmbmw
RWjckpGJ8exZ2gHyDcst1Q3KmnSbm1zgA9c6AbgrdwTpiS2gjvm6Hyf9PB0oZZraovDFdDWtozEu
rhrL9Z9RmpiQ3kEJpRDsS6RE9FW7otW4q7ciupqpLu+aMUzvMPf051Rzx5uihJPDtb2JOc4W+kVk
D84GaZt/bFJdnfR88DdTu5SQtXQ6BMT/riHf5j8Lx84vlFmrG6Y9R+FYnhhRIzBT++190PbyNLOM
GViUMR5CJTqvC0Kcoq3I92aCg8hW1xzK6y+DPVancRDIM7pfBUHSkfVA7zJ48kWMHLrX0UJAxoKV
aCRnZZdHlw0RsqaLezJsMjiDZGhg6fJNMH3Ea/mjlh6kKrdZvaT82u6wfgkknYSqz9qypY8853vi
8YhLDF2QZUWVbBzL5Xw6O3cuC9YxD8vBU030bOApWSpFyVbUSNTo2a4GZXYnL7mlFol2p74Tm5s2
DyOygcb0GzjR/DhLSrgvmaXsDg2Z7LI9tIR2bbTWiXc8T7OzIymwV+wxrbmf3OPeuwErE/mCjvLV
FO4bKLlLR25GZmd5XUFUURXuYq7eH99/3x0CvaQJNxR4tvXmUoqdO+lwz1k4Mtoai7lFO7Rx/h6P
9+WSraD/ArMWUjnWm+dIfARNdAosT8ENJCnZlMCqRPvJVf69R6Hng+veMnBniYWh++rOSzCmpPdh
K69tTWNfuEa7lUuZ+eMXxtXvt7s1j4FiGn2zhLBoLXfvV+No7In5wOrumX1EGDNNavckyl1tXXX9
sMEmiVk6avdo6pFvDNgdUiyoj+kIz2NsVWdugsBZonLT8auLiDgiH3s5pRsvJ3b35fQ+vpzkoz6Z
ntXS9eC26VzEL+d9oy2AbI5sTC1YDHMvXq4FFOSsx2imNA4AjDwu3/waqKmjdFIHJLpRTE7wXBMI
7hb2iopP8K1/uYYQlVkfceWoo7XcUpDgz3s/HNtwi/wsu46LiTK7MXCzWe44znLbCcMh2tRlpvZm
VVPmXYrKaxYF7Sl9uSyNy70pXm5Q7nKXMpdb1YRU46EC/TOtKYdx7SpdUFvX2F2TB2Wm5SOMEx2F
4NSK8S61Kl6SKlJ13s7cE/eDtAKLf6Uq72u/tPLvWmh13ABUF/xsRVdUnDIsSB9N+xS6Ypi/IABz
mwvijQ3rMtETW2zTORuu0E9QlbCcuDW2U8+mE8r+FqWlonA+kca9wwdLQV1Q3KoeLTztciMbDX1K
a6aXruuzHFgivXcwwFOnXCr02dAbTzbIVERW1DLuqIdqu7FtxbXZD9pzHWIChKKEFUsX3SJsCaL7
NkLswr4rj64eUSV0epBvdcDqFYXjl6qwYjox4K236J6SUxmSag8URHC6FcEFOopi3Tp1e2Xb2XSq
jaM4knLFGS1XkH7H9N5E3vSlNYMTqCS0XZYuBh/B9Iy9kNZGP7Zs25qWmOF2YL2/Kl/6IMFLT4QC
mU49cOmUmLKyv9uO5VyOKqmv8D8bdzoq2B+pKmlkYQg/CVwTDy/0v0Mw9/RxkAdAWO5sb8iEP37y
1b3zbXMTYH1abAA639+v35xD6GGDcMX0JPHoR1hVSzswAgX4yXL4TjmQcaSpK5wPDsEWv46DnHMk
k282iAGyb+aOlHVQ5WJHO0E//Xgd+e2J+POXFddRpuPgbnjzRCFuVPzkaMWMWTdiRCtTfBCRdD8Z
5rcHWoaR1DVduOHEdSz//NVi5RZVaXSxTuIsnqsTa+5xczf1xgUd9PHzvDuQ7fB/dFVpvr8ZKIjS
OJtK1Xth05XRusw0qnoEYxV3LMlD9slaTz/+17Lt4jmhkErPnv8HMvzXx6ootaWGXXdeODp0zpqF
3gqbpUOY7HACTz7hkv/+cAxHXO5SSmVjeftjCXrtAYtb5yHUA7Aqi2PYpR6ciNuPX+Lvk8JGWMaG
70quFc7bOJ5OQfULi77zMmrrzrTQaKZPcjzee5RlEJSw6JDct7tXljadLiireYLCSLupFu0BAYej
vs6qvwn9B+RuW2hJqXbrEHTxGvz6K5GDiOrHtzuPAkYE71VpQDx6LTnCI8E5V8va8T5+gb89HT0D
pVuKEfH0oPH4dcR58icDWaPl5RXCrsZO7lzb4BezpfbJfP9tBlLNRw9CMoKNNsSRb75fPzQMH4Hi
7KEYAxQ9zC2wW6NP2107mBTXwibRZwDK7qcj/6YgWUbmh7Mo7lvMkzdvNZBzm2pZoXuGdMjtrBzQ
q5N73QG9jhYgXpxVN5VuZNuPX+17DyxNJMDsPTRExHIserWSsHswS6pO99AyWNtAwMAcqAZh/qDM
chPXUye3Ya5pdx8PuzzNmwYNRVtX0ZxxpeGYy9t4NezIvuqomYa7Nrl1sE6Aqm2VhZJg1XHZPBtf
VC1lr6AL4a0QqwoL/SeT6r0nR7RjKcuAWOy+XWzMUkWUy6yRldOaVzYOCPxCvXXH4eChbSL5DP6u
Pnz82O9MZKRCrKY2u8Tie/v1sQfSCcvaTyYP/ESgYcCgn5lEBsGtyC2vPx7rTTbHcjx3dH5akxUB
vx6GvV9ecUF+DOb1YfIsUTcnEHypbU/o90aaBTON349He/fJuISRC0XslJLL2371g8LI7DJOwZNX
xM2k9oXqy2KXibDf9W38yeR555dziK3iQ0VttXT4fh3LEoYvGzJGvFHh1071NVE4dOiL9ceP9Nuy
zQt8Pczygl89ku3T950qGF4AjY80/NfQyT/Z8N57a6+HePPWHBc5ashd3evdo9ZxLpTOWRRtP36O
d1YW9DuS/cfEiWHZbz5xim8OlzjEjqhJKDtNlji3KqoFYKHEvse6sxoFX3kX++knI7/zeL+M/GYK
wqYQOAMY2ejESa+JQ/Q3A0yWSY5SQgkBGoRr39upULNhwNLITS+Z0KkNXApIbq6TT3aFd2aCSwIf
qkNUhFKKNz8TisSqsoxaeE2rQYfR/S9zz77w8c/02SBvlkRXxJWMp154ud3Lb9PsaN4s/OaTS/s7
qwIOIh5iyXIjlWX5W7ya1MGQEwOQWabX43ZYowiiYASE9bTuCDtfPqz/5KlejbdMkVfjASCrQ71m
vCawCeMs9bUdDuEnX+rvu4kBc3pZUzkKc4V/8/tonLiLmoaB1y7iPkJT/IfkRfGnsjL/Okgzv45I
ZEAIPo7113CQ8pPj1++/naErvNGYrU0TX8Cbp+QaOCWVKPHZLErCdtEURiAU/1ITI/J9PzXv94WP
EgiXGJ3pbpi/nfJKt5BhQ6/Ms7JLDeCaSTz1x5Pw9y+WETimskehHOS7+vXnSpSFqTbiQaagBgtR
ZbugIOQ6klP9yUi/r0q/jvRmIkKQdbrayaXnqzuaD9EUfTLz3n8Um9xqtkHuL2/2WklCWE9XRHp0
mI6cLU/ndPJirtEfv7H3noPzCwcIRW6A+Vb528zE0XNNUl4/jt0hL4v2OtHDGFKDwGy4qCvzRWeZ
1V34ySXwnUlHoWq5vpOChkDh7W/l02NuqcZ7s6qtkYJ/A3MnEPnzxw/47jCckLiig3hF1//rlLBb
cihAVUFQJisGkcu+c8pP3uG7QyzLEYd7tvW3s46Ym2ou6kB6RHSjdnoaa1xa/8FTvBrizXSLdYqg
tPal18B+uxj7rjhRQXD18SDvzAXSMx0WIeqVgBTe1BmkiWUkqliHlLvbtcEDRbH/4DHgDFBYQtKO
CP7NQgPo1uhbq5bevAiKa5TFYZno248f450vh1oMR3Opc5aC1fjrLw4qrUvQ1tieG6jzwL2okvqs
7D/5zT8b5M3sdRqyWLKYQWr+9CyOvoY65EWL1v7HD/P7b2IiliLDkcXZNF98A683IHtsDIdcGvRm
U9ftIzdw1lkf7DNHf+r8aMf9Vt+GDrkBHw/7+1LNsAjcltWHYq1480M1ekfo+zJs70fuWrMKwEis
plwOBqpC5jWCSGfz8ZC/v1GmhIUHwSFPzv1tPRisrG/cMlLeFPvucdSt8qv5IgVfROEfD/X7KYKh
QIToOv0Lyndv1tbKHkB3J7HyZInHX4s6ZIfQR+1YMSkt/7OE5PdeJq8QDM1S25BvQ1V9l5IDdWZ+
QyjDtIG+f/w0y7f/62XUZKL/649/s8IFA0gjH5OzR+M5PVBFlWASsqv/YBAaMoptQuebejNIp4dI
dOoOUlzReqZVQrOKAvr3n2yrbwNdORFTUKWFsaxBvK4Xp8qrAxfa43JMKUZ7U1lCrgjrKDmXQYLG
dsqSfakV/QlKNPC/i59gWJwFIAP8fTzkOXWwlA6H6sKnZvEi9D0Jz3//LXDw5KxOhY+t681ngemP
6KcYGR3awrNGM5+UE1d/voK/hQb6nxmqyIzmP289V8tAr5lDfw38/zMRGikuG+9Sjfr3dqp1+Jh/
j34DA/3z3/wrFtr6w3F0k3sMLB+Oyg7r5Z8+Ktsi+5kyvG6x9rsvt+q/fFRC/wOAD1QgxbYgkLry
Af3lo+IfsRsZHH2pmhkWnq+/46P6PT15+cB12BL8LXTJaerXnacLya3Ts3jaW0PNmYly/X1lG8HR
MSGSoYWqxwc0zk9+YtQ/nFrk34YOd4HVh2G3lc1QbO2+qLe20tz72gAZ0eOz3xhOlH5XadDdvbze
vzXP3p9BryfQ//mfTcX/Td4+VrCPJuJ/59/D+vG/3jP1vfyb/wRUUSfCNMdCRUlTLnHI/5qIFocb
jHvcT5cC3T8dfYb7x+IqtMnA+8vq9w88lfmHxVbEFCXGgEaP+7em4dJneLUhLGcFm8YABXsibTnX
v1mlSCbXevor7a7ugqG5DjvHuZltLYfDXLjWhcRX02w0o6h2QBWLndTbGDdEoDavXtvlnwP+kn5t
vhTpXv9N+Gssn4RNk0fyiRlvOiK66q2IEqm5LYymuUVK1m3wxPteH2TmTQcL/WxE1Aahd5X5+B3K
gkxQgspIicSZwH8V7SBAAQ1MwuwbNmnk3IvtG7hrBNQEA8Wl3k6+N5uNuZlctzsPCdIjVaJS/5e6
M+mNXMnO6F8xvDYbHIPkwgsnyZxTKaWGkmpDqFQqzjODDPLX+2S3DXQbBgwD3hi9cfu9V9X1lElG
3Pt95xSRTQ71idASKprOrA9IlPtAY0k6BiopcWz1BbBox6X6Q143gIo0v99nNOaWeHMd5YCiT0IW
zkKb7t634e9fNrOE0d3HQn02Gm5AmdsPVWZpZLFzdE2Mf61PDh3lxbGgz2/GriTlTdH7pAioZyB/
fxEnX38bWCRfUMr4u2axyDAX8/CYlQUAGzxRVCuTufnF3H44SDH119QejaPeGFSfU0/e5W/jYyKs
OLRrE7ZQbh1L/Chk+OHfgFF4XWwf3V5uL1R1ckO8G5JKTQOWi8EBzgXZFjBGaitGnWCZkLISbcvf
ou+UG4uwmdN+PxCaOMOimhmyOAaOA3gcJInCzu7kaRk17JE4z6IWhiXd546UtYSVt11cRMrxaC8k
k8X44qA+D/3s7jpPkOuU9ey84wyJo34ZeuIurGjbwVr5o3WP650SUAltviQVHj85K+3HPHfTNnd6
qtEc9KnZmFnUNe1fy2jT767KvUhURf1kV56V0Q3T5GVuq/6YJZYdGsIkhQTKOKUPVmsn8phiy6BI
kI5xry4oIXQRBT6QVc92ZlXT1IYpHNH39HeFtYxELkUb2ulS7kWqhTWF1WDIq2gAMVnKTJDEY8vr
yqGmUtdnewsJUtiOfffQFsX4jidphBoIYX5N4PosLCB+uStUA2+qlwcwEVPoz3yeMj5WW1sOhAqt
obr/X+J3QkBoN6s2+bGa9yw4N6blktiwnErAWk+6soxHWU3qqrds/Lt2UuG8tiCI/fqa3U0oaSXX
XZuM41NZOmJXlvb6ZFMOolanERW3gNRMYqUJBdLsakF5jyyTXCYLBPI2HRVdh0RA2Ne6GUzu2O6b
uW2JWNLz8TP2jHVZpFFNtd+a0ySi71O9xDY0I3fpXaCw/Ooy7cR+Uv56VijsD40zeruayl9k1Qsy
6AZmCxdx30fsrnsYR+I27BMro7iveVGRLLrauQ7KCuSpPUFJy5lcHhGC79pQiFBrlUsEuVoqUB6l
dVxoe2ykpcQ1A6p2m/Bp6PXwoNoV6NbUOBh27WWXl4DRIHUZl8RLrz4PGQBY9pVrDvTeGUSWXqP9
MKzs6z6K+1MlCjgqst/A8Nf4vBizfl1dq3tPeOrvLVmKYz9N7aXGEXJY68kBMOmKK+VcCl/SiW9J
bVufZutlR5GPzn6cpfzq7bK78WT2wIY2/U+zo1lpuDnS20RUadACgQLYZSeiOFDXCRQfflJ1rpTL
zlm7ag6Ji5J2HtpObuO0AJaNWasFtqHPdYjTNL/ImfNC2mv5Fm+fRYnCg9IXx0kaGHXvjqHZ6RZ2
JDlZpNStWcDgjN8sW4uvdpU1a0DopAHxlZb8nP3MHJ2PyvDkE/gHShOmPvRvA1aloAAafhVjXx15
+eHHtdJlyzNt2Q2oxo/zUqUfrVFP9+QOTFQysBS+lOUXW3BvlDLZ1CvrzMXfOTLoje3Iav3vBaBo
ghG+7gjrj/XRKwfn3c78u3O2qezNNFrA+D1X7GqiruvGRyvzJ2tg40Tx2o9/3MEbiNuv43uFLXDf
iuZap9oPeBbDvtZ0KpKGALpWZxVZztLwgcsIf+T7v9of9LwFJNA0ad5tQn0HP1/4DagSHeIZfuxS
VUR1zXguQw2gOibvLi4fjZSYDXmq2VYHweDbp/RLrfAbtccgb0Ze2c+way21HVut/SQSqT7j2Kzf
mjLVLl0i8GfFDS/oyEAiw7d3nV/b3O41XlKx/ZZM03uBb+UEKk7FJ/0+wBRiXgE301kNSHjOViDu
n/+k7a1brbyKgnRdD4FiQ/LHWEznxqtw8A4zdYOcivUA/wwj4bPsO44EhlQitNB6OQ+QsLo/STXc
BwmZK37UnbK+ltlbDmPbOrslm8QJRbj37Vdc3DYxwdG95hk4M3NbIQHr5u4ZeJa41Ip/q0VBH3gy
OhtYkdaJWxGL7qOyRXezeVozN+i6fV5r0zYZEmLQbZF6AnWKpy7WGlt74OsJSB/OLjM7+g3LEfdt
QC/gXQeUpflxKm6aP3mn3IQoY9sw43SMI20Ak6vTfzR+n31QqGBu1VPooglNLdiKskY6PwVBr/qa
g7VqIvLvFPSRLOsRcALEY4CgjScogHANEEo8pbMzv5d9a7xa2mw9U12qjnAbna1pEVCPS2iSNYFO
grpDAeNs4pfgrDXnoUVlLSwVMP+uMceTwXgl4JSmPTmL2eyMDg18Pa/NN8wYc+tNiBihLsbTa0+R
IA+LHFDkRtSFeqAwbo7Rui60HtYUMicYXmiNpN5kCP7mEA+N+pW6iB4bnAc/ElR2F8LYlExT9qM1
bfaAAq8ZrBPvz4o7qgZU8ZBWar3K8S6E6fwBj5BeaZzFvJ1SOVyXuirgYQVF3IzqhP1YAx5WztLc
u4Na5+PQ5OmR40wTLqaRpy8cG8SLPdwBhF7L+30H/dl4LLoSLcUi+CgA5wQv11v9jX9q6+RLtuvl
HTBTOYBCS909zclAsrxZEurx5Mvf25hddpw7C6xwc9zGBct1J7X8bd2xH2sosO7iZk2uE7nB7Wjz
GbVhr5yFRmUmS3pqMSDo7O9UPyh6XUKXn7FD7s8qjqb73k+zZZL3jYH+K234xfmy2dKyAxpYIyf9
oYH5eix7dKBWEZdFSH3Le2g0Xpa7RZeCmXjh7zytyMOkuOv1YsfeEysWO0SuXmjUYuoe6MugbnCk
sTEkaBgV68byiJnJROPXrAQa/Wp6TJ1U6zdIyPJThh3wZZIx6ha6Bzta1+UhH5z8kTuhNURQ8Jfv
CR+AGyQNMj1v9GNAAk6eEZYaXAuFt0UxCJVDU0VN5VHcUfWg5zH97Z5X7XRXWngDieqcKPsABr9K
9tRlGMA2fbsVcBzPtSv1hxwhAeArWbwpSHrmEekG0I7ZcOO9Tw233Of0Gc8M2RE/GKuz5488c3E1
tD0yV+OXZF3waM/mwLl6WPRnnjapwwdXyjZMVRaH/RhHtJemY5H4GLK9reUWZcShp90lcQ0v2nGG
jSlL7XOd43HYTWLUAAXmn52lMcG17iTPZTXLbwmU7FrwVOTtT2170yub24MkYhMi56kvLupeDHOT
/tbqmU8bMO5OQN/sk49sAueVKbcwePlMqCb+45SijAAfuVda/HfBlSvvZmXX4Cnaam+aWHmGLCom
OfhX7Bh+Aij7iD9u6yzsux7FtB56OK9BRp3v0wHM8LTwFN+ZiaaTRCc2XhnwrGU5fNOiqAKR6MhA
cN3x5kxiDp0rqFRjRhjIoSCbrZPFT4jCe+FGE5aV15apSiR40dCY6qDVZbF7WdIyfTNk/9CZYtwO
wFN3ZWMOij/1Op7v2rmTKHqXB4lZyn3DHSP0sekcWEEuT7ZCdmKXNQby8lWY1bcWe9eRZSpT3bQI
qL7rW4qG80GjP2r0gCgbF1KSMMb1Cm6g+pqWXl4bTl+bkVPAOV2LdA8yfD66xq+CFv9IkB91Oc3L
RC17C3QSdyn0RDC/qq3BCymBVHlXjmdJsheZXAIkUZsmPajMOaaLOMOrPRVrJi6JmxgnnKo9nT5r
LoK1ddqwNCaNI2P125u7xNgM0/yCtoZDdJ00gA8WWhZdkYVIeIunBNLdIWYvc6J9ZD/ZRuUdJ72d
KKhjLnA1L9uhJMlPcnEVQIymNziCUjvnY+gELsbESFOYtRpH7eNSiB0WnqMHR1NPZ4Yy6U53Jz7T
SzCTcg05dWTHmEZT0Ju5OvWmo4cLjHTuWU0jD4Zb0d/HN4XQ1en7oCp6my6K2ttZt+90zhCrPXmB
Y0JeRZpeHuK14vkHFOzNiFtW3Wm1aFEzpNoppQb9rjutvaMlafzomVYGfpeUx1atEvwp8yZAtHbk
zP6EaiM3f3okUX5AnW9vnIDzA8Kn6a2o47s2tdVuxiSdW7F2Bc9Kx0s39BbT852ge0nZa0U6h7Yv
FnlcoQ3YFRt7bH5baUds2x7PqstPQxU74aLHv4jihuDI6KsUDr5y7aXLpXYyl4mY9OwPe20p3YMy
pX+Zxew/e3EOKC/p8qAxOMBObm1FtDG9EKMoyNDaoBnVhALXakrUMXT16pZPquCcUPefYM3ssNIs
eC1c8Q9gGfcKusIRhnMV1WTDH+7WhaPrFzenARbg1Rj87P6hMX90urpIlk4rSgJzFB9FOl/rWUdf
mqpnz8+3yIJvYIX3jOnuryU61ODWoAJX/Y8+8d+rCgrilH32DDaCsi86dFF1esuVrPaYc3iwz1Z9
tovZ5HPcNwffK06ek1bHRNnrCaMuzEIHPGxVeDsbsGJQ5IztY73ODvNYJjtrks+6VUOaWWoqWzTe
wnXSuoIPRyMOusPlak2r4guGYnMuMKquQTbXIswlz0hT1/aYcQBhjKW+S5iSIyhz45OCDBFpSDJR
NnDT39Rd7p7ptMUbT7kArb3p0JdFuctcwi7pyajM/WpVXdQamfPatu541tl8voKBbnnmTqMfOebC
i7GoqopiY7x4dxiNdLYrUao3bfbL0LO4oqxC4xS2+u0pbfTpuXWrx8LRN3ekR+BNAhFPfhyr7rsG
XHmpigV+cuIhfeUBf9RbhIi9UW0ZMbUHqGlx0OF+CM2iXy6raUwhYSH9y+LPh75EFhDKa2W/01Hv
DlPukRKXtbON9ckI67t2NCmxmHRK34ppDKQFOgCxyztIHf02ASjkhqP85akiP2qS2hU05wDO7eas
vouy6YmQ2S8QiEK4mJEIQtLonTPCMjsUrZhhYGL9nCzIb9ndsG58s9Sjx7u6R99/VnrB5sd6XLLy
QPvy15zIbyIKpN71tuEgbnYYJR2RdPvBwO7Ga1MLZqfEdGVqetRo1fwgC6r+G1fL9ry59gVNXsMd
8K9MQCi8gsJetcfCyBfKrSLett9iNh+02vF3gwuHVTNOjgfPjrPWtpumD2nOCUBJusEH8EL1cw/s
8AG48Yek+hr0jfZmZb5zrQBEf2qO1e7567hpOLa4XCCI6XIb44iiPSvfujQWHu+csK7btOLcmYjD
iHy+8wBPNkLvnDeLqic2CrGE3mK8VWzkgDl5fbD26ZYzdNC3RbA047fUBxPcgKJ35kINpaSAo6IS
fwoXpVCaHapCBelcvXR0IMGFYobspmTT8QLfVnFrMdzYlfXyrrWezbdHK6JsvvNZS7scn7lkD9vS
zi55PGU73xgfZ4iEkWVl6WM6WK954y8BqJopNEqd86LBxIjUAq3EIduqLsuwkJglozzoVOqOyPCw
WsBaz8GV1SKCahCJHsRF4BjT0S7Omq+f2jnL+DrWzzT/Nghcj7E/4Nwd5IMAYNqHg5SooRujekm6
Rr1jCj3mK0XtkgsHFCe1F12pdmObmXi51dIcspG6nYZT7kDB3twXaFgfu3VKfiasFEBXWZ9c+V+s
vgzmR7PdSKP77TLnepkzrn+oGuNDymQoqtV01kTJhVqIdasr19tD6sq5m8hrUjFukbJp3ywjX/dF
jnNlk0HCiYwWekM9Tn3YtbAgTZeJGdeGeIsdTzyvNHAApa/q0qy2YpZpQhEDgC7DHk97WPvqrN0d
4P6cK35QerJrzTiLXNOlzdNBB3idHGU/8DmLTLmcFxGDw4ntFXGRztTrsOYYFvlnIXgPtnaAmpJF
jaUvIb+new+7DvvJx9IW58+wc9IdqOl21/tt8aZRuw07p3+UFpXqPNOzqKAnTQNJwzPIe55z8qQx
fKUvTO3nJnQAq5Aa6Lq44PV1rasPa1u0ASCDD6ehgbzwFD8I1O+XEjJ8mEypxoi4LKAgMb7htDwr
yzu7CQURGCGidUNMB0UY3+n8APSZUHXOb5dRFwmbxXyEvqee8iHpjLC4z8NZMc1MUtUW23jyA/ta
cR68pj7Cn1NtNGQ5xjGKDGCD40XhhAJg97PP5xGOr+VsG06aHKgKGVYofMNs1WFngcAAv9zj9DTQ
OLpTcp7Ecqph8bzFJkq7vOXqEQ2aYbyQejaWjekVBRY1cr1nNXAkc+PW2E8z1jY8MDWfzrpC/aUW
4T64lshOcTJ0e/4RmK1mNp65y5tvmU+uyBhF92dIW46OxF7Pc8+FCXa4/mTWTnIlWWDturTPd3jQ
OQAZojOiJJO8eae2cs46nJiewx/9ebMnRD5YZ793zGdZUSaCpm2+8OCvr1JY6W5KOsBmUMu7nZlX
VrdVemU6ULJaFEdp1/Lqw7yzgPplzNZBOg+axUw/PcHzgk7rXLyS3b9I34Fst8w1PO9GBIayv2M2
4r90C7R3CLo3/h2XWfXCMeQj951iQ7zkyZTDi+ljsZzuAy8Iw/txXdptwdn5pJTOx9Vh8IXSYNor
ba0/CW+7e6+18wAKiR5NzciniPEgDsRifaRHQi9BL0dIJa7H2KwwR75aNgM6Kmabu7+wyfL2wSss
GbQdjEagx6/TkgJwNfsfmdF1QU9JeFeYjoD1lGS3RRu6nzaMqxSok0v33pF2F8CBTZFR6Du80S9p
6vsHWJMcd2RDIU2eVJbnPPAUuEXT/UMyqKJ7X41hwQiKJ4FycAJIz38xyoqXyYDFMpSjUZ/FGj9K
d32kIOc/pTTXAyoI7bYZzS/6zHwYKQZeUAHEgAdWi+b0on1OQIujuPF/+qPh7UULgZVTkh0smIJ5
eAA+Y0VU5vB9TWPPW5ersXnMODUBRzScB9Pg40fMKzki49b2XOzQnffl05gJDRyIoW/dbjwbHNQH
b5yAEzKVjCZzHQ7FUGsP06J8hhj2S0plPqyLivVKX+SbVBNTKAGj0Y7nD48EYTSsK2x0/QzUdcVt
6+RHAjpciovCZzIEsnas1c2AIrGJ+xr98zwbRzP2nxcgmae0rp91vkQb3Zm3/eT6kRrLF4jKD8uI
vDYVrQ2b9o4VWwu6wYEDiRkOdz9uTU44PAsZjdrR6E88k2e3aE4+Tkkwj3pv82GeE+bVggey4fft
6+Jr4nfjuEwtUX8EHCxA1PjOcGj4GIaL1yKVWtaixWZc55cRz8gj9Pv1uIzCu3j+WAZFm786iXgS
A7Jiafuf+JFPpUrOHtNuCufwAPrFevI5F52yVAbE3sKs6t8Wmb87E1X6dmjTgC34Riue4mFKw5UF
y3PvAEMzYf/dLL3pTx0Wg3BKRPrmmLnYF+Cgw1kNTQjtNqTi54Zd2tqR67Xarhp9DNZPil3TJZnT
/HineX9WKkbPXLotx+6xZ/YiCTwHSe2cDWmyF+tsPJwwdI7JZHuhMvqDgacenThuhJ23sBKUGaeF
Te4uvE4qHDSBTnOYkaPAs9pVPj9GrzLfELva9wNQ6xw8Vda/DGYNfH+k2Zz5RfMj0rxX5L07BoTm
tuH5dsHKk7uBNintC+RpBT0nn5+yeZ0OCSpyokD9qL87Wa+9cO+nTclH+U3V5RQoZuxpWMh0uPJc
GCBBSLv8KWh4fCFO4F7H0MAnOc681VlPQ+1kBdNbW745dD+uk6b4Gi8FPwR2THP6EK9zvmzWMeOY
WcJkfCkNMVBTa1YeV70+fcykGl5laqT1rnSZU9WI9WommbYN3LIxy2vieFodWKVCGwbzHeaH693V
FiSFsldZzv2BdRTHuFqa2ZYbtb13ZZVBBmlaHNcu6JrAx3j/nrv1V4ohLRiX8Ytr+R31kDV5qHfm
V8mBj4XbysCKUjAjEVph3mkyEf2x/+M/oWzr4bKIJuVIqWPzzAu+S/xlfbholhh+gTrK3ACMY7Nt
5eT8hmrbbNfJFgcvTsSFLat6gPcNLGRiJ9yjk9+2hF+fpLB5osFK4YPS4QbaEuWw9poW9+yf0iXI
KUveJ101DSpr+ubfjtzWozIDF6fhXlf9TSibNWQZG9D2EUOC787Ly6gJ9cxkLd3CIw9WGLZ3Xh/O
7k1cCIBdy5pPSegKlYauEeM/brpxigANdcdBK/GGjljcTKayexeA3rWctQJrOVgWVtGopixc03Ky
oYRbicuLT2VbNoq7DilwgMDws8ZSigk8zh/54HcRpA15QNJkXhGtffoDE71Nxpl2I+fpw25HbBBw
d8AsrY+IJaGMt5W/kfoqwTCaxFTGag275b3NwmLAAos+6IGNIAhP2RmvSduF01L0Oz9D0FlPqR6q
hDCLzHFjKmVAwy/7o1XfMfbu2uOo0dPtgDb3JludZ70UPxUhtiXKa9htuj/1l5xcfqQYgd1sfKol
EjvHfmHZBMo3zeOnuZ4z0Bea+ohH47tcGToUsFmvNSihtzrj3dEUnr4hSJQ9ydmnK+IIlFjAmlKo
9rwY1iBfY/+UMZbk1lHk+UsqdTrMJgufCFA/wJTK1LMTFEOOBIlnY4yyeCc7EK/i1VLPaimMfebI
aWcrnwvanf1kZYfFblidWvgy7m9ql4tH5PpYGFoCAZvW6HTMeG2/UWR/mKYAY2Ixa4R5Nk8RTNsX
bmacUka733lNa10glk7bChxuuBTmT/Zv8YmDCOJoTpO0I7nQYMARJwfhajDleRkhDZ5Ad6XOD1db
oyrR522eWct+GEd3X7Rtf6JKnG0LOei3dDanHUsGxpxjO+NN4NSCDqKe4+d0UgIpRscfBZzSxu1q
+8Rq2njk36rN+QC5wsWIUfyxXasVChrXJEbReuu5XpX7Z1kQEO3YvnAHZOumjnPvZ4GHCCgsmKW+
JKstrxa2De2uw2Wad+logdOkdnN/Q5eyAZmTMIzrdGflb+gnXOo4TQJ/bf50s6AxNQtWKm5jyd8l
0YHtqJXx3kpKfj+KY+bO4KBwsnW1L6tl/CwmYjyRP2kgUBOQ8W/8fH8uZpfvFEMEXl3s1TdJZXBt
UzEgzOFdt/N0l9oZlunZSJ1+YzOmY7jD/k4PKdlQ610tKaK5AKgJhHA6LSt8ea+DzTTiw3jMF96P
2IexZqZcDHqrObm1M2D/Eg4vG3bmd/Dzkma3sfNAx1T5YCE05gk9Nvoju4YtBT/+387yapRO8XvV
quxl8Hv3Nxs4/+xI45jJ3GqxOcR3LjHEz5pnoQGJSmnNu8ZC9toYXb9x6hq0QA6FWy+s9ufs5yMc
nngqzI3KBKNgzgxfzEC5eZiddU0I7EcEg4CpeXV1ZfGvDk1a++1mULZ+SqqMr3Y+smDSnC6qR+0j
7lX/E9aJJgLR0Eln+szbZsqd/CtmWMk1wZ7FzpqNfE9mx+cHJLsfDIY+snT9NSu/5DUu+lfLTMtD
hjYGXpnRZ+8G988f46Kz1pG6TqWz55zOXQM6ZQ6lDTitM4WJn2F4L1T95MEED+LaE9exqtzIbMt5
v9YQ+wMmfdgbhqSxt6CCyWTMmzyeuYmOWrCUVvDXCw6QDrD+bv/Exguqa9YYTDGSQe09DXzemmre
TuuU+dTY+nR28cocR55HN0IeWrAy6Q85tKvH0knsvUn39B0kovWK7aUg60BqhW2PTphDs6fdQDy9
CLSiNx6wrDN30vvKY+E1DsHcF2EDg73cuAlvgqxeGLRPWVFtIDOHI1qHsy7LO/LYJORTr8JsUe64
eYgNrY48d/iTG9kYjnDRJKoo4gx9Ua6RCeTOZbYfYOHyd4KnacR+tzprpfnoTPW6HUTjbEzgEg8L
aHPu+0r9wr7UIRrxZu/JZvndc0Va/Qcd1NaNJa3/bAJcemSBLX7Rhq1PlDPZq9X6dMx7F3FGkpQy
sJrUe7YJix8Wa3wfmEMXIC779YJqr9iSpOl3vErJu2SLvEqzuuF7LM6KM9c+9wcrtGfvraswfg85
/tmg81T+2pHXeZwnhc5Jl3b+prqVHYHmrYSbsqkNWmu9QOCtg7pARYua1D0MabFLqzk9OlXGODL2
vCPYsYc2Bsstrcrb181SH5hlQOvK2opvhJqPRktwZs175pu96+JS9DC6xXVP6oMKyA9NWDevj199
1c6PKai30I25xcGUSsJqdtKwUvlTyp4wIw21tz3qY4OPkGLJWyavpaofigaXcd0XB4vj7FON2GM/
c4k6IyNHp8rlybq0rt/smft9eUP7YuvLKUlYGHmac6yBjjYb3UvkPo+V/p72hJ2HsvJ3jm1Xr4Z0
eXCBbcwPdV4fDViJCAALMiG2o8LMMLu3Eic9FiRI31yTO2/Ts6jGsCqG+yNd64IOYd4WDl++N2Gz
HOe7abzSgX3OoGZgLMrF1BFPs5dNoQk+8ZieAMvbhYp4czRbdpL6SZrTd9sbzHqGxNnHGQaVTckq
8oHnlhOQ/1qO5AlsttOJermLEB/wU837u+T7RsSyjNYsZiQFA//Wcbi4zeNiRsh624+lnPK7MEVN
J1XpQ5CCmvgjlBW/TQP8MoRcvOu9PO4Kvvlrd2W95P+os3IJ26xhapA2WljgCI8cgBeHfHaaQ5W6
5pORiezBqgcG5WsKhdWfrfGR2UD6Vc7sk9Fo1TZSvkIRdzDEaRGD/W4Us+J5tg5MDZVzkiul8GCB
CUhuK2OfgP/hq4t9+8hBJfliSMgZIr+Poqwuf8q4hFdcBKRz9Mb3+yjohx6TyoLprY8fayzMN6Yb
2Qf5tPXKbAPwpx9r0dr7+Xeq2cZtUYLNQdyUL3EepxFrAa73NUQ2y2/dZwfM2y6VHXpHT6S3KWF9
HrS2LI8jErE/jWFNsLH7icXMEl+BkwG07duy2kP/sSMtj+OjrCxr2w28a7g81/pjWS7zB2MWcWFl
VUZe48mCj7w9XNkY2M+4RLW91izFc9Fov/Kh97ai5/0py/iYJmpgneP016RTxqdTT4wVC74z2DtH
nXdiphEM6isiNiudyyLXNoxnphvFcw6A5iz7EMBzu117BhltDnqr9U3jjwmP8ERCB4tqq0kgmkss
00fB4WDLMi4+Vg3fQyLZFR9brvpcnZkWsI0yb5TM4xsg0CZKCAK8QIR45u3KmcfhLs3rF/Jg5brs
0tLiNBTAkcScrvtlbFk8aeXIzppjLexLCdMhbxeG0cin3yfbZebml/nM2IH59kquhkdUphVbl3IF
MhmxftZtJnZeyvZuGCsLarfDHi8Hzst2Z3lmGjbuMTfc03332Xury+EP4ZoFF0LiPK8YLQ7TIsuA
n9uw4dLlH2nLC2YabGL4qt6BINXM+GRwmSssQjMA/QjIagUbbJTtUzY+VSvV/bwcpy0qDm9Lmowz
Z5JhsmJ18zxMCtPENDh7HdUMtyrPmCGxsnv/s2rC4U2x1q9Fyr8DBGTWNiux1DTTHD/0ucRsEw/o
qAz+9ycrQcENumyPf+XGNw8c7TLFyzBGotQ8uOplyTPoX8iK5Xlulss2nWbHCEqv+Xa6Jo6UE5cf
5bgkrFCIDL+Kkv2HQ/oKIUec/8S4Mz04FksX5rSEYUGZ44a38/pvha//67j8/6Mg/L2s+HeJ7ntB
5J++6zEbl4fP6vtf//nfhuGz+ntL89/+gf8Q2oi/6AZcM74C5M1d/56p/1v+3fP/QiqeX5sqF3mK
v/6V/zTauH9BvuygE6RqwSrXIhr/Hwl40/6LYRJ/9wSVUIdGqPG/icD/Y2sOFggJe4v/uUwB+OX4
r/9YxDB8zRyZdcnDKmv5mYssvYhxJXKXLF6Z4nkssu9y4ovGBawy/6cqvPmP/bK//fb0QJHzgK7w
hfNffvsM15tGLG882D2IWYZ+47PpVWJLIHtlPTyUT17HfBrB8PJRLA3fkVG9T7r/sorhhY40LmID
Mr66PyWE1HarelQuAlNhdXwndT0ZW2jJEG+x0WTldej7BIu0u6I9z9OGE79//rsf/H8T5Ycp8g+d
gvsfCVKBYzBmp5HMz+6/dAqa1J31VBugvKUoIze60pClStwB+U5vCK7yWFrLRy/Dj0rizYL9Tcxj
5NaPercK0tGdBua+utujbB6Nbe3pq7OxKGs1TMRpMpKFB/HtQU+JKKba34txD3xqnIqOUD8l5jpm
Q4HtTxk1ryTKnXp4tLPafPKZ0j0kLKO5rGv1WZl+Rlk/Zsdv2s+e3Q4Bn0ggp63Rhw2hvAu5qe3g
tWGOXDVyhHV0qypwWynDtZ/XgKhjvTHvD/i195qty0A+BEdIetkhrNJ0/iVONONh0oZkZ6/pz9rI
shPSO+KXRMUIlKIuaRzrNy8mJ5in4YtUnbcr2syDjef8O3tnths3snXpV/nR9zQ4BCeguy+YszI1
pGbrhpAsKziPwfHp+6PLdY7t+k/VKaAvGo0DFApluCRmMpMRO/Ze61tz0I0hPm581ueZhBhor3r0
7tcOMO7JaC+AeL+6o+btMdI326SryBjwuaYXkwvcu8aVqsf3uWPQDn6TcivRgGEQAJvMb/Q1Dpq0
1ioPn8baOtJtOAmOBmrqLnJh7OJI5wFwa+2LIKVzG47We5ZVu5ZkjiB1JqLk4Nqbg3UvfZrvDBjm
jZ0i3cplWTJjTZ6yyF6yhtxnJ9FPSWN4geeuh5Ys77gb6w20cm8NIZ4wv6FtOEoaZNaVEwJSsUN5
v4QaqZu0qRjszmNLLAoekP1QCcKFNPQzjaOfZxzW11Nno9JrRPeStyZ659Lp5RczdNCBMI2+STuL
DcoYxJem4dHIutq7BtLpHpGATx+Nr4DOgiav6QKM8xHF1nBqovQa5nP8IZoBucVUWYEhNRnkbcn2
E2fqvUpJOWczujVq/yJFWLYypEHFMWuNdc3hhyjkzLtJS2KOB2e+9aLynLr6TpODezPnMTDPPouP
ca0cavI0NG9Qntfr2J6+ZHYybj0te8mtrr9sXeegmcSmQ3tt01vX7TAdoOw6jjqw3NpBF5cQZlOM
1rwqRTEdVepeG5qwbxWkVYKuXBIDGWYVRg2XUIsZeYs077Yq5yy10uC2Ii7xYRUGSc+bXWcVUS9B
4nRUSoyOcsDfM2naOxKUHN4wEbK3DWwAemtW3jK9iq0C3aMz6/qq62taohW9TblpXQLdkStFsUPH
swzddZiFA8PTxKAl0mlFNAaFbJgqaiLO1b4jPEWtIjNtMeOkIq6eUE0S/cfz7Kl5nebecsLVS1CA
PdnIV3ZESwKjBsKOY1hH2bD10KkZgaSX5zHOranOUzvTyo+K6Gef6zJ52+ptlPkrSYffoeALCxFg
dfHkZvIl3VYJB7XcRZYzLVFRtIw2imYeCVU4l9v30uyjfFUaIGzWRjkxCiHL3H7RTTk9wdHsLnyV
MA+Bvzytk9CI6wD7TlTuEatlKMR6jX4epTqRfiAhcU5RnnKz3FRDHAOLhpfxkCY6TwhYxMCMGZWm
SZETAyTV14GQMoEcBIcL2p/YSG+cMsmT7Qzy2yNUCuHuVZSS4nukxxbtZD8iBSY1m6k+5keAyASx
Vsku7yLXOCDhVNmXutG6eOu7KTIhM/eA3IneYPPwXQKpYf7f+sWsb5iKccGuStfoC3reaBWBQZvC
sbGDmrF2Vs4XjmaaLyByoyVhUL0ORdkJnCdjTURAiz8h8ubkkC87k0eX2/62V7FpJcq9j9jEvCIZ
121RT589e6iZXEbZmcgUlr1Y4sBZdkICtkq8ua33WZo1tbqlxPxi6PP74HQIRfWueAy1Zl35xVpr
CeLNkRsdHX4vlEylGzaA53Ho85Nq+tQCChVyR1ElLuLKgfCdjAb79dRkxkaLxrDbyaFSC3SfudLG
LIpsOLJqP/ZKjC4RcbW6S3I3s27DjIDFbea6DIiw4VCiL7nlE/OZ8dbOkHfuyd2R6558YsxMrhG9
I6AwwPXGOdwKrxHxPYFvqn/hgAXEGyaxS5+6j1snIKgqMOKUjNZhfBtpXXsBlS+pTB7zUfTf1byF
4oxwcGz7G6Wm+FpoTIt7axwvPas7T2T1HMLISc5AbDsO+dTd2qy79Cqz8XPLGPZcaToU7R4P3H0L
J+Q8hU2e3fREy74V8F72HaEnh7DPXSBDHckCThgbZ41mIpMZ5V+PCgg6gs7Ee5OcH56yGCk6FiBC
7elbLsBJ4M7eh5fN9QkOwfARUqN3iF5LN7tH5s/hwNVwKJiWE5EvUepJ9hETUCLxzUX6Vdr3zm1Z
Gs5TTsbJLoZQ6259gfLiZOA2YFWYoo1W+M19KeuKvOZ0KL6C9Cg/ehTuz0NtIiOuRUTGvJ0ja6ZV
RnMjHjnWw+62LmXWaiT/pMxvUVjW+amoRi9FI1UuTLhY65MNEc3es1sCNYEk7I+7pCL6+8IxUvFe
ak1/dlLTu9fLIjsVMT1UOt2h+5A1hv0yd+wg8cSqGgA3lc9Or6FdGA2JIWvKULvg4Vt7puvsQ4YM
4O1tA4mmqQ69MEHrS0FnyO4GXWONKAlW8RhPkOFJrB2mM39uHwCaaVf0legij7Klb+fIbEYMp2Fb
WEZtxcAqWWdT0OgYFZnHTBkhUKq8aNXYmdvZslr73CR99pwDKZq3pZTWIkztQ4ugWB/ThF80FrPf
sFMhul5TazjR6ex/xM05xZnOuDZd2w5DnrOmTwwlxjLhTKgxYAABY7lgviuOpHI9DBl1Zk4WFcle
Hl2PnWx8W57iAlbQqi+G/myg6ZEXoppt/TQkyYwiwUdeQatnCToeK5xciTZ1t2Ed29UjCODViBkA
7UxCH9vHglKkPPI+WgRE7XiLUny0u0HV/j10YeecULnQhQpZ9x00WXtNzNbet71xXZmxuWc/y6+t
me4FrVBvhymPEetEy36tJe18akOxpNsxdTrGSM/rVYU2BFhw2zdfRs+pC/QsJeWDpV+1EzzhuAlv
dR74FelZ4UY5NJ1bcMLPntHVR5gf8iFpa7VK2wG1t145EkC9xBRHdVPwCZeIliavrk50fDw4BUIk
/p4RrsfHWinbWoVIjtSNifL/mjARC9luZD2IQY31Lou1gYhdUrRGdOSOkyKwS3ICyULrYTL6mI95
mly58aGC3I0WkQcHY/I4cZuzfGebY7EMm4EWaT9EltxnsR5uliPTa2Xk/nGiYXczi/Kmdo1x1yK3
gXpfZUFTzPYJY4C3Ljr7WM8ElhemupdOnBpBXITHAcX6KxtGciddM3uvuqqHdF4b9XawNOInVBMW
AUfD+l1KMvbK0g4PMtOHfdbnbFDVGLmM3eMmMTZ6a4ltbblLTw39Y7Nj5i/DSzvC/gjkhp77MOJW
SdH3rmo1lV+qdvqiao0epjLiHE+rDteM8WyGJYJmX5L8BQLlZx7JcuKxdJjdGPrRD/LhLCeiH0gU
EppQkXm5OgxzrG3sxnwfU22b66M6/MXh6g9HK85U0DNJhwVggGP75wvN6ETdrOyqwxy3MPLRr6Mn
6ct40Dc4gH12C5l51t++KO9OBxXuUeM4MDt/vmiDK1D09E64qJxP3ACqMkVXT17E7lS//vk7/JlQ
8sfD4y8XsxDi6iWmooMos1oFlt02F0WmJfd//zI48UGsmI7rorD/+T31c16UYagNB3dskEbgzUlW
9VQL9y++GX98OwjO2TbJMqDJYdnL3//wzcBrZVQlyfCHGBmauhZGFbLQE67T7f/8DYGf+NHJ/+07
aPti4UrZgKZBxP18JZnGIrFnOzsoQbM56tgCw26M5InTutWtU/CZ7c6nveizRA/tdTp0lrjBnLdi
4Yzeu2/VSmUgMkAXE8778Vs903yrbf78pf7hnkB04wvs09jhttgLDuHHe0LuJMj10osPaRTp7qHy
OnUzliPF/d++DqgOEHWQdLiM/8u9d4gRJSq+A/IdUryuG6bO8VqGWfYbaPD/drvv/zs6hsuy55g8
Of+a1LIrefx/axQe3v/X//jHT3wntIhP9PwYKxhwsH9qDLrWJzIBEQQZpgC8JJbvyPfGoGF/8gyx
4Fdd1kLLWRBq3xuDhoD4Qj9Rp9Fo0EyD+PK//+dPyMH2lz//yKT4+YFyxfLCyJXgybId0hj0Xwgt
pjv0uHWGYcPiUAZw/OctNhQTBGuE9xO5+1/wKn/eRH6/Hhe0l6gJZ+mS/vhYZNLCs84GuJkFS/ss
5Ec/o6Km5TH+xaJEFOdPi8W3a9me7tKhY01ybf2XR7BzbBPsUcQxx9BT/KI2+kzOHsYhMc3qMg2R
hXQz/brMVMVa1o3/Tiu9v2mLMT3kvuAsy+4Ka2IiwBbtfUuKbOrL5kmgYRso+Oj5O440LjrdbGna
kHm3ajEIOkEyenT48zkb3WCwSjxlnYWANDXuc6+hkrTcuDaOKFp0OBdmS4Efz+FaJa74qpyo3DBj
TjCLt1n30dFX/Eq9ETKcY08qw2y+8TG6WdA0Jrmrezzz9Gf6c0Jw0LHWfRIPa4EEeEln5qUsAMsn
CEJkaJukxri4QjNXIt5BkRZoUnN31WxxhMizhBEnbRGJb040ZhlYbt985AAZLtzWObiS7wPOKHOj
uVgkJ+d+kdhVWHSt8IJYx/kYI+m9GccMyAHHc4HNZCXj6lnL8bZBMDonghSYwnZP09gxOyeXAJV7
U68sX2tOi4ePPCCShkMdxxd+9Cxaa46HICuFXWJoY3qhTe1z7JO/mI8iXU+o5EiYXgLDe/dKFUmy
zVpyEiN06ZYxqg3QoE0fFhNaXqaYaCZaU7ud6h5/obsY+MZoB3+W1O3cP9Cb61F3Wlx+CVam2fxB
2jCph13Cf8DGcPWh3LeZ8ld9RsVWRq1O/B8XN51cX/eefkYkwdipbHh0CvkqzfQyL5jQmI58GzjM
BgbuahAl2o4y5lymZDsudzS1lh1MRHecNeVKH813uwtPRuoSbZBkq8zIadSOqLEHSdxda51DC8tH
mRvviZNvrVSvV3lHtriefOiEJm7SsHm2+UMfeldE4H2kfnwiNhBTfGqs0h5GRx/VdxhtdrjysYT0
xyhMd8piyojRd1NxOFh5o4dCsQ7rWp4SSww6neGwva6VfRWjoyn6BIOtReCkNWRH3R+/Ol2FV3sE
GJfmfHjN6I2BD0Qm6BXeoM6KSdrziiX8mOTKTnhX5hQRARxi2A7bp1GaDuapAbyFlcYrJ0T7acnT
lDCnoxQMg1Jrw5VJttmUUkwj5DzKEAaO05jPqe7zBugf6CGXy4b4DQ/yDju9AoljuSvlloGo8Kox
p08CHEA440rVr5sWrwwf7JljnL8KS/SDWpbBS8h5UNPanO8JeOuDsHXvB7yIQeHmpx6mQCD06o1u
Wrn5tl/8Z3O9nyoGZ6/veVys45aMmS/qx62SkAZOEf96Zw3i6LX54w98J055nyzIucxIQDMuyClK
n+8TN+sTgy7XdGBI2YAAfyBOme4nAKsYqpbJzZKnxAb1z4kbP+F4nKqRUricdP7Oxup9y2j4kfVk
6gt0d0m+WAZuYH5/3urq3slauDDWrgoNcZ+QCLDupqi4GF18aj29UkK5888RrHwk7p73OWbucsLG
09F54l9iV4DouIxKkT4lURTDNZmdS8Mv3PAwzirCwGc2EYfFxnGezHlAJTYUmXMKU/yOQaow6aTE
Te9InZuffCg3H3Ppqqdoxq4SCIs6ndVzvEExQ3ZWq2srUZfpFu8cGaFNb9527VAfRVuUF8xhmKxh
xjrIflpi9YiwRO4zm+JYqTY5JplvteyHorhnPjLrB6p07agnXGhli6RHBukwCYoIDH+glVLvcluz
j45f9i91XCEgTTSPJ792p/gxHD39IbSnAYG9JfndVomPDjIAtknaQOa7v9S2sEny8qJpR7m1eye9
ms2kEUHSdvFJz9lGkWhDAEVtyrEY4XJz1qoy9TGixNPZ5wixpfNXXBaeoCGlIypP6WDbOcIaZkMf
qNi1W3LIQxrAcTjQIbBzxAIaAsGg1ab6KhoXDFZN1mG1DcmscFYywl7dztN0cBDOIPfGREcDnaYc
FnAL6bVbnjjk2YfEMJB35kK3tjnCzr3Z2RgjRusjUgtjxokwIEEUEs0+0VJaX6VPlvhqVDqfbtT5
5rKSItRskaogqyV+ZFJ6tW1dA2FLqbvb3rKa90lljBaSlmZvR//vC2v/8NlQvXNBm1we6VGXZ6zh
JiTtorlkf01sFBGEwm/tSk+0zYgzDzsh4Y2IqxPHvkDTNu2RivvobYpqA02MdqxdivyC2aB7Iphz
uLCVYl5lV8ydEm3YGA6IETwl2X1e2OqOwXg07EsT61o8azATPE6rhGDY6IR1yCHXFTiSOHBTT13a
jWed7BqLo24sCYlhiF+8a2dybIuBW+o1DgJwQ/PRCsmO1lsKdv8UAnbL9Tl88ZuCWiEV4rOLVO1I
HzbbS7MxuU2l4V+hKyr1wHYL8DhVzyBlVTD8ZPPxac2izscdSveZqjjw2hlCPMMHlENOa27iiYBm
rcQg6E3JRh9ibQ0J+qUCcwPErczXaNW1x1o0I5rq8kIfO23rdmG5tidxrVKMLMgEtrmPRSJsxFMY
xZu8M9ttWbqkvs5udBK6NyDerb/AYKmvcqe5q5vqw4/Z/9j3N5nfqaBigKtmMVzndN9duxIrI3F6
xOcOHiiny69DG0M2M170q9vBNNNiXUMZAAQyTghp23k36pOrmJQisGoIkht0i96AyCOwCLPKT4jM
nQ2PYf/AwKO41PSIPhg8jV0mVNedlUOnJJBW1njBrGvREJDp7b2QdknNqTyl4dVQMvqCsUXX16wm
IDhKfVb+BVllUbSzOm4OVqaMJHBkzrxIfsjWg5LkTAASZN5owC/ImkVt5KbvDODIUzQSbevBlONr
ocadkbPJ673QGZnWxsFocLH1g67vcgm2KZBzGD643NoVdTFxqZVNkxnnd0Ne64AwWM8Q9ReJ6rYT
DdlLpKr6nZc084tn1NTVZtz0x9w0oQG4YXoTml641ZMy/qgwzyqcO0Sh4RzRp+2ApG0D7m4Y4eW4
PPBW332Gqq3v69QZ4DrMabyfIEhvuzKV1K2ta14y1iW1lrpsD6OgeRYms6awmfCQhgPZZszBN5ko
+js9M5pnDXIz43h6NmszwWLUdnSLuP/tTZLoFMsg6rs3iUEGlZu/n6V9RDw2nZSeZs+NKVvkkeO+
m1PtjsZkCubOS28nwnCvnVafrwm0zHdeUVg3dXGqYnWgRz5BEIQlCNmwf0C20G9bEFXmKgHYe8Ab
pV3pbaFXR8q/6XqomuxEy5azStr5xoUYss+h76vPrpamj3XclZfc5vScp7N4UZiCU+zr+sghDOPt
tYxwtUb9xFTJlHOLXR8y0QDQZdViM4e1MBfzegiJkBN+d8ymWayiubfrQOvnY6P1ZD77tHHv5iHN
iEbP57twViahurlMnzyIWmSWjuo6jwSKhiyfOQtlc7VqnSR5r9OoO3Ca4UPKNTu+y4TkW7Zc241j
60YVsbmFvDftTaNyvhgDYStOKFn6cD1NK6vIio4zyqhGNtJCO7lIqRena7brB7Z7TjVbA9TgFjfZ
cBv5LbEmSpPljiCZ9EBWvdxR8lerOAyzJ7JM5wfIPeZptvDOBgbcmYtKoFdeFZFlHKRuvUOQSde6
MaRvduTV6WbGyvsw4iGU6Et9vVj7deOexspLLknZmhhSsLZCWHi1WiAKkGWSq0Q08tpCYIqbcQ4l
MuDBT18G1lPOj5FuaZtJFuUZUZpBg7eO5/vSpHhj9JF3F3rbOJDO0v5hTIz3poPcs4vDVkOUjQvH
9Vv51e2U3BYOIu9gMrEOTK3APSwGf0TVZpmPaKCHe7R+wyvR3TGLrgnMnyh4nSk1mOnqwZ2S7Gtm
MVwgkxT5QxQzP86V8TnitO7smwQlvmI6gfzN344SMp5X4jWc0bw/+6GkKm/3PFresQZZsclNvP1k
zu6L2rjTgasHZGAPF1MdXjH0rQM9AbPhdcOMGriazLu04SHZd35sH8cice56tNKB1nYmhwlfActM
KDoQ4rdvVZJfMeLigyKM8GBWmr2rgWOaASPnZJ3FSbYuOM2cZch3upt0ttYcXhNZM8MDc/Vsa8DA
WBF62Nxkrhgf0mrW1k7q20GaFQ5zoQxrX2lr93AoNqOYYsZcpnceWju/asAkMByIkydjmoj8aPJu
0/RF9V4QWI3tuS1QAvTFfnQL/9mx8uk6NJzyvW/NcYuSekiCwXGmO2az9R4cKoWJ2e6F1KNTVHYg
6zgbvvgFoeAj+ugPFxfOqgrt68ps4mMO/Oqi4KD8NhVMkLDRAfFdjX2LY3bqtfiYAaAWVJLp+BGG
+nCa8d3E6zHXnCvs4SwkaJ3f8r4xoUW0Hmc4Te2GfIhvnIk6ypChv3WVgbk3catLhAuIWuIC3Uko
mBi343vuzGBBq/qq8ywFfqFq15OhUQ4QmYc/GZk8buc0YBp7ouiM14lfiOusN0GJVCzrpa4JnJ0p
lJr4NKnojXnre2X410AZ2m1eKkRcQsbubVlVkBPqSje2Ua0dWRPzDhs8fC+i15DAlNNYEOk+kNeH
rqwmb9dRwxZGpnbrEaisfx6q2XMv+rAF2+hUPp99mYkPiqyy2+H0NB7ZpOrdSFD4V9ceZH0x5zW1
X+Ol/jv2YcNAzctu1Ioe935mu2sxd/Ol3mqXqZGQBdm500XiI/a29BYjfBP7VHMLUMFjBIciSxpt
GAyYSu+z1JD7vEWRWixDoUElR8uunCtWBPojtcxPjjT7hkBkK36G3mGdzJwuy4o6c75qlIfqvtJr
93NGZX1Ha6M58bzS1Dc0NW2beurPqVbHA6ZsHLJCM1AsE/w5m5uQChfpEwwG3KVFdjcbjgk7BRrj
Z1ye+YkmIO5eoCr2lVVSoaScuSW6mSQ3g0g65Q0Gb9tZtXlLC4uzegxjsW7kvJGzjkQpDavoSU8j
xtJVpfAp6kK7kC4lBsTQQ5lm+RViFydbqza/NHvHPXtSFxYFmIUbMsGq/+5NsfEmq86DQJa6n3F6
dgeEP5iY8CHCoMlllEa4Z5gugIciIoIJ4IgAo8SvBmBx8O7bqYFhTdrBtBlRPQauKr2tqO2dDwxt
jc0T64qGCn8Fvr/ZsWq9IjFW0HO7EhyTiHaZhxBwJIM2MuUNkp4PmlByHxaldhiTEOwcLhG9ihYE
4BUSQz/onSpfZyhm7vSh0bAkNQCb7IzWoB5aq0ykO205YuDN2HMj5tVQbouS2pBXAl6r+CAzI1vH
Utubzgg5OKXg5oicklzua2u/jMhiHgBlRPJeRfhgjUw+aJQdAcdBzNmJuuY4X4AD8y6ZstTrHLSO
FUNl4DDyxnD8lNrJmlh6Arr9mL1Bly+qNI8SL3bAgIvU5s511vNQT0FaRurgpjl2vMHoAb2E8zqM
cwteICiaFDX+Ou5hNzo++rQha7Z5Zq71bHxFlgEkJNorxH1rBGHXM76Om8HKy40T6TPE21nsKiv0
12w9BpiaqUEeQ1TkRVK08jasmDuLEKuFpHO6qek4YjyLFy16BbF3BqhKUapN/W40bNBloW2EKy9L
JwtHRudBuM1Uc3Lwc8cwzLi/XgPdMR01xviW6PdCc8PHzjC75zYpMDlFUcaBJVHwIMZ2cqv1bPb9
mTj7PNo4svIfM5GPr3gCwyOhdYO9Jzk3oKCxn1HpgMJUmu3DRJ054EByMuJbp5Ik6zEumPfVqI8B
G4f+JIs2u1O6rNCHNsJBhpdm7QURcooa1Gsblry+ehJC3VnoYHa68u6VSu0jCwzqhbjy9mNWv8LM
JZfPWXRhY7LyYakCO9L7r+bURSbVqe5dyc5CiDmHheKRq7LPk+c5i96e3lrZhP0LT1a8QseAOizP
o13ujM5unNiqbaQbBzPyJTgXc9wrjy5B4EWGv4nNpjoakjWfVUgfHqWdZp/LzI93saO6YpO7rfvg
UbgInDh5NgJDBNHzn+7bN9n6X3TfSCFgyr4wyv91B279+g77nSSC/7p6JYvgv/av/dcs/rEl98/f
8n3eZX1C1uTpSyAEXzakzb+35Vzz0xInyDyLvjrpLR7Dpt+F8DodO0aY3m/tuiVH4veunP5J5/BK
kjdlDjNf62/p4H8dd9m+zsmXuZrOK0Fk8MtEPGG0hSUK3PnA0ClJxp0joq0BLT0dxe6H+/TfSMSN
JQHkx/6fwxZDm9HjgoRDcit+7v9JbI5lZbchjir0fW4PQw2cVeqyKIMF86HAUhyqgd4csOQZztAC
vLCeyYnmDDpCKINHWZj7v3hVfxjALa+K8GSPzilZuc4vQ7EQt5fv5HW4qfCWq7Q+QAZRqwEBmkG6
9Qw809WQDtLMXw70voSMEYI9DWW1sxV0g7/KijK/3fNf7hO5jMzgSQhgDPnrmA6XWQUbSoabdu4i
SDXiIBcjqfCN8JqOATWFrWXXVdYzNkJneRGXlIVqtjuktD3gzqh40ZDmnTGTZUerw/kkRHyo3AJ5
Df4oqxhe3PFLNoHUY/91yuKSPTFOBzAofTAV+DyBh/iOBn1TX7FIYfGkGVni7Y9w/pn2pV6zPVbJ
thLFOslIBE85LEaQrLXbwSxvERCvTUkKed3D1Zs2GhnpQ+cHAMMvpBPuuro8tY65B0DDIeF5MX9q
EYq3/k0rjo6LlF8M1kU1BZkp9qn/2Hf9U9/B0QUMDwV7dA9CPaIuPjCugdZa7qxGrfOWtVDJ8yzQ
pyRXmWcv6GZIqxNLZniBagj8Zxj4YXaa7OEuh7VlQQUbMSzAlc5XHTTF5dyy1YY8IKuEQRWxRnRz
OtFc9pGzba2P0R3WnuCa2bBhiLK16pJi7IkO+gWx6sDlEDhlNsfqDjknAGMIKRS5+6YdVigQuT1c
xhfrqh5uy8Y+83nS6bX2nYKFOwM1cZFj0bhdGzXk3muzqHHKKwgM3mpggIOig3MwT2bvbdgwV1p8
lzKE05qrqUKp6kevfRJuhHirx/KlxVbQoDlhiwaoet2G+sqfbuKm2HtM9nLP3cY5UPMQ0pju29Vd
rMIX6eba5VTzybldek1rdLg157FUKxy4GB5C/4YytvwirRq8VFVx0/IeO0lAu+VrOxXRGWlZ+epT
UtLQsZeHhmI1BlNycAdx54JaeUBF2R9aTm2faSiWCOl8uRuGRTrJDFw+5lVaYHMge8AIi7kOzNQQ
oPvtLr/zCGnfwiRxEarMGnz3YZwaXgVRCzYBBPuCdjUdRXBvl1FfxSers67tpnXOzdy7t8rM6+1/
Nsl/c5NconrYqv5sk8xfi2+bJI67X/bG7z/8fW9cdkDUBoYrbLYHBB7/2Bv1T0ST/bBtMsz6597I
37jYUR3PNEzP57X8c3NctCHEpLCqG8gZxN8ZWfnLROrHldhmYIVUzOAfgWrpVzFI1cAuF4UhNkBc
PijWr9zG3lWOf5+EVUrPxNhkzH/oq4T3oDLP1ezQY5e7zn+JBpYxSOFH3FCPaefsqtjeGpq2SU44
xi/UgK7VzTagvS+jQX+sTWuX0jBCFrtLgJ/o1aqMeJgzakG47h0O2YGfpS2ZJc1e1Nkhdawzrtkr
/Em7oQZeGxpXUDeW8fooo+1U+Rsvq+88rbqbx3ATOtZKRHhbch144Nuc3U00fZN83tl0nF0xXLqV
d+g4AeNqvyrE+FhZAiBJcYNgZlNN0w6GRpCw0E5meI/CGCdPKO5bR+6bIbnOQwETLfJz1sNmPzMu
QFwHXEu6e0pVWL52/6Ia/173mudEcMs4fu6s0DkgKKGHqL5oygIamJ8EfJIfvnn/XdmxKHb+8CEi
n6Tw4nuGsufnsmPKG7ONaHZswBOvJZjXnOG1HOpre5qu3YY5GhqJVTq7Gw1YSc8n8+cv4Fs09E8v
gBqLCatO1oHLIGsZvv4o8Ylr3yt9E4GwVqDrZW3yugb0HPaVfrLtTRqZmGFTZ4f+DqTc/NgXMfMe
w9YOOb7uwA2+wkZoIKU2zgpHQwx1EgY0mHNixJt9V6fpCsAyZ2PF6WVmz8YPl693uFT8AIYEsoYh
2wyWj247c5DchhjtfetYjyg7yMZARNqa8PxDmEHjfO4IPIHRaqx49p6s2jyGLi6DpDsWdVRflMjv
f4v5/Fuz/n9PJfcv/6/lWl/KamqApyvUXt+v/f9Aotmf6uTWX7Po16PDsjzyQ9+XR5dTgL/M6zFu
fJ/b/zbRd51FD8dCRzYZteJPRwcPPZzL4cExqOnRsv1wdvA+cWrgp4gDNAx+o/m3lsdfS2eGVajx
BMpSSzDS934p6GOCX6Fam/Uubpb+SD3U6r7r5fAc9aq/tsbhvtMa7bawFMhSBE0VunLgLnZlIASy
hyT7DOW6fwUoEh/C1O82jOsp22af+kkohWM8ts+jg8GGXw8qNxmqG4lH7WviOG8kozlY38mCqpmp
0F9CrV75Q3hP5wxACa76J4uJLLxTxiyMTSGVhGl6M5WwrMusB+EBq3q0nOHRShydigpzrIz8bu2n
qrwrS/951BKGiQMywCIlmsfRtGEHyYii2zTjdduCaOqm+k4nBX4TtSMKsUr5txXe4XXXqfpO5ELb
tESybOQAthalm72PwxR8ku4PT+Y02ntAZNmHD5YAMLCM3jwOIoiQWvXWMY69J6YiJ0UgpDwXDh03
0SOUWyf5iFcfPqnxAhh6WjnC7jY6Xf7TAJWEvIi5w92G72B8sWiAVij3baqoWvT65xIBJdqgis63
JwEJY0azL20FiYeeZeo94kNsj1FtYE+wPAinweyX3RD8p3L6tyony16SPf912bR/babX4vWngum3
n/nHckCgnK67+KwFMaH/FPi44hPfAJoCBpf49tT/o1oiwdBD2cPRlgYXmtolQv73asn9xNcGA8NS
gvnL3/wilP0z4aztUqv9tNEi8PbBrNpcRfdoavyi70kNE0NnCiAw6TXvmh15gLo8F/mWLJXkWdK+
+myTA3IoAAungV+HzORGYRHQUvd7FDY+rucGDrPgd0B7T/zHktHGszkU7tU86+IhtsP2cqAlcphy
K3krY80C1ifHQ8G/905uo5Dz8LlNq9pQ4j0dZ+jMGKbUFacL8x6vM424GGcm8LHq/7B3Jr2xI1cW
/iu96h0LZJDBAb3LZM6ZUkpP8yYgvSdxnmf++v6ost1VbsMNA71poAFvbJdUSikzeOPcc77D5tm1
0weRGlzqKDs+LtvFa1OZfHpxcfhtaGdAGKkjsEsVP5FIbY418ZonJOj4QtZmG+E1gQPu9dSpVCh3
PQluBBWMkA5uV5m4Ym3GbCyL1FVrGciqBKdcBDDxzHwXNbDrrTFJfbPqko3pjhmXsNpZ9aCzbjoy
GT7IDd8NZbmaIls/sz4sL7h3teOY6tZW4iW5sURvoaQkyY++1dtL0bIRiB07p/nBasjVNMbGaar+
Ps2Rl2GyA1BJidMknbxRXZ2SDB+J54yd92rUlkkiKe9ZGwiwLqJKbtPUrPdyWUy09XIb79r53cus
dMXCDVgriRRfhOBs25lJVnG6HWuePo8qKb+IcZbSz1uAn+S3kuFVb8fgqV2eDRMexwdPderTmK3Z
WVnf5wz+X86cSQcWeSDDmDXbyAz11+z76LK+jzF3dsa3eGIi3ybKiq6526tz5GbjySPIualLiFWs
hmY38ovO83winpO15j2iuWsNdG6xKruZipK+y76M5fBVvQGgSC8gpddNkZ/N5bxWo6x+pBN/F6vK
dIzIkOpGWCFzSKAOaqZ5SSDI0SyQt89jbBN9dr3u2enj6ImNWuA3lXYv7Lg8xf0gvgBby1UGL2Zc
xV0FNTcOpvFOiPhXGLpv0FvUpaxnoHEg908iNaXfDVCPV21cGMaSqUSOd5xSXnp8zfdh4Rrgmpvp
CNLKuc1KCgK1hHxgboQga4L+3NNk+F43HQQaYQ37IHJpapjK5EDzyEYEo9pjHuURbBKkvxuYS2+H
dpi2k22PR5zg8jU0a5uOtbnXXpxIRk9BmSaHPBmGt4xkx/ugiJuFLHD9onHd02BWjR95g5/Y8i4a
jere7Mds7XVp/07OsnqSI9jluujM17IvA2AbvTmtuN87BvwAgplWhjHM5x8tb4KGiQb7gBWczBCH
KqS18laOETtOtyyfFX59JvVM7/aiItG91hELtrFK6fTSpxiXA6QjihmMgPx+RibfpJWjJZHNz6vD
CVhB+xue7CxyjqzrJ59lbnFRTovHrI3FbQRT9FLmnbFpQ9K5Te/UxG9ZxEdrG5HhkoQBGDmVsqMk
Z218uvYEjd6W1UUYhIko+atmYy0FsMYemjjh+6bB9wQRanhkOsqrncFdN12zLUwc35sMz89oH6G+
zYwJ0pnL+qajJu4iaNvZFKmpbzuC7jm55FaXPkqb6y4G3XLT4kOP4NBp7k2LQQeyIEfxq2MJHO1q
tFH1ErlERSdM6MrvU7xDwOps6hJqODtnCK/FC4Ey1Bv20d3dqPX5rwY3yMhyLxBvVi1HucrLJnwd
C27HKw5EUFFOHjvY/VLROa9TbrUD/j/TfTSI2N0Q7xteKl3M+THCZmKvSFlPB23QZb5rM9c0UL0i
7SMoRlz0rSydlw7ro7vxUre+6svK0Sym5dDmCsLBiJwEqQBI8hY42NTtXKEv2znhaa92OKaCZRlM
zxUmTOLPBEwyfQ+ktKzXJiD2myGNq3Azjq05bgJhwJlrtCGudxNWHwyhQhY/IrtnYTO4M5tT9j/N
h17PHkbszrZDYJ9StD9KLownp56zbZeVLY27XYjrLa7gLukB1GN036R7jUCVyzV0B1BdQzdYYOOb
KcT7o9nIdY1UIJ5TI8YcRkUhK3OyE5g67INhtBjsGhB3X7Vm588AZ5tdgVElXWN3xZuRjFV6HyWO
eu7oRbmknvVV0eH9LiPv3gIXXqxmMIIsItPC3nZ65h072Y1vk9tjHrW63n6zOr1xiXgk00G3A/ov
IifF+mqghanEnd1rkCiuo5OVGSiETj1svdjjBdRO2O6S1GstsgSTPbBFzeJHTJPjiTKZ4EkHqVKh
cFqNzzJMHzBQ1MOn4fJUMb1hbNeAAaiJCwd50ZK+oaDNMmB9tFknD5pGLB7rnO2+lJhOHuBIJ6ch
cwTkbiPnDViEFjgQ3Gr9ToHXeOzYbF6STIK6STQ9jjY5Kf8X6dAex+LRpV3QapCgZxhwpBnwFR2L
NK2eMcZl1gEVmLIf5YDaI1JhppRI6MDhk5w/nGam8EE1veEHlH2Q/qq0nnozymrmG6rn+MS0ykif
4zztTpyhxrtutNMzVmBKmHKLKlLlzDFnb45GMvCt8f8VY/eKnX++a3q2rasw8YYdHCPttUp5QokJ
F2+W07phwCXcqSj3noJ51B710kvvLJNcN0hraJVha2YXM81phy3I535y6La3tBywFMbh0D71vTW1
/hyZxZuWFOUBuBl+scoszR8yotSIUohE+8jJw8Iet/WaphGPmra1UC6jAn7J9D0Ky7ncaX0f1xuo
Gh5Y66ioqx3RaP2lzWqcDbmefzqh5WbPBv0YFsL74NzHlKIGW2fAD1H3MdDfNimSqxcasCtaKHTU
yQZyOClYZSs3JkswtCFeCLI7QBsISwPrTD/4W7FMnUe3fBqalqdA30Z4toz5PqlDrSTyUGT1Chfj
4kAtMWBpToITQlSa/lTGCTh7IBjOuQ9nNPNROU6wb6Pa6+hSEBgPUNqC1lehbG+Xmifeno5oorVI
QvWi7JFuFW/saYJL+a0CeCmfuma079oh8iChRPzd4xpsEGHh+TKPS0ZId63mvjMofRhcxb201XWx
tUHb8InnKnqIIKed6RY0q7XFE453hpwcYuadsTUKoyN60yfRJp51COYELpdLbB3fIl0q4CVuLt7B
lxdPWuWBnEbd1m/seuQ34qVJRYRz5DdUWmW0N8bAfU+i1PyJfsCPFYBoffK47vH7DSfg0JYT/GT5
DBw77bwnGiwgm8yVxuHXipuEUNclnaQafU2m8y4eYrnnSVsmrKQNHKJZjAV2VwA+OCtqAE+j1Zre
Gg9nG/tRFDZvA1ALyBkk47/S0ss+VRebR6m04AOL4TStg2b2zmwSb0LX1A/TTMvT/18af09I/k87
aRTDfyoisSZ7/xm+p/+wj/z3L/7L7dH7TdfZJyPZsO3U/6i1y98IEYOn/muEkpvdX7R2k+W1lAbh
EdvBmsw98m+3Ry6WJqtj4iG8XZ3v/+tfuD6yEv+76yP5FAQrlgCLomWIZcPwR5lUOLhRsbtSBQyq
x4+cZqoAogJsKckY/OQdyXGlh97TUEl3Zy9rusxSre8MsTpQJSN+8RjP9zx0gLkQ5ugyL9tZQCrf
qOCiD4NNLu5NFrw/KyIC+PKqZp0OU3BDUcp473qhti26/JvE0ta/vFxNuzFsnHsMjdGwwd5h/VS0
nVir3LLDLXyf7eR1F/qu0hPBToPB3W4P1Rwc8EtZTCc5PXmlR4Ew3sLSC7oXG9Lxr0SzSVSF4aR2
NSnIrZkbEEfSOB1/BZGl3qgG7o5zEwtf2mOLEFuEe6Q3IFlCz3fNWHV+IFJqAyL3lkTGsJko+doX
oW741dQxelUW4xDhgOtgU8PsxcBDVhmMIzoH8nhezSoqH3sa5z6jKrIvra6Zx8rtHpCNPUIzjXs1
ncoyVkLCURN2oTjLI3DZLA3q2tmosOHBMmVxv3OnaVzjZ0peGlydRy6w7TFPxM9aZTT+JlF0jkIK
lSLHbX6ksMeB2DY0HWB0kasgcSJWnJR4CxXgUI0a6xxAmv0oRw7R1dhI7auf7PaSMdK8FDyZLvzB
eZ1IVStVAa+XunUzIAcA1XWJLOAj5Qqqu1+jhXuOOY4WlBSj4rFKFmoF5ybOSsog55SG9MjEqMkb
3uIXpeXIdIKoJKB3XGid/tIHuHcqO63AhvSFX2LaW67dzR6ASOUjo/PSA0E/ZNDKVd/LvqSP3YxP
UlNPLiO2LwEgg+JN21Xf8BRr59B8HbmD7Tvh0qxtOdlSw03rQ+2yXraB2q5qMWTQgRtY4Y7wBTPV
JpPhJ95lxeSWl/LGMPr4AMmMihGln8tWz85DMXu/yDsEj2Nv4IPF9PU0jSI9uqGyHwaKknn4j17F
jVfr1kOpizvUDT3HuaVRSVZYFJZYdVf+agCzekuxsNEF5ZbsoriZTcoY48EeyfakHTEQwbs20r30
MSVeXPkjsMStlvE782JD97EbdG+zDIuT5rrlPTOzc4KT7G6nQa9X5ojB3FoiplivyslxnpIStZTB
rl/VrMjY38b+IJNwR01H/mi4k3cT8uratcTavtEVePVVFcbBDdzz4GrOhoU6Q5KZT9nMZTYfan3X
mOycpNKndQfJfO0Ajfnp4k/2cG5p1V6TtbUFe+5S+pJcUUh/NsZ4pDEuXmv64Au91bZ1MVyynioz
F2sluFX7Ab+rHxi5OJR4oAFnhbbm/0Hg+wfbKdw6fxbNOPWEDgcTYKLhcQgvotofUBFUFjsgZjkO
uEyQAO5lgROspOY65O2Yl6x46AoYMuiCTf6SUvIQboqqrm8sEP0A6RWt5O3cA1zKws7Pwzw9eUjJ
2RqKT3IGZ5S/FBV+wcYZIhOfXGhlm7at6UxkQkzuve/Pc/L92TZDgCuHnM+FfSD+Zh4HOQE0HHrT
yjf0cCRv//ylO4tc+WfBkBCGteArJMYoHj5/d+JPWouQmAT6zpABzt4MflJi/tDc8Q3zEwnhIunW
0gmqs1N3VMIDl4T7BnSWd0NdUp2jBbI2NnIO4SVPswLaJOTg13HafzIpBg9hNk4Hpxr2FpNfZc7V
uBZd/eY27bYAh70DEXkUqXDXSRL9rLBNrHlvZdeRVrkDgmnlw28C9GY04VGABobDm/TUX9SJecj7
2rTXeqK3lIAlYq0GWn97m+I46Y3ZtXMG7w2mT/429Xq/HWzKYASAvxsZkJdLA2rtwoEsc9EOzgt8
KXWwM1Ndpyzq7/mvzraeu+glNkz6lPth9gmRuJs5s+Vu6Mp5V9iDeRbuMB2CkITRarBahd1EBD8m
oCn9aphJqvFjDwiQSbhNsA7tgP2QR+Yhu0nNpMOwyBm5qRtVP7VCLsUVXvnEiO/5FVecL3xsgR+1
SXKCEN6sxlLGJy5tgb1mWSiftFaKW292tR9mMwig/V7As8XVi0/as8cnm1TYk3SK/Bqqqr669Mwc
9Tkz9qZhhWdV6fUe5fKQ0d/T9qHrO0Xdwm5vxpaeDwOBbBiGu3HIkhsabIh/hqkRUbWAKptOHZ2H
U1X/6ASMJ0QHBt3CEB8WJteHQlkF8eX0MWxj6s/xRFFD0zZz9pbp5XCZCXme57qlmZV9zSmHbnXO
6MjaMjhHZ0dO3FRrxzW3tRFPbIMylwx+3ZdnpxzULTpCeWcjauNVN4JpLzPcw5K8y6auQR16pJuu
3RAWF5s0qh/CZ1585OVxtB1KrpZTJK0U44pzAAxHIDO/nQSkOC4V1ZBmoCKny9jY2o5WE5BTPCbW
E0dVs5xZgc3ppZZzzAyMECyzpn25ywnXL2ddWsM6GmqxsjBUQ69K5W7+Phi770OSk8KiQ5CTs17O
ULcOOWfSSMwcBKHegv3mvCWVlT+OyxlcC2s85kPBmVsK2lxy1VODOkyc6EZR3fdOVZxm3ejeJOKW
XwDE43JeC+Kby4MhXp4R9GUA0EwNgn3J8gypwNRoeweBKILbvTyCdK9EIve0qUU7NCrnYdILeduU
qaV8Ooe8X2hmZrtyCyORuwbXwFHrSwKLy3OyoxMM29nyBM3LwP3AuYgRT/KehikhovIEnLznDKU1
dF8oGGSKSrHIr78f6dBX+cNSdhaSSsGjZRA1oK+o4U/kfE8N0zJAaEwS8zJSAB5huCC8RvVh50g/
XOYOnfFReTjW7GyJ96jUdTc0BY6nLDUoIPa08aAkgVEg+BnhpzL0e5IIh7jrRLvq3NDyjd6z1vlY
dHAB0iS5SNHEB7MtYM8GmXgOC9u6gQXr3ucTq/5V3YTNFqnd+6zmUlxHNL2ffdr116iZokeN5MoP
hZjU+IHeOQfChhrVhZQq4ki3Ii6b3kDckXbRG1szuz2mluTCTEeSZsD8shD+hLxmkCSPpSqzm7br
Pfxdg1N/YHR/0dE/fRrqF2GLSiV6NF1j53KLfnACXjipF3GotZLKjJDcJWxYdKxV2UAGMxNLu8q5
MA+OPYJ9jwv7CtxMriOHRxf3zuKhBEQeEUWp04OpRdT9ZnRLw5DsXTrUjbJbp94YNxe7hOhr94NH
5W6kf4ze3P00i7zkd0ykkCwTH7TtAHBEXwEgITsSEKV4nlCwd+As+RRDSo6OhE/Qm2pXO3pVP+xh
uYzH2EGAW4Bj8JEqOyBAq+mvxuheZ4jLD2YKNXIsNDoaAL8f6QygeGqwXPsunETyFpuURIJClebK
rLP2I0BLeiu7ttnojpVuvCJRO/6RDx1O3GYJd2zaLLdPovR482tOm/Io16M7rVqqOsy0aOCQMgWu
hsm2rhEvQ8EEXUubZFZR4tyI509daGifbQHrgzPR1HwCyrjuo7baSMzCL0WTWMd+aroLxHOiqAZq
8gCskS925oMjwoQXsBQouQzsG9YzNuth++jp1hcBuI9ppG2RB1jKBUkV+QG/k8unnZzKKo+r4B7l
f9px8jBYq0R/iuntpMI6ezKsUrxYldHt+y4tnwcp42fV6PUnsXtitMD19n07vxGBfTJtOtXZk0n7
IK3iIuzhNkbBZugfu3VHceqGUqYZg21KLHuj9/THoh8Xtk62xSoPrt3y3FWJPKLpmfu5LeONQZPN
a6TxPtVnS5zGQeugXdnqJzktaxfYbjzQPLuM9XM+MiiPZEHG0PrVdaHaeValbW3Ca+eozqIT4bdg
OnW5VtzTKyAeQu4v4zoqxvazT1gErs2kcc95lXPa9IEZ/6AwhsXEvNS0xBRxbR0akFl5sMrx4hJ4
rKakHfmOV9t8V1qh06i30A/L+iiIc/H5aXjtfaoOcDfjE9zidukZZN9GUxc0Xq4jt4ndhPucVO+G
2uQGfMI8cnEySSdo6Luj54ldJPn34ylyXjImwYhEzuRdMi+fiLDTcGYanfMWVpGxo5g6XilXSzoQ
NxOf2nrSba6hAHZXZdHQcdK8sp27zI7+tSy9N72hjPe215xbNrY8HssHLNu0ngqcOPciqKeMcpZo
/hWzU1qZofuUwZ5ZU7LgEu7IDX/o62Hn6lWzmkJz3OmdjabECvOJMg9KwuH8h6RgafOK0ALpuMRQ
XToqI2LLylqjzcFtH5An5gcbmGC5TnTqC0C6n4k74U8AhpBe07wQF+JtJBSXEjdWSIJCr6i1faut
3XznOZ72AyiFeTWNfPiykg/VUBk1lCOFRsEc2rSMTta+jhLGIi2/ZKh7ll7ZYFFS5ZAVi3cU0Vec
IoI7xthofiZ/TaQv4q0H0pWUyUTlzoBXxy/ZSbYDMjID4akV/Y3Uuxc3eSvmexgvyPsoelUu4q9Y
BjdJkuUkZkr9zpGqeuX9xcOLxdLtAJPilIZ5+aL3PfuAKEWFWGs8Z3cAsrrXWTbDo5155qvSE/ls
s0hat3pjHRpk8iNPgvBsp0pbE9Ok61ClNJ5rmJDjODi0dYy86ERU+I5deMcm176nm316k8jClOQE
2aGeLdjmsW0tjmaZ0hpNswjPU2d8QfYjkplTCrLQFcM9XfXZIY2mamMh77JA9sYfolNY4zUisRRo
WFu49PHegvMI24RJdkrVtOkjY9wzQ+qEjfDnIDCburrKNC8PVtWN2yDtrE1Cw/JjHTH59YTfQAh0
FTGu2tsHaRpCNI8mkJMK3i0/A3kc4gKbnvDbS4Wrjg3qGATrPMruA4Ch+QqQ97ztlwcuJScs44zk
MdWm8phYTbcjPsdAloD6oiydOz/eiweoCc1m7sqCoBT8hxXLmXKJ7Thi3abaAEy+SfgEJrnOgT3X
Q49Lk08WP0qxbr2Mr+jbrF1PKjefpjxqWEEvLcRBbu7DhBNCmVnjNy1YVMDM2T4XqNwtPSsrw01i
fOGkLv1hqHCOJ9KfuoT1sKHUJWdvkXvhh0SYiRP9EADzN0J1qjOWTSIh5N0VISo+5XahAx8ylfN0
ROHLfcaHe+7la+HhXk9ENtIgpKnsEhItXGdD7/joBPMmGmXINSlyuJu7SXoKXenwK1DGYagLA7J8
HzMwNPlXqIj52wNAP9ectDW1Jka5MhVb8pzWxV8iLZLXPLLqFF6lUPf0OHoARuz0yl2lPVm04h3I
36Essdc1n2J6r9b00JaveB4p/yzT4gR/Iub+V8b7ktXLXjejdGf1Na546nf2TUS3CyVO9JA5NL9Y
3sxSNDZ2fMLMx5br2rXVMKfnbHI3UYb2EWJ/MHSS3m2cnAohj2Ozn1x+n13uveISWbM4dO9F3nsI
5E78BM3VOlRJmp6dqAHJykfwoIb4GuAZ635Xt/9EofsjdU78o6swvUt4Kh3dE7r3dymUIc6FUgDx
dto0NRvyuvbPOuhh4lcydz3af7j/mjSrglrNCfXWrJdITYalRhtZMn3YzlzWcBJkuJng8rNbWPRK
NB0qEjqQKcbaCGcLksq3wqnDIqG7bUQgnArbPUagSyif4oao/e59/Ze8nQ9Fxn++PZl/82h+C8X/
9d/+D3WikMrx/mlA7PieZd2//ft7Vv7Hv53emzCL6j8Zun7/+r9I8vZvztKPwnxjWJZE9f6b/R1i
01Lo4zp4h/HFAzX8myQvfyM+JQ2X2NjC8ls8838xdJniN+HAAkXKt6C32mjo/4Ikb9l/Nnhq7A4R
ZnguLv/7H0SpnACQ0SEi7zLFBpGW0wHej27NIHei/qa0ErvYeApEMxZ3CImrDhTghu17dZpGKuQB
TFfbKXTAAeY0l+rT6PgpTVz7lO3eRmsV+lSpBQZgIGn0PoMim3kFMqkq2umQwdpYpay1nsdl2nG4
pG6aSg/3bAarW1IkyXNQK5YBDiXu2TIv4bVPTgDWvEM+Dwwhy1yV5WF9RE6hsd3wond6Q0DfgBWP
fPU9ljXLhOYus1qyTG09NdKr4nuUG5aprvge8BzYuOe5C7CbYCRpP4PvYRBVUjy0y4TYAt2bTlXV
U/BRQ6woxahtlVuo3cR4acUzbSGuzciJW4gRPBHJsKZN3doVy3RKZ2PP8pqJtYr70qdkcH5laR5v
0A/MvbHMuIkTTg9dginw1AQNoWYwgMtU3GX6si/M6OGlB2MVCiJHBUDokyQ4+mHh30H2KDWYeiAL
4u8ZfJnGizhPntE5yucAcOBeX6Z2hyuBs9YlIK5ome7nhaqD8z+qf3aQ3Y9mR1Z9xxic6GC3yVMP
Wo8BgQ5q7UHTMszhs+WwLJm71PtCkIWDj+9umVm0+mQTwn3XSpiFnNA9gaqsbTeRnuq+mmO+S1SG
4Nw7Alwb7DLaPkei2bDbNfw5tSc/XP5JaKTk7ql8F/fI0NlXNfBX8EVtlk9wtXiMuR6m9EfEQZdk
Uy+wxNCS46CL6Bm7ZCtxg9vMdsyDl1XhVQpGS6OsVcifuxioftDqAu9JF05XRSsMxyBWKYtvKa41
P+J7B5gMkVHD15dPleS6rLUj8xRhZ4XxTay45deH0NKmbRYa6msikgQXC+caViCDzsu1wVsl3Kih
EveO3ah3zuPERauGlihHQ6DrRQTFQ2/yGMQr6tFV1DY+pcX1Qx0hXmHCLelj7eCCrgU2n/vISoMv
7IT0FKmiZAUU4XSQhcHNOa3rlkfVMHOr8Ny0o/zP1fRfaEfT+8z99dHkXyv9QjPML1zILh/pQNJE
Ahq5GVYOEQqNz09TUhTU0/uFHp67pp8ysVBVkYqi8MdeWqxGMsoQhOa41jWMSErjTabhcDPFo71o
9R2Uf9w98gdhMIKFZqnRrNbKJheb2Khcntdjp38OU1UctDYyqGjO5gDkT5ADk9R0JY8G8PIGEcnz
7tNx/CnAGx0mo5A/rXxO90DX2/sxkOjjHV7y2aisK78UVBXDLccnnNvBO0/T6AAzKjmUk2rRtShy
hIJIm4GTeIKdVJPxWueQnmTGH/5OI/auE2MsT1ZJ1IAspO115WZAi92zHkSiFiWWx770PuGBGok/
thpbeCcKP6I5Hj4CFfdbu1LTzYwcco3yRju2k8yudJFgLQhqbUFqGJNFPHMyucU7JglIUq7FmU4K
HQ9ZEbzxTai2DHUKXmMDd4nlvWFZKTfMxvZ57rlnkB6RmE3d9EyLrHxzrcCJebCjoziUYFL9uSCC
SoezB6dH0q+NxMBc1TMEHjBjFUcsd2Xqu0wMkd86Qp3j2Bn3kx25m7BGJ6VR2VVn2RgpKypNp5IY
mE5TLuY3/Z19k/domx3Y/qbx7ql0uptyCgiCcQRJbrn5VmruBJVSduWDLXvvlJUpQUMSqD8LEVoY
leaJW32n78xFle+pIN3IhoijORfJXkSa9FO626BxVIPPR73eFMuZnk/Y5qoWrIUdjNZrGjT0HUS0
re8kKzksf2l0o3HuXTKQ7bdeQz9IKFXv0x/f3EvO+WsV9Iqa4MId14RJqx09fdbV7qzkwWhAyhog
YlgoRUm/6VzhnWbaOffQY6N9l8thl1uBdkS3wTcxiLzgKsgu1i+HLL4EMhsgsprD/BFoXrOPkyy6
z5hdD/ih7qgjhn7BaYlvFouVeOW57Z3oeeC+LuVk3806S0KganS9VJ6eHd2WLCWBoHZEXinCrzhO
gnvuXepBlNiF+XSg0xAo4I7d1NaNge/lfcgy+5nrB3QRfXbXOKCzvWXhywVSaGhgiMjzraJ+cO6y
0XTOaT3bfmrOw7mvNQsXML2W8M8MdQSIjrdMDwaMRVG0DUKIbxDMAuzMBoEMR4vTe+nQzRTR42WQ
ZgrrT+SvKLwRTj+/a5j92HhiGRZgBAu5jqkoOUMuCtbBpHDbYac5A+zrX4H8xlu2PPh5eIrtei8r
ljPeDUvudNSJEKbPWd6a5c3s2rAQiIeLT7MvchwmHL/47BD6dXeGy9q5zU81u9B451xs+6HSjrM7
d58ZmuW2MJr+Rx3wGFoRQaRjAdHyGCBIv4uInSd3KRHcBgCfUNsBvm4rSe0COFjz0HUWoNOmdLqT
MxjGqc/YE3pkmcFpxNGODm9OOo2vOUTEWc5FpcZr7Ib2rp25gze2W/HbbKtHNeT1OuNxsg7ySe2T
sWjuB1mzPnWV89DEXn8N+wElK5t4XiO5nFwIQSz0c1h7pNbGGYojSCjbOXs8Vz++l3D/2wP6/6nk
lQ37VOC5+MM68r9VFx7Ddy70YBz+NJv/11f+Pp+7zm+eZJhGICLd9PsU/keiKp77hdLwnan4azhV
/iZcx+ULeL5Qcbik/f4atzB+89DSCac60iWfav9L4VTn79j/TOYedciAUHW+HfHZb0PNH6Z0HV85
0KiJKd2w5nqddtTTrLDYsCJu8IPy+ZDKfgbXqKd+U9toeWWTMCMFU01JcNMIMpuqrPofA0eKCYKw
lVu0jezijh112EPY3gMCRm8wCrQjmc3equSc3YddkZ/4gTK4ncWwH7zOHi6TdIfxbCPln8qgyKNb
2XUBF1dWzpG/LGvCUw3nlec/29p7K2/ltOItj3dMOsvQN1Z6jp3d4cRBq8ZSu+oCyRsfJyFXfy+X
PdYeFd/3naz2mGGdxDfG/AWUxOitO2V0v3hxIJ2xTBAmD8zuwWlsoMZCg26xGjJD7Qasx5yagz0U
aOCZueXe1Qfb2qzom4rmwSr8BgfCTdQaGFuTsLIyP3DKWT+KRAE4Q/AgYQnXUTn7eGHH7605znOi
DxYUJQ9SDEJxmGtvBbQub0VENDoXqojfKzir5wYbgL6i6cWJTqNw9Nl306nN15kJ7ZJW6BovagGm
GtJN0b2mXBWw4HZt8SlmDRyq5WgaruiyPKs5YlM48MhgosLGxO3Lw5IqeToAohLDVZu1/i5mI/HT
zEKuLqTEgnRDcEJ7aSqLU0ZVdlPsrKqxr5qQqvQFqD6yqU1P9a8q+vShMNN+WumESuq1hXOqWEPr
Nr7skvXemjtF+jo7ram2Hc5FNNzFDRtFNW1zYVnXqFfOcgPplOadjIi9nVHmPRN7U13LSSs57+p6
z7qrug9jV7+pCElo1FXGGX10lGpsEpmV73rTjjc680G3nqpJrAvK045a3YqNbYE0p1Ub/Sxysd/M
ANh2LbReahUN2mGDZHx2JjVd9CD39o1MmqexLKJnC0G+YeJzB1JCrotS3s4/jIJS9jxAwrfaEW4j
y7LbGA1ukyZ4/62SXRn2T+C7fK+dw2PfV8aAE6tpXZ86Nt0PGn6kYQbjRt3efNE68oJYd9URl3ex
F1nobXPTzndSD7OnmkXJGls9IxQMEbKbPGG8km61U4+vk5E9i6hxgkJ47/XSxF3KKx063fUjN2pO
FbdxX7XR9IiOWCI4duPRpEWeFO/crytA8RMtdGyDjczi94/sFlyxncx3puhdf6Ih7Zb3urkrgViV
fliAwHKxDtwh2Apwk9L4MQfD/KRRtbhPHdbC2yGuEALNscyfkKPFM1WQ3LqKFg5/WMdPjiEB/Lrd
3kr43rFOfzceida+TiKrXit6UO7y/2TvzHYbx9It/Sr9AM3E5rRJ3vSFSMmyLc+zbwiHHeY8j5tP
fz4q4xQinFWRXUDjAAU0UMApnIpMKSRxD+tf61vkMt4mL2SOSkewd2ckgwDkCKgS7thgo0WzpkD8
xXqwnUy1YESQxtu04ExGceusB8MAz2mNeYaJeCwIt6fOlYv54jWNtW4bF3ZI6ZrsxlvTdWhhrBP9
NCmq/MPpQhLPDNiMGtikra5Sh5vDxhNp/YmTS39cfwj35uIsnyilUx24k8gflkY4N6qYrx3SZeNm
jjFE+8TxJv6eGqx83CL6i0lWUzsZrLlkyEM58SUkkeFMsUbchnMSfS+4UsPiH2f1lHklRrCOpXlv
Ar+I6FEMzc+srZaUb95sMARnhrwfOKeBZx3gui25Hd22RVS+MfTn6R+Hst5U5OauBcEFw68p68JE
784H24h63Y8Wup5mkqcBWeAV3hXOW8PFdrVIfgNtq5odQxUB4Da0qJ0T3BuDNm+5Ypc6OaFcuTb0
VxUPtMKY+YRKwUNSowolvtsb3S12QwK+FUmazYix8C5Nm2QrpdmcitST54zzwtsot6yXcOUMlytx
WJu6O1EX84GACWf3mnzODfoLkOJq5RWPR3QxTPvhFEg+QGNdA96o68o8yJV3nEMjRVlaKcjZykP2
/kQjLysmGXLgcsPALZq4K/TMvUWS38djZL8aKZTlcaTnU3djcWOuDObE8uQhN/ABJtlQ4CAaCNBk
K7e5KJXaj9WMxJK2WstDtiKe6eGgyalHlgevm9BARoDHay54FIwHuVKi8QZG58ZKjlZeWLzNXeO9
abk5nHB05z1PJrRpDspwZarEuB917lTLSqV2kZYPUdvW71EYTW/Ac+BXR6bd4z06cq2xcLV7iXar
bZIj+VovP8OOa8JmPW3sB/gIu7ExNRUYNhpMH87VIZ2wrlQrVHtUHME3zora7lfodrzit7Ujibs9
UrmTI6Hbrb3m0otZXjbNnwzvaZzeCEMge8QFIn3cg/s2j+Rv/UgBr9yVCE5Go7wIV0x4uQLDW5JL
qyTdtTdltRLFuxUurh8549mKHC9HaO38/gGRdx1IcmeFk8dMKAmnmKnxQSaDoYlmDJOA42wm596R
b24Yo3iQTp48smfDP6camTiL44FFL1dAeg4g8IRmGe/Bi0Eh6LjC1lbhFKp6ZgzaOXByWOvJ2JX3
ZtmscmIPjB0XvLDO41KZT1Ut5BzMdnuadFIyeVhh7mMH1r1nrnNLxapxZnlxtkORRLZZQfALt8/r
peyGKxpL4cQzte+foFxWn4Qtlie4g/IkX9Hy3eLmQUqtw60XNhaONROQIPMN+dQfqfT9ZHIcIrVD
4Vna1vIiWRH2edhkT9WKtefABuEebyt2p6bz8gPFbe4LzU3A8BP5LECBnMD0nANDgzuarPB8j4H4
2meYnRJVhX7kgdrAnux0zkMqV1ZcvWLj4hUgV0ZiejSOVLnUADBHasPbxtxUxCZbAXTGnMdncoXS
qRVPZ/SNPKEoa5cMZgxgOAXvR93Y+KqObLsks6SfA818cVW7su8GMHjtCsQz/2Tj6WDyQhtg3kDY
o+VgtBUrTE83u7dyxeth1cg2w4rc02HvWSuEb/LGO33F8rVW3lLM12KLdUaMP0s62oJ+4A7xhCbV
/C7hZ/LUrLC/JByXfYIeWXD9BgZoHLmAw5ERSF1aH21L07Ceva5X32rs7clGsaoT/co9VvW0gH60
X9C6Ynj1HHQETTCwPmusbPSC2iS0Bph+CQhAPkRvRA8y2D5PwtTQ/SUesutUlZg0vEqFQaU0jZbW
5B6MkQOkwIIIA/Bf8ysT/8tgTQP5l2pGVoPX+b22C3HfUxWzT3PF1ltF7S4SseVjDjDvJ8o8+ch3
jGEh/nb2RVcIceD6aW2nosUtgExAIC8uTgsdL5Wj5ui6c/uafhj90ikS/ZJWwBDVRkw3NMkmh2zJ
9V2mJVrsMxzDwD2FBigvnJFOMFJzucMrn17q89weomYVM7BH2cW+yKL+ol04LG5arjOP9mgjdy59
BRndUFQ6nuOk7x8HrstuYM5WBOu9BD2+KPu2diYjDcyBU+JOb8oc27YGTXRjGx6/TvJ2l5NS8XXk
9JrkqVAKN4WalzO3HZvnTurywUUAZortAIAE/y0fO1nZNyx2urWBOxu/8ACLnanwOfuFhrLHM1Pe
OcscXdSZ3dKgiDcdgHvt4rPQ4k9PjgWuvAl3UJBx3jwt8YNjEl9Kj+CS03diD13Z2Jmd2cV7DDBm
uUtmgLrBQJBP0LVgNDDKBPhs5pQRNJ2hc5ItbkHKqJmYa2+aZnV3JZhjjIec2YMarOoVCvHwUjmS
ikzm0uXF4Dp+g4Go97sUaCwBvHHtdpT5C5xgbmjAw9PiqishUG+GpsntwI7pCsAqF5LeITxG6SMt
3VDL5lqH9wMZsiDIbHhPIeC0cDM6IRCezOGnShFO05FZzrHuBnWpcK3JRX/qOs2KTnop3HNPTdPs
p0aUPFSaW6ibomqhbFlpZX2iLQHorpuiVbtQ9E60EY5LtiqP+HFc9eaagsvzivAZ2MqFTS/3JvYq
dcszM23A+uKagZrKWYPV/7yPSfgPRXk+Eyl9YlmybyX+OjwuoXdejqq/m1XWZZymlifMq7TQejE2
BpbftPdbxgDYOBsJsvx/Vv34GTvzf/6ThpjMCKEz/msSxflbW771b9mvLIo//6kfo0v3D9s2yCwz
fzR+AGh+oGmsPwS2bmQ/LN1UIK4NfD/EER3+DDZ3IY6DbgdQxD/EEV3/gxARFnhG4Bb/BQ7jvzG6
XF3zPyOX6Mh0HWPVRNg7sbJ9cdVLAiS103tAnTt7z/XwSobZp446PYKKoRD6ZqyyzwZ30J8/qH85
x6f74esrSxeaBtNZIbmqgif7dXRKht7k4J0PWxl67ffQcsQGIRGlcbJHPTo1cKilmwRxB8El0Zbb
uauRwXMCjZeJ3tWf+OXJ1QC7myXYGW6plauwQhgW2WmGjaskEcHAJV6sXEYeDQ/JIMZ4Z9qh4cct
tRSLHJ0zLepp0+ZuuSCds4Ri9SINIturKcplAELtPeV2HDCI2qVAPfxei8eN05S3qlgnNZEAd2MI
nlui1xagqFtz1sHQzPNoXupMj67zSM8uHXT21UiUTpemm67eT14vVHN3Qgy8uFF2tSUsTWkWHs6s
5qPAuakvfjgzEoY4mfAPT0juflE147spNeuhd7q587tBj64SPHMHfLS2z/wi3BhYsAosyQoLS2+n
BGHS6DGZdO+WMcOM4S2ugyivTvTJGG5U1VhBWPVYYXB8gARoLW1tHzCx+K9wkknr+s9wNjyqrCqP
tEeU9t5HX8Pp2apJagxrPPGAmA7TPzL4jQVhbca3HSpvTgBMrZhCjlOQwjO1utvc+NwwxXSOg6I8
GJxgfFOz5eWcFNaVSJYk3hqZsq/x6zk+oWVxSI5uR/wr13MEDtFfOIGgwDROf0aivURpq8PypLKG
+TCmbr+jbYcS5Db1dmnSL+clOamHpnSdwW/qDuyEY9rVI9NnBqO95gKbzqaaK6o7etV1ZJgUIMVW
BlwI/3wPFaBsCt/qao+MUjVYe8AyyUqcE8sjYGmR0Q3sRD3WcKVT6VDnrrriz00AGadS/25rDky4
iBvTlqi0dx3LqdN9QbuA7Q8tblUbHjoFNaMlN25ZkRWLmBgzEwVNdUKV7VwHVVTbj7YasTQuqcJF
SyQ/BF/Qu+5Gth1VvZVTq9OQhhBqjiq7vsCr2b/inOOHlDXiORJV/D3snfqdTya57WhXYaxnY41p
FGTTbWIN8bNVYifeJDTL74yUrPZGCn28ZojMqyxGTBwB6hQeLWxqr1NtQejE9QYHAbUBt9qYgl+I
TV1toc8au5SJ051RLeZtiTxEEkw3enzonEXWAe04vzeFI7nfA6q+GUPde+1cCOLcYXJ3a7ltdYFS
kOmgZiL5OPY6SIWBqMPaBje/QdvvHqbI43hllK18axIGeZua2pBA11sYAxLsn4Bq0+jfNdhsd3Ff
F4+jnYY3koHOczlwyd3EXOQ00mOmuGeKSK7A0rEUbplfFXeVbKxtR0IQT3ATYZwOCTQhoDHJM3cE
x7EnyDbX9EDOzIKiWMqFzKPhnujxOLR+HOEpGntX7BVS03gCC769RY+hm92LRH6+cKnWaQKg9p3D
R4GttMgn7UrVqqOxIHOzx1RpuMqFqFLhy9Kp3oVoUc/oAy32XNHQHHQtdRQroeGcDvSNjKifBano
OnXTa63I42ujd+wBH6DtZP6CUfYmQUl75Cu1GeVL8ITSrWnqsagJiri3BFZtMUc07eIGq3S6XWou
fSgbc/NsduwmLGZCvUzI/q8s5nyjbl3SeIRzoLR9su+a50MTTbmno67UWCOLeaFiYOo53828U63u
j0VQ9Ai76TrmpyOj9McQqYtExDJeTr2cHnNBXMFfLCoDIJUwQd4L8rkvTPhHoOuDbddboWulFUxK
gBWChn+tQUl6cCHUQPEKR4dwwVRaz1Ox1B9NtLRrFwiK3RrHo6GS22W00FMeL8Qq3VZFp3qoGdD3
TTO75AQq4muiH1O8XccJZ9Uoo/iky03qh5Q2ICGrQefpaqsiwS3bpBqIl3YOfRUBxqDbuwx3XdnV
SBsdXk7LbKjzgCmPxkn5O1wBfjjtGFCUNlO9UmlFRhJFkCEKK2WjRdodf0S3bdgKrTsc2g7CPxHf
5czD8eLXVAlBVmnbV2fUdIARrfM4pG1xNhZjdo5BhIVYcDbey1ixg2bloJ4KV2fRi9xkurT6zAWI
DvH9YSkzggwKzb4BPWs5H1Up5d1M/TE9TwJUAPFHAMLO4LSfahjjGyZ82CcS6ni2Iz6ISxfu/o6/
KBVCUVU8ldzIzqLMrRI/ddh2IrkW21PlQBFSKXzNGTpqLnBbAmPR3pY+vST5E24GR6xjDQwzmAHs
/NIKh27aDlNYreEJYg8YG21H7ENmMkwYQDO/iUhxhxxkT01RJRVQSFeOlDmYGJuDwqU/xXfnGc9z
rfN3m8NYPa/wnnuW3/oa9Qyoh5jVS8X+fJAQflDtcgOw3oBvfqN3iyPxAkp0fepl0FyNQW8AOitG
tL7URPs6DXZ/zXBhvAzn0LgWTmd/51aFdzhMlgebB+kdFHTIpUfIBFkrPzGs1W7iVj3QjZZY8MeS
jJRx2k3n2L7naZhv+dKMmwQrLxw9eiQGenzyQzOOzouNM+RzyfCo40hsQDHoeebywaXxQiNpP88G
AOvZGhtqO5iFKL2Wb+wuyY2kgHdm2YI4CCR5aJc8qPoaVw5qSeZc4WCuVgTDYs2nFJLazHnM1mLs
NdjBDKGDhwATEdZtpjGGF15WY/U0Fi0poJZ7FTbpyk8K4C07DgbN4g+95oznmLjknVxMcnSNglji
gzmFeh3PWh0gMZ/oRaja7VBrkAQLw31vjN48L2NYO5vZgR7OLAU/QKNp8jBY+gvIvuYBi671zc1w
4e4dwc9s6wGoaDY6vp4YdIvTf7pSS9GABodCBmyy7q0wZcSoBXSS2hCXDLsgnoeUp9McEJSnyVxR
RZSy6FvhEvfbuHTkVufDaFlPU9/wi4KuUnIQAuXiW4Jtr80prdpAgWG7ZIPXP9uMTjnW6Tx6BhE9
Lgil1nwlk4QsvVDFuI0TFaE5xEy9DtlcqDPEUe1bmLQDySKkYoqAW1f4NIv1r2YzMofIh0R7jTRZ
Sd/sVPo2TyargGcUyDg6RTp3JSkHax+NNWcT+B/Tw5RNpNGIZpndKVq6yQQtCrnuZmmqoguKZMxb
UeaLu8uZ4HF1XPKmxTpWNqe9NJyPIqTrasa57nrAu9qm9nyzp3PKHq34aZoNzFYa6N0Nzi+d7HGH
nC1UCxhlZiRKdgBBvte1d6VH9QscegaUWPotjU4+co6bqHeLnZVAQupClCy8WLxYHRlXQ+pCf5F2
HBQmqTMGDWSY5nIfefZMjXPqWjdpDfd3KkpidF2bbx0vtNhyR+KeoY0P1xlcGvSY1jHe15/4JZqf
U9Kl23ZMoL+2leNdO0PbUixGsIV/Y+7cLrpKcAH2XnynKZ1Kl2Hi8+OheJxRmtCxTZNuYbdL1VNo
ud19R+ZRQA6zZxVASOl0yprq4dPjNPhuxSNMXOhDcYFYFYrOB7jjfppuN7YY+uP4njBKxRbLvPhi
6kxsN8ZqzCatjLERxgpJZX1Q02eiUYVZL01xNy0sKpu6DLFLaQUxrA1oqZhDZd/Pxn4Ad8M0KpvV
GTQ67vgNeT3uAey0ZDoYM9iWMmO2sbLJLwtO80WQIQKKU5uxxTbSZXJXZ1DWKghX28WhwGspHFwv
ApvSdiIV61deaiI1NejLMEukdpblIfbOWSUFHrcYfnOFcohRNKSwY8NGmQMGbsfcCiq9ydF6Fhmj
wzP76wLNUny0jlU96H1R7OpEZHILjF6cz9T3jQwLVgEpQtx+QrAFQVQwZPieOUR8N40TcioqtT/N
miLCAwYf/1EMZn4/kWr8MIqo2iOEzfXpkPCMltyMK+YCbfqWWlUkMFPV9hW1ekQdTI3OIuIqQsfq
OnI89EpvJaADBjODcQotFgdLZ6BoVVVz0x4bs/uCnyH0L8q0JShWerXXim1MsI1+jj2P5m3VWuLe
KVEVJy3/zoCMhu7s2NbdHpu7xwIr3d5eW70BPdmXlAVzhIx72HHYRV1xxtSHH1zIk3/ap3Z7TaEa
aGwrsxCBLJtr3jjXDIfxa5xObmTXvlalH9LBjUqhdqKfc0u2b2RaMrUh+D5hCCzwOF7OcfawMn6C
nsvXtjJxYHUWMbxK6wMDz9NmMuRVxwNwlWihu4UVQU9DzoC9wl8ftNXYYeZy+mw7EAyn4S3BYLly
+UlTi11mUhREEVp5w/SzIPrYVkGvc2pERlRtyMsoKz9UpZ5sNSoRKdMC+goFUFL4Y3fUVeR7GHIY
azlfRl02XZeyFY+iLFYGElOxoGi7J3Kzg98nhrwdcXdvGfmQxSrnKyfWZoAD9iD3lTV7p6ETovNO
tRGRLaL3Aexjk5wTUEHubhMX/kGbr66nyjtbiFJZfhV6xHNYvL+7nXPSuKL7rFWcXUfjCLdqJMxQ
UQZ45mBsfDbINH64bKC+wwc0tHnFH4EN1mxqDFz2ln9jpl0v0nQcfzbrmRNv3NX3RdsLMHuhW28m
WHX3q4/gPIc1sMEnWe9Jyo4PtdNkr+EgFjwWQsHrGJyyezUzrkEcAJLR2JUhQb4TmtgmCgwsY8bS
SrfaaYJC+EE3VntQeszJcow9NrB01gWngVpl0y4fOU1mqevdgDp1053uNhRM2BMSPBwW7H5Dolcg
NXVOCkG27pm1C70Jm6nLQuVO5oQllIrSM2KjLDs9b+2ll4zEg3kgMRTMs8aPYiQ8bpPi5pqwq1Kz
JPVS4WP3cXyZ0MxKXb72OL++13ZihIFleJkKXGiPp97ozd6+aCaK6gnOcYiGASa/u5FJSxNKznk3
ddMlVtgFX7WIOZgOVJK+t4XV074dNckNskC17wfTvLV6wfQicgVLYujKKUA/jpRf1x1p0KRwlI2x
AmaLn+blaDBTM8RhaOt6jzmX01PvxuizlTb37/Ac3P7Pypb/MXfYf64+aq2q5W/00e/tW/5FHD3+
Iz/EUbjdHohWT8dHgj9RR3/8hzjKeoxnC2aS8YPG+9/iqPGHI7i9eBY2a4cibmImP5xj7h9w/wTi
qG7w73IMKEz/hjhqHJt2fpZHcadJW7cF3TMIjSZGtF/yHd7ArDzLdLCzYY9QWXEmGyoYCD4z7uFQ
puhXBOuMc4kpdw/fuj8le5Hlvlt4NYExrX+yJk6Sm5KA4bOs2Rj4oZfVab7WK+I7z1wHE3hf7khE
u1ci7qV7Oko5JYfWbqp3i66a865E3zsbhEReGKpkoC/FCmG1WeQxs23PSkhqL6lTcA/c4IK4yKMP
SDh2QU7NlWbgmmk7bXqAKA19i/Ncnk+oaw94DdJsCxAVf8QiwvOla9oBJI6QT80yGYxJDPe+i7Xp
CsAMJJFxlfhkKaKzkeYi2iSzmHJgnPPemaHT+teVU0nvtSZAK4xWaY1nBidIgSs8bDEjq9i4EyWX
qF1GhW0OhIl5GZUrOhLtZAunDKAZz+FV7ABl3drxwsgaiBQJ6A7qw3TFVMrpDoa0+o6jKGk5n2Ju
yI7cSGYcVBwjhJ+kRU3qgYk/U+6EcHmi2kOlUmEDfoLZ4kuqjbg8TKni6AVmhNy4kcQ7Tlt5Tway
Z0eacK4CG5rq7D0jmlnjpR/yKlBdxgtYRKSfBWfOq0wLcUyVjnXPVWKkqxczO1d579qgr4UqGi9t
523XierBME3ceXi25vBERm12VreziLiBtfOjqDPnBpVOvrOs4e8eyJtB6xpmPho3ckk0TKnMt4xY
jadmSIYnDgYWlBSoki7WrAJXsOU4zTkGofLOiosGLp/bkN+uOaFPp9bcgz2n1paL23HhtI+L6LCu
p5Afq729rrHdcbkd15WXnYVFuIlX7Rjr/3QJISbmFMV6HZFu+W4dF/FwsTkhodGwuHfh4p1ao5aq
oDku/wBddP4ce0Jz3B4KKczMBz9Pi448biHTcTtRx61FHbeZ4bjlDOvu0xw3Ii5y3VlH7XOGNrVu
Vc1x2xJ1O3zK42bGjlSGfnLc5CA5gjQy1r0vPG6DwizDm2LdG43jNonkxjM4HbdPZhxspZHBrtrk
MvsYjlstIhZmK/pz2gAFEU1kM1mxS0uE2Rd3npe4QcftAzrAmBcGVx2Oh+ljzXA2dwYyLkM7UYyN
X70+FwayAQ0o+IUAru1FJ9LH0pjEiVWqZesk1nKIvC7nyszG38xG2PhJNjn4Qr2y12/0Nqke2wkU
wMjoUrfHafA9k+w+fouivIvidNvnHTWDaYhmARiGX0pDQ+iFGNyEHdwtKVCNPPBF0Ou1pP5mgqw9
GCMgDZ8JQzGcaUaYqUcCdUAPG6VGAeRYzTLbjYMgFLMBWYn+WKRZ8i3Umvh2Gkr5Lcsn3FAczJv4
dCLDvVwlWa4rX+eRGXaeXUM44dQ6c+2DwGO6pxLyxHKFc0nh9NO09LFXvYPmbPY2J5SZuwIR4NgY
QED2imV+E3Yxajy8MyAN5OPeqrk+p189JQRFfgTNYoMobnJxHkhb2zZ/283/tmtPiaEeQA0Vc33d
GWN/otfQjv//8PP/CsPveGvJ27/e3A9vWRe/fUzfv9e/uMP//Od+7PDWH7qxRjUcaerM+Nfjwo8d
3gCzqAspLNemBtVdqVf/vcPr7PCU+mEYt5hJQvD/eYdHwYKfT6LTMSzwSv/ODv+FKoaSuxaDOI7Q
pcTrp6+J1Z8DnHY1hcwCUZXlVJx5RXdC1Cs/REX72pOb3jCVBNmNxzpth5PQZf6EKvkINk4cqm58
Nqf0ZahbWKTLCkEch33f9Nf4rBi9SX3Fq2sJbT1ou62dP/cuURbhZc/Yz3i+1ZnpSVJxA815zKB8
g3qgn76Nf8JM+xUUefzLuSa8NIH93SHr+uUvl4oc55KqLLqU00DnwcvCz7Ktr4V0/H/vlSy+SZuB
rqfzH4uY7q8fY6RxCR4BfwWdTlYRn1lKubnqq0Cvo+D3L2X+ZWRtrSkc0ALs1vyftbXl56+M/NVU
aIRXglKO707YODDsyqderW5PTz8NxyrycznSe97IOkAc7HwhLYa2URODS576/TLUJzjRX/hT92VZ
XGi2sQS23T5H2nReSefNYCbCmhbYsvrWouL5zDTxOtEzp6yILAygy11oChJitAZjg+n8fszmrSWS
KYhD9SbH5aVpEhQ+B40pQyX7/Wegr9/cz+dS/vLuWt3FAdfmgGp8AcKFthNjZdS8oHLdkxhsg17M
jV/HPZXRkFqq57qQhIxGSHzIOSv12RqLj5z41u/fyPGFfn0jjq6bhknZhkXCQv/yRlQ8z1ERkabP
e045KO8E6DTn2Y26tcA5f8+H7NxKkcLy/Lwd6Ia3FUO/1Dkh6ZhvCs+4MYf2bsXjzHZzQkLvbUmj
10JRZZ3bt3/zZteanZ/frCOxOPAccM53nDWN8usvp0xdcC6g7rdCLAxfITA4YrrHWHTXaPKCJO99
N1SnmHX3yyxPkkY80pfApdTCOE48u10g1+nLxsEbhvs49hn+3U81JcW/f59/+XZ5nx6WCHgePEo2
K92v75NTmYOk7GjBmOR3tZs2O3JrE/Sz+WpaLwQhumSRotlZEvw4DfSvY7PcqQKJnTv279/M+pl8
+cx+fi9fq4uErPU8d6iKDktmUzU2SE/naGFSR2Fg7v+7lzuuSV9fjym6IDBEcN/4ijp0mDS7C+zM
wOw5/sLZhL/Qt8FQUKygrDsde9nOVUUVjBUuPTSU5Jqh1ymXrFdHwRlJKcCmRqjAfeCVz7gTQS57
uyLt7peE8DtkypwUjDdDiUtuPE7QAUeYjWYuB/KE1j6VWHxrvWxAdxv4GCt9i+vgnBssgxLmw1vL
ag55o0W7kBjcpva6bs+0V20rmzi1XaDRM2c0t725XP/+i/h1MXdISNFMYwjJ6F3qzjG19cuyZ4q8
q3q+CILweKWjXVpfzqkbZMXF71/I+Otj4ohVyCJjyAuZ6/X651eyFxjBnIXjrZk6YP6z76Wto1S6
decvnknvUxc/pfN0ZzXLaT+oW1MZL6FbrOHM8LUNqV+wu4/IwVAjMkYoIAD69mIdiP3+fVp//Wn+
+j6/XM5F6MEyR3vG0iKRyKYd8y3qLtLimSYosXHECCa+HhNQRXG3yefyop1rBTSqeY4WSlSqadEu
MZlotCA05p6w4niBV7sIUmPK9uBEwpOokdbZQjT6cZisyq+b/nKsuGxY9YD3v6fjQzNqrMQeLyzF
SBCfxj/Au5ax0SbVbyi5L7ZAlgdysdXT3KdvYVxDV64n9ars4dEgtBms8vhnQYycYDX+1nBoonP6
b5ZdFuePv//M/voj4rRjW5x62KbRYNev/qckXNZ7HDfM0gsiOwQSm7EIjn5i4tWtjd3vX+ovqTtA
2OuZA0MN+g1Gry/79JyKZujMygtGYzHPhmF5gnRrnteM3h9helobagYRFNRFF31GDoGYCrfBxvDY
YKe+aoNF6ZIvBalc99TfvLn1tX9dZRjr2zy1mPJ4mr4e+/J01AubfBq2lPxMYby3NfzvD3/zCXw9
qawocIEKBSJZd1CkvnwCrZExfGYgTpSfYeO8hsftJAtCG151Eq+iwnA7RXX9ljf2QzqpG7szQXdX
3HCskpL5pSDx1CblFq/XNZCA+JBrBOva0LH+5kDxz96pdC02RX4Wq7nw199FT9gmn+0kDFxZsaok
cD7Sggsauk8EQmAjY2cnEIlcwIy//5BWXs8v3wTYadyR1I/Qa8rF7ctiA/CxX6qoCgOQS3QVOywx
pIC9KjBL45ZWE6bNzd+8pP7PXlPqgNhRItln7C/fi1coYeGBgsnchCfc56F4J/V8VqM3BkbC0b4Y
3uNsfGhi6y1N5JuBB8oPtW89tYp+rFXVpTuXnymkDL1yUJ3uf/+RWH9ZgF0cma7HAdcBG89T9Ou3
MWuNDjSs1wJoSkFCJ0toh7sw5XGhmEbCNFpAqfMjYlgLHi0+Gxb5SgRm3vUyfGmbpd7AJLtFifpM
43hXzGIXjVygtSy5BnZ+UoMX29jVmiir3vF7ultniHYjmfzTiv95wQ10RoNEsykI8al5aHaZ3X1X
OPEHZb3oHd1NCoNom+0s5s7b0SR88/tPwFmPjb/8KlxDcm1xOOTy7NDN8esnUCYJSqgeOwH9QvdG
Yd8QW9875ahh95tzYJdUzXR2fFHPUe7rIf8fMnqbVuXdto+6276dblFo2Aw0oMWkMPzZaNngMVa6
dHc4DHuCwoPjoZs4+TvKvT3F4t1MhFwnqa94ZXoyrCkgYv8G2bQkKOvejSb1X0ZyoUdmkOXAPFN2
A6INwSRQzdA7PmLMOsFgNJftkAQjb1QXxVWez4c5TQ8ZQUmaU+y3se8DjWjcJi2nk76XF3RTnTTc
QbazlzkbGl6WnUUgYzubzbbShL4Rk06GtZgDpWfzLrY635yx/PA/gSyr36c2uqryZ2ehW63//jdf
xV++CZPjMo8mV7sVwPRlZRhkGZLdoFPRNPxm2dsOYbB9g2OG6sjjK/2/nqH8J7nH0U84tPxrAeXi
7SNWb//run37+N7Fv2gof/6jP9L1xh9IJFx7dQYRaOEuj8M/piSC/DTHZZf7gr7ehX9IKAa9p+s8
hWWEsyJbHG/kx5DE0P9gRyJez6LLJoj08u9IKGgvXw9iIMmlxKvFqsXB1PxLb68OzXDJlm63IvCt
QLRY50DYx1cIf6gldq8/uU3kgg4k5XFIcE3pZyDb+1N3SuCCWkZy1eIgxMszKeuDLdK7X8reg/1X
RYY8ME4d4seITUKB2KrcRy6Q+D9rwwhmzRTYZfPbBq/Eg2ND0ujjYbyqS/GIh2VmvSin+4T61fto
KcuPwXbMq1YU6d5AWMbGusSnbVQM10U250SeHRu2eZf3Re03sbZgGlQ9mSZFV3DZY2pDQiKKh5lH
3XhDSPKb7SGvmHQ0t+Usi+V29DpiTDJeirsa6sYYpEk73hV6RfXUYk24WT3sRaj7lhGPp0aUj83G
HMP6Q9PcgZRLU+KbNguU1sMwl553NoaG42C1toz2Rqms/rAIuyYnkTdn46OmR95HtSzzt0UHRL03
Wq8BW++guEfppMld4nnYIDUCtcWV7TrldLZo9vjZ0+fGPs/A4DXH6HZfSaOAzBu6N4bFIHVKU5Jy
pgnIRYtrcUIvo/wG6McaT01Z46UgX91EmzyWAizSXKOejW2109OILCwSPNYqhNl7q6uSFxqwoo+h
0dr3WXTOJfc15VAF2PRUZEyR5ZNgn845PPUnJILALxNJKk74VCys9jZVU3nXjB6G/pq1Z4QKFul9
dDCBL2SvCz+OW1JAGrq3KP+LvfNYbpxps/QV4Q94syXoKW9L2iCkUlXCIzPhcfX9gH/3tImYjunF
LCZidp8rfRQJZr7mnOeYeN6Z2MMgBjy5IBHeyGRmUW46IotlD+AKKDvZcQ7Dfc8tbPvA8Yv+X+bi
xq2L3z1pseuIpwDnXjUIzTORP4ct7jqSPFDclPze6BD9ODcWCyOcOzVf5mpUa/H+/RVlFb4TFMFD
bpkALz9TiaAQTfMQsyH4drjQEQAPxjGfPLHFxJwdCNLt0m1XRdnF76qnFZaCyF6nN9BuvMd1gPGh
dZndCkROPvnpS3pQXRCyHic2EbyrUf5ih9TDTLM9ePB+JiZB4WgTU9TjfCquYSmofdIyl+e2doxD
EC7okGeYQDfkExKQW9dPIH/NXdZYLtOXvLM3qAZeMCkPH9oNYEZKZCAxM1EvjYcBKMYeZlvoHM2k
Wr5I1uzTdxzbaRZnUwpcEklfjneB3dN4MuHRoVbqF2JbmsrM6pNlhyCoQf2mv9oxm6gvLNHBIkAa
Ot2omfpjmxYjJE/spU66B55nK8qt0bpvoZsGKJK1/4EPHWA327HASA5J1bvvrgOY+M5z21TvSWJM
+z2sMMsDtNXac8z01vH24zzN5jaf+KA35MNAOtg4tqinO1cFor+F3A643FK5SbZoxH/1lIYjft45
YF743vF0hRszKLl7E2GQTZKNyCvieo7wyUswWEcCvLoXMy+9EzYfoZ6LtpnDHRbKKP8zDrO8GYBW
88VmqEiW3GKVb5oXasdgAoo/5dhFmg1zouVmFWyBSvACYtgsc0FI0oYGy04CF4E0VUv5V0e5imF/
jmIHoK9oTzyZ6MtkhpbZirT7iByuvqtrz/vxjam2j0xro+zcu57+dqJSkyGXouFG1MLeFOtIxiEx
2a81jMRXQB5oi8zCcveQzJAzmVJR8YbQUAMPJWO8kGpr08CQawP3g6jPDQckXtA+71UT8ytWWzgW
AIyK1EGSXk4FU9m81uPHAB/tdsB48N4E+cxi0xtntMA2Tnjt4C5BqjHtOIeEAd8vGo++1Y23Q6Si
B/yQLNzDHD5EbvjTozcRtuECWXiCuYbJcMTkgnGlFs0pQbJKX15O1slSc3bpOmx7nqHVC6kCznuF
znxvaZR5mBl9lGQjSrOKK7LaTYYJLl3QgzuGPeU7kRlExLKC7Q/m3Ec3sumMGDYwdBMw3oAE3Vre
G13TfyFAnj6x17hvbWoVJx/u697UQ/LEbZmFB2UF7Utj5dO3QtXzg0VmfBl1Ne4Hr36OOJbAjKsg
AtAwNM85alJwBzh0zopAHvOACkIcQe872woZ/IHETAzGntsNTuyxpkv3YTmQitqW/oeAQazwYNbt
pfDn8G+EEWVTZzSTDErMY9511WcQVFhgGvQOI+r63tmVQxmCaiibY1UNDfkMGJS8VjlYqJrOyvez
xS+MMwhxD4bgmz7JnTS2a2HJm7lyMC22emleVTmWAaaUavX8DNI9SbcfLiQcY4NsIN+RmW122aeH
8fNx6GfnNldFdF9rMI/QC8LfXM36hoCa9gMLM9KyEUbaGUqLuFSY5XktkNOePGfST1VGihPCrCG6
57V0n6DYzbfCapHa9QThPNkBC8oMbiPZdn6wb4P8jx/aJWb5BWpGUmXdHZ9e/WEuYGUmryNEQnfe
obFdWNuN/MFnszyk6FjvqFwmIBh1hbQalYeKjCw91Y2LlsPq9a7AbM/3LZicrQVu4tGU64q56qP5
0eqNRT6TLmGcbbfRn7ZV84AJt19zRxtVhVsAwcOIfL3tvn01uBhg5PA4gZd3TtAli1/NKIS4n90O
iaWZu/V3M7bd7wTUDEqPqUFO0ZIxiWgWCV1O4zYEZEHPKJUdrwzOMsSjRrwe89HNnEKZi/lpHGam
EQQDir8MUj4xgUROJJ336OZwmL2x5WTmw7UgArZ1t+uwHpDngLkZULeg8ZQEzB7mZez+ek1EL1kM
/L3ppP1fb+yGE0EL8mb0dXD2WDo/Fk0zLJs2mAlr9cohfy3hwB9SVbWXLE3Mg+knoPQ1qPkNC2/y
I5kxp4CBWi4bNIZDGwfFwCscUv7lSg6PjjqvWiTls7N8qajO3Z2anPkrm43kd9dOAZ6ddiD7QIQu
qBB7WnV+FllGFz549BA2f7xmWkw80QYdSX2vmDI/UZimWzgkNriFLBS4rfoSdwg/UxzsKG8+I2AY
fN+cetwjV8gs9CIDkBTIIB910/kiRmBSf2FY8y5uQqvo9H27GxLdawo8I7mIBnwE42Q0nwEvaQc/
bZnjnPiX9y4U6jdEQzVvnAYAbJZ6dLcR6iLSi+dpdYDUL01EeMtG6wY9aUhsNnvCrD3VhKc5O1BE
zQOn/rzVOoiWI8VOI/ENJeKVSM713CHi3m1tUrcBoFuEYyQUTdsZtGlF+zirzzDLuWrI5V7udaU8
dyshnX91XePtgjRvG2BsRXHvZDYbjgAwVBHjLgGEAO9wuu20xSa+Rbj4KpYueoEDWoQxnQD2zDk1
j+CmQBkx83J/mZE3pM/F1EcPysV7BaTWCfEQGlwfq7UI5ww3M2yh2TunZYOHPKu68Og0jtHFgF0R
FQjes6OZESnmdR0JWZ6lg0dYkkaAcW60n1m2yq30Rf+WLl32zEQ6fCCyjrot9VT7WGKEHPZmtHgt
JYlhEnaLPBeA0CD858GPsvt8WGDCELI033uOKn6jmXGelOSgPvpOQ9gdvEV/h7Hf+OHEy/fcz/6e
sNL8D5pXuaUU8l7RwzTWHiKG/2T2ow/KHidJHKUO0cjKZkjCRDg6p34TfBRAAB8qUxvfDYknz+ac
6uxit121eryDvzDWMnlDNlGTAJvyqh8QkN3bMk7zsVzK4RKgIoYkGqQmIw4iteu9j7xx3mY1p9BR
qco/zliUXn0xl8OubGV7MDuvu1SwzcEgZCYWOU86O2vudR/XdlmezaIa09iFZvW+hIjdmjRnVh7g
uQmQlGXTvrAaecPIGJ6YITK9G2sBn0u05smq+l+T2SFuFk1G5OrM0Kq21WfSmGsz5ZPskyIJybTk
5HGF+5ihltl55EcAv51hjJkcXsi20ze7sMKNq9Fm8xQi6Wmjv03gHlvf0acJIMxOhV25d9nKHUIC
hIiHnZM/CZ64e1y/nH8zARobPdEdkph1aCoCjFDdu+7Wngb/TkRN8wCKKD2pXLZ7azbqo9USP6BE
0P8ei04+BsbM/oLs7oHaJWheUJ2KvY8u+AgKQ3xSzrSI5tOnrOZobnte6LyQGTwiwdkEQ5NcpEey
lYw022LRtzf4TripCWfbjtn4m+6hY2QILX7DTVwQgD12P4VCsrPLx5LI3Jys81wh297Wyu/OIw9I
bBizvmgcMxSLRX6OiNb6WkL1s0iD2oocoPU6pRuTaU041qw1fjV7Aa4omOmlKV1thiXkFpJAvYM0
7cSK4N4NzHR7DwHJf+wqcw5jBdPi4quiuzEhDZ+Aj6l8G3ravPcWj326kfs3TpO88Ng/+iSPD1MP
F2p0cUQVqAAJS8UVg3GstcZow8eJU6QQLNbUkqe3KSHVRZzPffmG/QrPlvAjckUqVIRRrV5J7p2+
MllMD/5iwx4xCRq/nRc/OPo2iI8mYZV7MKcW9LqJVviDLdl9IVt9X6AnOyRtd+yZ41EB9nB9TSBD
gGB1EhPJ4P0Cfzl8y6W9rdJSXdoyr7bKWikJIJzFNwYnE0ToNMGKnZo9KW7hLYXechnwI63it/65
Svl/O6Hy8Ezb/V4BVlE8oiDuq6Wy71ALjC9dQG2OQrDD78KE/gM9uHfuLHvY1RWZgN3stN9hjbm2
jILp4kXJ+JwIr6TP6cz9SNTdUcNA3DuG5b+HtSJomLwmMWwHPSzmjmrkgRlioHbVoMibaXqr2ilD
eYR6FH2N+dgOiHUaLZXGkLBIaeoMR35iwrCqbWr0w1/Wt11ACtEE0tWy65rOpGOi3XGb/GjbIACs
IHv5mC9Z/TkJzXiid2ycvVBMpXiocmm+JdnQUH4X1QMKcPvTTg3/3s5L6wc6R4NNyC0rVId8Dqee
7mYPnIhGAshI9laoafQwhZIK+Yxau66Pk1DhTgqcCLuwVMuvIZUeATpqOE1kptEvTE79gMfK9o/r
gORLeIa1G4oF/Zg7TD7OQ7fjDuvqzni22hkm8ji4MfeLfE7LoPuyyezaGK1VHW0v+9R5k14cMHT1
rlwRyObInIW+rsTCmzTeiwrmDiXn4ti3AowJo9VaE/hst/YSHIiPdIy9AyaZjK3VmfQG1Ms2D5Jb
08HhVK4lo7iBirbPRp3zRnRRj7O/xRC/yYfI/CvNqb8LIdS8m1MVoFednQQ3UBfkv7I602cmODWS
t1xhYYJbW56NIHeql3FF7iEIHAheg63WXpp0gmm0pDNI2dEY45mpxKFzgg9g3VW0Y09pAQpmpM6J
lJnk2VneckvTqT/BoC3NfhzR/ReCcBNaM+MFcnF4Y/hLG1NCIm/oYUfxlcv0HUe+715UX+X3VuK4
v8u8D9+ZzGDZ4j6ikpbeoS5KeedFkrRZLaAAZUhEbya1ZjlHafmTG9JIjoowMdCaqcYlby1YmZAO
VNqj4mNggAXBJsrOlyOReni/x1s2Du3aFvaCeUSJV5GNmexwGrV1PzL2F2innRbXCnkvq0o2gypH
OZyn+GcTswIE39KJ5cSrzWF5GILB3OrC64LY1bL/5SRqLZXZknDnwNd6KRgHegAWyv6+pn3hn1YE
mcRpxYO54Z4u/LPC8vAFxYXUFVLtYU3gL6LC4Yqa2RdC20mr6TxGcpVHWvLdr6zw10LqxAQUITUe
mpBwZ4xE+MriEWsfsgUwW/us7PWJSrzcD4tEKp7MfUt7RwgpAp68k9jv0lB8umqWh9rvfdBXdUgu
eQ2md99hzCU3NfR++8w/DDbVaBp8tyxqTnk7/JW3sI4Plt+jCVa+81CxZDmWFXYKnmCnfKoN4lpJ
EMAQmGp6D0JOBOgwS/v1jZWvdqFWVXxJKiLJ5G4Ac6MOiV0BNmYnm1QScYxO+l1fWfmhGAK4v0BD
pw8k6+CMMIm1b/2MBw/i4oTZawxWP61ddGykAtCbejPgn/zqy9R6AdaGKcztQp86oRDOBTIh/ih0
8PmXjQScuUU2GdZ+FhaIsWpwO32OApbIed3TdPF4wlIqxBR41sY1J/yYOMUPVW37ZwYiQbYHx17D
uDDLHxgO9i0eMJTmZdFjWanaQPv3WS+6N6ic+bsazQHM1pyAJRjZNPmw5gKsmbARLLyNPCrnbk6W
ekNIkkJsPojohTQLuvnJ5viZfSv/TuYRZXoPhNG+4ZzIShan0DyhFnqVdQonpeuDCKPBuYzV0C+s
9abgt0Zw/Fr6NnHnRUZYGCRKRnqA7QKSwlOf2SO9gFGQ1q4RluCkcsTXRCQRXFTNrBSVeXiHdkq2
1BOa0KkgF1DIK87/ZVtA4ja3Xg3cOi5ri4ENsX3KRFM0yDvW3tPIkLaYPvwkR1MSqP6Db5K2b7Rp
9gchRdvfSNMGGTAaAesfw2nFTwIeIN1Pds9ymOxpXPVcS5wrUz2V1WvuDIglomaBad13yo9Hrkl3
Y/jReHB9AAuG3WLjHKQ530DFQi9GF2mIGEG8wqBYNmW+s4HkP2KoKuQBdkSNjbGI2q1CydgThuQm
t+NEyEasu3zZKTNHqj+i/eVANSOkUJyqzsCKb9pDkDf7m3n0UPKssXFLXM6SOVqmTYZJbeBzDixp
FN61CzGA2BaKihbMZ5mX5Dkuj9CB/HhoQoFNwxwFw6K54QULY2qT27avWciWlfV3KIzwSbPCZfKY
A01wjaabtiYZYQVf45JIZaOUut61HJti43fKeBS0GuGbnUF3F8Sg0sDkneJysQZjT1vvZn9dpOKf
sPyh1+eZnT2VUwiAmMJVgeUKsqcCzMgRSls67OFnBm8So9hlmQfxllcplTSG4fyhVOUvaTjJrsmC
oDjlXCK7ZM1VFKqD795PSf3FQsf4aTI5v+RkWRiATvHSb8COdPOl5CrUmyksqzt6yCk84sJgll0M
0W+KOf1t5mH1upiTBngHDQbnoZGeCUuIwriDRaU20PWdjeP7WP3S0v1jGQqBTjI7+4mBwoWRjgv0
3OsfWnO2V/dr44BJD8bliBpXPHVqlE/Et/ENyAuUtKkt7GetWs7sDvvWSwFRaLqkqpf7hfmK2C9j
MKRxZbRMoizZskJNXJAhx5DHF6ZLMzjMLQnWyu8YNhTzflmsYbmRq/r42E6ew3om7UIXW4ttnbo5
fYZqDLtvsuYvaK07xwB6TIQgbnC1lONvFjI472Gt/6Immzzutjz1n8lxZGjRFNgBM+2LF00CzQu1
KOAJM0qB3JmsogzKNqXe/cBs/kLspBZ1NHOAOGzN6o/dgk2OseyUyFsnhv3YPqCp2ROCu4qDnopS
+9Xh/8rm9X/LNv9/1b3mWsgM/vv9LPRzook6/fUfl7P/+uf+dTlr/iMy7chE4g6s/D8tZ+1/oM1d
45q9ELwW5qt/386ifcfJi58V7WwExIqN7r9uZy3vH1jeEL/7DgoVRJD/I/i5hSb4v2zwfRdpfWA5
jhOiHURH+J+1FDZNzdTZxrSbO2kPR58dCdkkrd9xALp/xVqxxh2htM52IpqXydXVNG1d/dNGYGS7
MMh5vmvO7l9IMKPoDqcItmqrbu3fjmI5jGHeYcDlAvjRVyd3eXV1w2Ys5aOns+zdcL1MMOZwx+YR
cWHZcv8Rmhw3bo2aTtd+Ym/dctR6m6cyCkkr9QswIggKUalUNuLXfwIRKJ4BQ6H1EA91J6y/oCLd
HVEqNgiaoo9IIVPGk12khn3XQ9ZmG5GOKLk3maWK+1HL8ca8mui91U9vsZc4s9zxwq32IIrfJVcL
Ppe3WTxBnvjFST1bB+ZFXDAqsCGMjAlToylLsdosk3bzG3cgyCGur1AAUuWIZmF66eaxEjk8gNCo
/L2+MgVmm1jKeBzyLL9v2eizYWDr4qvWuTFMBwna0oZDeSRXcCzO6BTpG+EPcPusK3e5maE2thv0
nu6j3VkFinTTZfOHnQ39KmAFgkfte4ZSzY2lw/SR3GX50UJp8HS3ApSnoum3lN/ejsu47egh/XAT
uWX2zk+DfzYI/UD0TdicvFLCjFiu/AhCidynYqaIu12Xswl0pd6NNoyIHaaQ82JM+7HxqUyQW9Jt
uB2rubMILEnw6Ajp8agBsL3rcBn7Qy9FMtyCzJmj2LvyMsLR9h7qabLGOAuTtr4JTcZLmyEqAXw1
g7SOMLMgcZC/W0Qnk62yvIDUAKER+k4/7DwMh0d7ClHTWE5jNzux2Pw1uxHwHy00/WQ/F8VQkp5H
hi8AbGRGTEAkngtXyAlvY2qU7GPBjMgVOFKlDagXofVP0yZk3vPUQaAzr+iSQeMR3HpWE21SbfYn
Ua6LYQUTGxoqOvuKBpeRdp6bzreMLBK8Uqtn6p8yIIP6E9l8YoQJNGdn7AjjzKQublCTgdfJggcW
N/5r27LvJ5JGGSesduk5HEfUSjSxkpFAbj0BS2g/l2j2YQAXaHBsrlh2wKH9nOgBU2NT0tO/ZFqw
draIFFFxb8r5Oaud5adKq+V28Ew9xiWph9a97gUsnYmcrXFn14scjkSZVLcR1X13nJgzqa2ZD9UH
oxB1H+WBqbYa/LjcJthXmtjwHPdFzSnKV9OufKoX8kw6eNG1d0NrnnpbKWYqG1BWwrr0DmfCphWV
e6slQ+MtkztEsk5eZZ9d1NjTLphZq/iWQHBhSdqYbYP4AsGxmbwZS5kclmAAfTc19Q/xnj3RTSmJ
K4k7vbNKrmLFlRkcLKWrD1bbfG8QZXf3sNAg8rtVc6nNcnhphU/GITH1nAVEJQO8dp0HCFnI+93I
yY/9QOBanVlltcnNwa6OtGPuq1UV7aWdR/HpFXYa7ZYOAfYj/NFgjYCCTHKISAvYM+VLvydpMMtn
ggeQa4395vEo1UuG/fGEv93FgUH6qrGBAcdVngR++SO9VJ8djaaaPjRc3mD51b/V0AzRfiidSRxS
bhwAOgWRhkE50i0NYrxLVWOcEtcGpTOIphyf5UgAVoxIBY9/ivm9jTUzATAUdiLPgy/L/jDNjkVr
R4JOvi0cavF4ocw1Y89U7TsStuAez3wTR4AWPy2RBPVrSCeJpW/ii7KJAEdtE6PxvC02EPZ1lTET
PMehf/D0yOOZouw1zO+uL61daDc5NJ5C76M+pWBtofRwhFcOyBD2DVhoM3X03dbjO4o7i2MfeO4Z
I2LEumPqMelC/ieg1FXJE0EvENpmmqINk8CAcZpnZSPpjXn+aPaoYBE62Jj7QyTPxsVd7BznDbEM
R5GRHHbrOskSh4IjJ84tp9oxgTJ9dHq6f0iyQrwA0qjL7SAmC/C8k6E5tTwWFJvIqxkjQ5kbXyNc
ygvnlZWh8+Cdz3aoI/3HclKGTUdRV7g3wc7LrT+vlAEbxexTpmyyJDgbYFmBbSBxNsWjbZ+yEN4h
b0Xm72pOM8IHgmy6FF1mHnmYFwOYG9zLaWpkFg/UB+3RNjKd7DvlRUeidbMff4rUO2bT5tEYuqxC
TJgtv6k5MSKwQrLpw5jVYC1jzVnFQ58vJ6t2i+LYepT3BJsTD4FyYLHdDUm1vAnEF9LcFFX+0BbL
TIGgHeeL+nZFadW1fJmB3dw2phwR+BQTmgm34GiNeiRlG8Ze1d0EyJk4gXR4G4kZOhczztO9aUDr
zCszhKAX9u1wW0TL/MIkM9TbMYdQg8tTK3mc/D78E4zufGQUa5EDnNIcks0HcK5Z0IFs6lEsDSb2
INxY6EuSexdUxHx0+1xGD3PoQ7kwxiC9BWAVffiraCa3jYu66mgCFDXAmuGDXFU2ySq4cTjktslV
hJMxvmfk+52vAp1slerYV9UO4iMUPAJZ/nu3ynrgnCXs+pH6AKpD9QN+sziZE1x4zpiV3oFGaHZz
4tfHPhfbWVd5PEz0bIaqg7OlAtM+DKviqFq1R6S7YBmxBIIkws9S4EirTImFpR0HyoO6FSTL2VBL
ojfmqm1yrzKndFU8+av2yW/S5TjhWYF6yfJ/k8oRImm5KqZy0TAQQCHYHbpUjBfjKq4y/bHb1VfJ
lZVnwd2w6rDA94gfd/TTj7SdX4yrXMu+SreCVcWVrXqu6irt8oO1a9WcRVBdnMUeTsTR+N/sjpEm
WHVpG+cBqZi1asYw+4ePrr2gGgc9/VKCjfv0LDAJd06uhr8IJRGfiWAVovldiigtvQrUUL0W0DND
SU7aVcLWuMX0LWx0baNbZ8NbA9MvO/iN1fwozzH1I0huBHF2juTx7F6Fcllk8TYKETHYdVctncPU
GNz4VWKXXOV2BuUcqK2rDK+uneFZXcV5WWEAYbpK9pqrfM9ByDe0smjOHvNoVrMRqnz8yaDsCMC7
hQGWHZEXIAfEGEZU3lUjeJULBm6KdHCdXLDKCv3uIVt0eqpw8Z/r3MiOSTQ697ieUoiP3djsILj1
YM9kuUMQKLjLqUF+9Kpi9Oog3WGjt7cB8kdw4CgeDaNG/Aj5MEQ0WZd+/TVfBZIctNELYQhEtA/K
kRvh6vq+j1r11k9g2PKr1NIh9I1UnSZAJq2E9U6+jvXmU6vdtZ0nDlE5CMas177Su/aY5tpuTrOU
KnYK4nG5IMstVxadKchU571L2i+beROxikNJ/yrsQv5FuaTerWt/yxCYXtdLsMXHRjbXb0r04mW8
9sWhH6ZseEzvefxn40zUgv2LTZKKo2tn3blk/blru23Rd0/U5F/WtPhxT0+er825gRuRUc+1Z2eR
TP9uXnv54trXV2Xd53fZtd+Prr2/cZ0D2NeZABOBKuDMW2cFBIcxN8jWEUKLwnm69Otgob3OGLJ1
3JBdJw+2y1Weorx80nMrnnj2l+MyLDazftSg/bZe+v6B1Bk3jlpHXnBpOXt7HXZkTD3c6/xDrtio
VIe5d2pz2HnvpJylbMhsiPqbSmoqwsUxrVvpqP7BHSemIbncIO3LmOun09nED7HDY93GQzt8FiS2
qz2hs0XCZCXQEWHynkc4UNQ9jUayHARLtF+SocSJWbQuYkJ1iuaYGZFBfFLlZtnO9FMkomAbjA+Q
I71xZmIPSrd3quB1dAbM/CgsMDlWeoA/WoYBc14u2jvhrs1ZE7RFw+1NhHk2kwW5bxhE8hF6ywfp
GuOnzavwtzkaOSsOeb/l1nXYQLuOnj4VUSzs963Cvc9S+KsUuJyw+UJIJrvo9Jw4zfSnStS89+eg
PGkLItVxiBr3lqYhTM5sbu3vvJFEbVq0M1uKDOab6RIxdF4KlFhMZEF+2rXr2jE4ol1VKqBAEZ9Y
B+vXKfIdX2ZLMecthm++vv5NW5RQS1PL5HYHXCKOCVtTuR3Scj+apABtoM9V97ZJMbRLlJlZ5zbC
Ab6nIzadLUKxnK6K9saPaXKXQ4S29NPruMDipetX560w3RUfCm2CRiny51eNgdMFfOCwkshA2P8M
SnunIe2tj2qqYU2knj4WkmN+sR1oj97sc9YUHQKtGiw3ziWBpIVtYB0j/UMQhSK0/XQNldyLAJmY
b+kUgWGItkvMco3pyEvyE3XXtGfV2ICd2ijxoX2J2t8xLWUw3o8CfteA/M6O0SBN96EMI1SuXRb9
ZMSrPTP+fU1XNfGGQSfEwRp5XyWXYA+cDJ1aYYbnmeUvuhcyPiQz6YdgYNos2Wxqdv1eSbBW1rdP
eo1IdnQfrGqFrP2dd8y596Q3d/oYdPUqIEy7H9ktwz00bVaLlW2y+POISuaSRsX55XajuS35HP4C
T0NxjeKDyj7zbyAZ+49sLMk9IHP9FgnSRQQRgL3Sa9AyqIpkNNf/3bI7eCh8EcDnqyFRp3RJtjIP
bU6G7jj4zjuq8B8eN/CZBM5uej/7KYesOhErXG3LjADFKqdChvN951aGPFdeywsaGvkQcg3vs06L
T2qKiqVLNvvPbvFl2h5JpDxHFPq1s81mdvGEEninojblcyI786BDKIIcnNumaZ2DldXBD7tk65iY
2j05sjgudQjE0u+LfCuJmdrnJFw8a8uakTiF5jfKz/oC9Wr86rWEwpUUQPiibjYJky4aX+w4JMff
S++zTKsLS0HM9cJzVyiKLsXUsYwHcpu+vMIP5x0OUO9m7h19bCZq+gKj0iHP5XhEUk27P8jiYQyd
+Y7wI09vvLGcb8ZpoCoMx275M+ctcoiCChK5RxW+zJ6PP9MmlNdva5eeuARzJgtza1PJ/ymNSR80
YJH1MvmlIpDmpBl4/W3rc4h2ft7kscTDhVOricSxs+aDKsPiUHfphH9HMvwofNm9Uu4qBhRzK+Pp
2nNAndwqQs3+hk4anTySpJ5gJy4fFjrwp7oBHL9hUN/GCs07Q3OT7PfM47hkcnPwmvI02kIe0tLy
7/vCtfiFphBIA2Ygih2jYl3fg1YTQech7qU/7QNX/Rq1iZh9RmVseoH3VEZudyQZYnos0bhsJpLN
yDFC4adKx/zF1lJu2QbqO0Bs1o6pv71HZ2eheR/JoUABT0XjPaRqVR4FWXZmHwNBZe6PzhTchZR5
MfJl9zJ7trX37GgBlodjqEbsRI88wJBqhbEbuIz3PvmsMdTt6oaDKt/xlQnfWd+sJBytVIzZiO2z
JV4gfKOxysxhevH9qd2PWI55PqLeu0dxHYLIzf35dixJkOLEJTXMqcv93Al1XhYh7ctk5bLbMU0D
TJq2HwayrRfPVx3KerW0r8sQUe2JwiGWJjcPaGBMPtWFRBGfz1/XosPqCK7+jGag3JljOm4Hz/Og
NSxF8D3V5Rco3iyeGvyUPv7wP4ilkgPnQ/MEs4otU5YYd6WDvMBN0G3nXKyIJWqkG6lsDt7kDXFe
TgjsyuBOekllAfAfyLmJ2KOssYVedoHpXp8CU4d/zM55MBLK7hbtHwVZMj/47uwjFe4A3yDvJNV1
YH5kNId0yruTPy3MpuZm8d98LGsfXsG8v025SUSfXQLVkUtEvwEpkcIWiLA3f2NJd14hgpt/R90b
9AOR94BM9JD73tLdSWMuxtt0wITJzyJrZSl/K2AQ7Y5l3HSk9J4JV8qrh6L17CPUYLXTLMLnR7NI
IOSuHr2ws5LNPLcplRQ6HvuUmAFbuyInxRH+8dg/mg5Z5hsPDhikiP+/Vvg/4uaYeEuDlS7x3zm/
yG/q9X/cKlj/64/9c7EQuf/AfW8iLnL5Aq9D/H9zfUX2P1gPcHVxvtqrUew/2L7YHkRmgIzcBbsD
s51twL/Zvpx/hA6FNT8Ri1YEze5/Yvtyr7SMf/dohsiSSIHF92UjKgmDIPgvLlV0lbU0zCI6NmVh
HDuSP8klpifrAMbKjhYu9sTEoi6vD+QEwGFIl+m1ahHt0Iy/Cw8Ijcyi8Meniz7bTuV+tIP7aDFT
2bDKuCd7k4FKlWDVmhoAr1VLl5Tq5A0OSXXbFcYJYp3cw8kS3HDtk8Gtlmyg8rjINPM6tofyAd48
3FpEX9xHrY8ffylqErKoTo0g47yUHgQYhAkhzvsOqeU4Q3jPXVgfALMmhqIJRFYYbUejJsjlGLWU
vGVfpb/I6vzzL+ydyW7lSLZlf6Xw5nSwbwZvcnn7RrrqJZ8QkkvO1tgZjd3X16JHBDIjXiFQAdSo
kJmziJQ8XbqkHdtn77XzWSu9ddwtZooxzb5jTf/IKZjcyKS4oC/eZIT4eR8U7+lYie1A0nkNhE6u
qcX4iecMTkAcnyK/EUu3hLMfncFdSS0S9xkes0uQO3uSB8Xql/O2TZ0xnNvBCG23NWheSOUaswjb
/tmV0HzpwKxRRFaRIsXElcpbZyQ6ac4k2ZvwWmQ2JQ+LiUPU9/lotwdqkqLQSkjMhgFK7yDMWxaQ
34GGY+SSUdnvgF/EIfHC+AHUfPoMna246wtX22H2jsp1bUf6nTN47DptsPnF0jTQ6+RtAh9EysxV
YuUX9i5vc2uVF4le7hfDQBZ2mTZ5ZP9178DRox3awY1/IFVWK7OLt3XiQr8fkm3KU7Htp2jAyc7W
hnvzydHLkwm3+2QhXm4yE6IceHB40sB78ccE7qpX1v0skPMwv8gz0VVn17BuArbUUY5S8TNbKHxW
WZrHpXHry/Cr8gkTcLVprKTQactuBJWlOQL+LsMDqEIXO+sOyB3dvK6eceIFJDGr0K6NLOf2w8R7
wmkryFphciNSQ2g3cNkJNJpYB0FcPidNMF+xu9vEFLEYVG12wtJiX5VdzsSYGMHfJoNAb9F489ap
hopb/0J4R1bPbvta+Z8xyLQNAP47oLTmkaelpBVEZMaFazzNBUEKRrZrO6zACBFzehYsPU+g1xF1
wdrtuOraOE97bWdoRUeaxuQp8eL4B/RcsSyzGgWKQjfD3u/NWxB4+l0KtAC51viw4VTucV6KjYRv
Ak5PtNeCjxMoc3NXiGpCdjeO+oBTwFNaf8LT7q/dsW02QyLbECh6SgEn9YLTue6cV8oxxg0/uZci
rgC85vAGqjiYNhoKIuY341EEXRXmbE/IODJw0eQXjNYnm8hh6zbaD6Q9IDQMRkTYu6PlgSo2Mmor
jZMU0UtELNsn/kG24iM1GFWqgFpccNaTgjo5zoo9yGjc5I31VdlxcMkVQpfBUb/1R83fV0b37vhS
HhPf6EPp5snnFAQDCrov6fsyp4OUzrzK6tRfCZH7u76XP3gVQ0B3rM/epvp26YNlDxn7a2GkKdwj
7W1ORLyDN2Dc4Ou80Oc2Iakoc1OWNFQC7aq2wP2iEFJGueopO8cRp9AUyCGxGTkCh4b3xw6A525b
1bK7zLXRrieqK3eeDY9FjLgi4mi8FIaRHkw6F86aMbl4CbicYI4y7khcySv70o0V9OlB6xZ5E3w8
Lx90wSM7bZM2MqrPvjAz9htTGfXPvI/Z9+ZutSWzUpE8ckwiqbhZzZTsIjWK2a4ZRjJXhTKnt9Hx
erlyx8l88SbFTbpvidizZMZc1dl6RQYpy35KBI6dtAQvAPYmydNgtEvntEMFGndHd8UFtSNTmcSb
3ifSSxMBKdOmbQARIzBBIHJWUN6jMAjOgQOpv6GbE+O5f98PwWtT5nJfAwwloxOdsQF/xHPwUGu3
YzLgIQ127L3jsJ3chDY53e7ulIgOzQh2BJ555UMI7/Wr2aUgxUb/Ttc5VqphXAnOUtAH8JgHvf6w
5jvR9SAZ+BrDqF+FZmZ3UtcPtcvLYWhbXN0C3mcNQBEpK6o/AlyQK1eTV9+ljTT2+0PPzX1fOKQG
qV15xBofhyiy+KAA11C2aMV74ojsvV0ezGBiCWGISobTjAs4aTVNsIXejWWVbGYLjxL86CNFNfau
qay1Z+MCx8xpVfQul9XFRyR/TXuDkJoD3Mxze9B2dfnAWmCLW9dnZ4prWC8DztKud64EX+69aUiO
ppmNAN/9Qx0DHFC2dTNW/Jgd70E2swqlBtVSc9HEOrbJQPaLrYmNdE+mY714c32s4luwfZ94AGgk
yo0Hx7S/0wxRhXROuFvIpY90vhhfQ+e9cqb4D6jgP/8zeP6DwRNEw98Mnl9xApF5+pOh5ffRky/8
ffSEsMwr31rsK8Ababz5Y/T0g2++wX0dKIfv/f5v/kUc0AEKwNThImgtXOZ/jZ4OdhedQjsyjyBm
FhjBP8Ey/2X0BKqzQCMth0o9mDXYZ/4yeqoIq5ZDi9S+RfaI92aTu5ylFpYMIrBp8jnmJFo6d6Qu
wLFc9WAbkx9v3IFl0DYOIuupITZ+YJfhUvhIByjPeqrhb3CGbmx2Qkusp0B61iUaBv1WaJrTXS2n
dK3QGwOfuijbzkDfViQ5SIf6TX3WtWo8UOFEwMWJeYmRoIkfpeORZeo5dUOlDO0RX0Bz8pWnXmub
6Q8cXbAhi5CTyKC7hEN/3Vv6zURigZVrjcMmp1niB1vkekDJl+wa+cvGZz2T1JG1VIGcnUTW1AzZ
+EelKnyuyYXY478Vt42ZmnsUnpEs8Wztp3RK96bdBGRYJ2LiopjcuyEh6w0u398NQPQvtV8EhDSo
mLACS99YraANj75tGIIu07Rt1s995Q/qPoLN6q2ozLw3gNwvWk6KK70yeXGfTTNimh9w9dw1HFrY
WMlMxucGtvIAQLPvWSzgtmZ/VvICXksjGmmj0ywC1ihL9CzEBs72VQE+37ibDTr+btvYd8s77FUa
lk0d9MA+z7Q2OiS1b8xU5iARHSOOATbMQHH7jVLcnrcW+u1rTxepc+dD6Te3xgyBHGaBCbneVBgy
KLjHcryNMB7vvE5PPvWqjr1Q1CLYla0ynp1oCNp1rBOkqTL5E737pABPXk2UuDMFoNQ3WLq21+hF
ecVQSjW0Hl2HkW0fyhXbwW4UwcVqh7WYwCwbaa5vXR2DQVVEvGIbRx920i7lpyV6b1/RFZLu0p6U
4bqoMFwgavmPjpcRpp48Co9oS+n8h8LQ0NpoHArtMXXWqeyKBxqRCP6S7aZht0x2mKmrI0BtsdZk
gO6X+kekmmBD7Hx+jPA4bPumco6uu/j+M223hMZu2dSGeSXlss2Ebm648hbvRrSla4Y+m85S9sou
2gm+QpXAtGwE/3zHsrY4O3DC13wvxhJRiHMLuYFUb2anj3xa1anSLYOQmllNA/GsNDtMMY17qypS
a4p43FVRx9hp+iG/DRhS3+j65dAE9YGrKkbuRTjnqqSvZpACBB2TktnLex7TVNw1U7WrhqzYUClO
HV/Wp58OYZYNdtz6QahY7rxEZfzcs2nnYox+87AIHwptVqAep69KKdrdsJuIjc/tb58vTcIkWLX8
tdYG92GogO3QvZR73+upM6CJsxs7DAU23ZHd3To1CdDR/ai4bkKe1hlWdnPg4U0eifYIgtPbApGL
+EFc7ItAY4vTubxhxHhxHV2h/kmcIDIurizNm6Oss/KIpya4ja0mereHPup+g3z9vwbs/H9n8+R0
WxSRv3d6pnPVvou/6DG/f9nvh6L1DREEpR6EAyCYP05ExBjEHsPnc04n629n5R8nos1X0PzKfyxO
P8/hnPpDjDG+wffiMKT3wLAWuOM/ORHRg/5k8vRt13GRihy4jZC7DT34C9jPCmJiWJT17JVskotp
JAF8fGncF/k1idubuYv6zeB6pxog72puy3oV4W83IkkC2yFPNmc5TdC29+Ab3cW0arVq2/57P4+U
5WQXjIFYTEos4qT+f0qWircoJ2ONLyOor9QyTbwe5uK7J9N3SYxtC2CN656LT6KkH5MlJ/FuNl1r
H1RNE7ABUpgvuPSTAGUD4d43GfiIhPq3dSNeZdxdSb7IleklcegGZjipnBL2muMdq9xPlO7ooM+i
eGkDpW+6bhA3PrtSEtaHuiHXCGjnQUrrYpGkK8ppY3CjZtmDwbwpx59uaRThVOtY+Yb6NdJodLNz
EM9Op7eLETY9R/VMwiI/YeuMNkOn3gV3mHU1zsPK6Bxr4zmAW0yErhWMAN4W3nCtJJEIPW0EFrlo
meB1LK6S115Y6H31kSsDF1YPVYy+Pg/+okmDw47u14aSLpxnvC5nisiqdQUXcNVkaRKSf7xPbNGH
dS60ZSvR7S0bamLfOO2zn1xdM38cFT4/x61pkgiudjXcNeVEMcpIupyxKNeM9oKzPz0SwvpJXe3a
qAB78LLUfbHvl2R5hx1B9gbBTYt601UwdtGmVxp3Smf4Udg++kBjydu2eAee/MPt7asRZQxAmE2z
fvSuWTPf8bum0tBE4qoxaS1w1GxbedS0GDbv7DnicGFHuEmN9uAL60CEhl7f1vYPWsbv25rSfk1T
Ok7LGUNPn0Q2axiax6QpXe7RRIISnHcFi5z1QCwdOERk0znFua7y+HvdBrxxTbK0Sj9C6nhrpvwl
nzyx62r+YLxnIkMT8lLzfrK1+8DHYSWMBk8zb9uIXNVop9mqsStzRe25cyzKTg85cbbRQInlZJjF
Ouu9LWvMaJ9kXs+q2qOaiWnx6JVjcoOtgwyw6UXnwk1oDcy0J7MiCycnuWHa4Z8Qyw/ruP2w4U6E
GFWfICsaSzHUm5e3w9dUe9TZxvaX3kbnRposCnz1MJOUoAOYkkKYGX7INqfd9CMFboYqN8rWrin9
zOdmzG9snfq1NE4/S8f0KaxUO6ZMtap0/SdepTuNKt9T09Ii4A0AECo+m5kcOxrf2mblkDPYF1Jl
YVuRblhEr9rbFpVLKLl5EU5yP/ZgXTEISA6qrKMEKzEuLZCVldaa4uhT19vzfRZLo6C+0PDO48x6
06e8TQ6BoGnJ25DYux0nzGCyBbUQOm3w6tNVQpwm5Li7LiBWSQ3u3i6mF2aKIBXaR1KZJm6zoDWu
opzynTfzi0+0C5mudVWr6hZhHFTATwf10u4UvsxEv9V0Opt8fpNbYQ/BxuGF5pVm9D5k1y6YDsrQ
923OUB+XeDec2rvHs+hzWrcfYo6Sc+r207ajlZuCV0Okx0ZPeFX6c5p+IaSETgVdmU+jgJ8Z1vXw
PBlgEno2gvHFSrRmyxCHw7INK7ozSp1wMrYhhn+JSXt+nsfZv29wVNDbxuNAXZau7m1nFAfEmPvB
r63QjdIHUVfkpQCJjA1DlJLJpgMzwZ2bdgbda8NWev6WaPvPmk4T/q7duyUC7SR8QvQQoslHDgdV
3c8qP8QlqbART3LVqte4wnkPMwfhpfulwaDRg/VahJlGIlqsyJzLZ7A0+qv/S8OZ0sJ8mX4pO2IR
edKCjB7NnEg/1iICzcJf5KDAXDmLRFQsYhFKLx1xi4BU86jtaU2N0p0tHFXtKzARzorfD3gE+Hbt
moQbopGw2kpAb/elx/9VDd4UemyShNysiqveml0Z8vSa2U6Pg9jYkGsrEatIGrOCtoogIpBjOlhh
jFRQdUVntBX2AmN759MZmDnOvJeYFTdOoFUfE7r9So1kELOsebTK6uQ0ib+PGIqvgw7yxM1LNvua
rzsXSwXBhjujwanRxMW9P7gajLAuvkZ6nj4SnffeLU3mKacbphwoVsEOoVOoXTH59tOg0J17VUc3
sZpY5nn9K7k/UeFFofgj0Rtny3FdYN9u38tgcK5znk7deRlPe8LiU72xsUa++rBoWEun7n40G8yd
jKPpK+3P2iN3AJJltkqpV5vtHNpd6x+oV7O+O83kry2cLM0mYzd/iCHCuCsyKPaT7qXka80aFlCd
T+mlCKpPO8/qx9xkvYmjx7uxM91ecg0amXs1v+MaALNXuKIKh4J1pv3igz/fzEZl0kpY/hx7sFWF
r0pCbtQL8bPzzE1SxNonP/DiYWgMRlhM93KTaf1+sqtg4yob33lDiJK8dbyRWpM/BQOJLbDIq66k
np3KdMgWMMu0tWtF5UcDCXDYjTi0ZpLZ9UQzJ3vMW4/l7jvZX+swF1IuiNBoo7cOn/lcRO7VIDh+
62vH0bSjelfUs3EwcEm9WCrGZzBm4ntDS97GK3i6WuLdcOEMpR7cCP5MkQLLUYHe38Z6dE+lGnEJ
ixQfH1Sg3pjmDYM2opJiIqtMV3Vb5Ztfo1EyTca6KnrMK/KjGVMYFWncH7J2bJ5rX5JX9DQCqDgT
B5MjIAyy+PU/utc/0L3+dsC/eY+RvcrPv0z4y6KWr/t9wne+mabDZtVm8DcZqVme/sbZDKxvFhxU
O0ANA0nLnfVfUS73G7KWzYTlkujiSWJN+8eQ73wzAnJhvrtIaXzLfyR72cafucDLxjUwuYLw/Xxu
DkS6/pzkyqEGwMie44Mfx8VNbbcVHy/Zy5uGldZaRTq1osbAPdvEl2iQW8bORAjFIWRL0lo9ub3U
toTSm3XvZZIWYdo61g5mefAxxLVZ7MRvxDZJa6RV7Fwp+8pOEBBuvGV9lS6LrNo1MGdGfnGZYjLz
bZM8OdFYoUYFDjHKHtu5IVmETc4jl3UczmrA76tiP1sPk4oe62EwtV3gTDzN0psbeuNLvvHKpJyp
DgnJTrtyTiJk5hQIy04XMYVHfWRXb5qRNHSpLLs6h8Tnk+Ul/ps046MsunkL5vdeedqODi88cZaL
fWZyQnCJ5TrVC7ocBIsRK7b307IdVMq6r8funNQt6RnP56qkU1o2OketSFmzlhhPCZ0i72hqZnDK
8Hsk4iRnuz9FbXX2oEUvdnoWlDLe4k82wwyJZUOCm6N02WcmvTMcy36wt1qcacsxAcFpKW5tgoWO
QSP5G7EdQvq/FqOjX003adqKm8SeojOEALqYJ/iIujhXdU4PSa60XcNl4320He+Ssd5ZjdLfZQ44
Qd6Q6A0k4FAwHmJbBOuihTOyUin0IZq+CbDb/V3fEi8fsBOuh1oVD34T9XiJ8heVJ8fR4N/hAav3
plVhNrHFBxnhOwVn0S0FSPIu+iksPMExGFOGuroh5+JVb9SSQlrIA7aDpktmL0PaoB99w5lBIor+
roCIbGHccvQyt5E9rIG2rSYxppthbrfU0O3tGYdkEQwHTJlr1sqHVqgqVA63KXgq14ySrzx1Pobh
qZN9v9OSKJvxbuILxAtMpTWeJXog59sKZickSc6UWeDsk3139RNyxUFXW+dsIhSTUvPOGb5LIogT
AA30TQ1zIRyzFniiOc03OAtYRF7IFB8tLbcJbwxC/zT88ifn8rwOXPo1LWONuWxVTtljvviUlAoa
7HCAaWygPdQm77VJ3Wmm09N3Kscnlc7OweQCUZFs2VAlnGHyb+K9ACn1QJT3PrH6j8hhIR5zHiEs
YUXoaCC6BKzAETO//1oW4WitKZrXsp3f0dtcoFAcuARPjwwV9xSJkllBY1DA7PEy6gXb6hW8k3rX
UUl7O7rI2NNzA0ZyN2dueR3YJIG/IpfR0wFN7TrNuG85FfVxMd3ACp3CTo32Lhvaszbr99OYPA7x
0J74rWU6ZtIqqp7z8oEgJXtJYqMwoWsu1GJiVUn+J828FR//9mbq9XPuEO+c++kC5+wwSv2JmzwG
YqATa9pr7+M2OzS6RsSg1p/MlCy5P0EcGDF+0B6bwONgtDV2DTI60Z93m0azxWA9h4l3Fskt+Ayg
urSgzcY+MInnd1AH3vpW53+f4ua1VeA/BC7tigXTIU8smWu0hImLmB61PqE0DFc86php5HZpwwYE
j+I6bD3ISBnFTWQCmO6slogKsI/+piQJG+pO42C78AKJ4S4YCefAPIqyYznLuH6BntzyMDl53VGC
ZOXdvopxGJzNQo9H7CmpDUaWAVVtLKSJgVdoGkAtislhrPwkmYDDTgsOQcwOSZmRIRbesO1CboNd
V+2YRqxbS+vNix+Pzh1bfgOqkCU32FaMe+4fDn7vORL6DvsMnluKmfwhjDKCi1VeRx+Yu5th7QcF
qT0CqYkGy4MGckrvZ1WEHjfW17koUvptktLgnKAkElRTy5r/3FqdeZ93DT+XsrnDDjeHc5YNG13S
ct+ZJTEjX99mXvfU9Wd3xokYR/rF82nCtNNEx96hReGUWrAuWgwpusdAbkTTkmWhoFBAEVghlA0r
vc++13kwbKds+GGUFsn41sKIMpmM381AszLvW1e2H6n3gdgQHCd2Dpwdk7nuu2AAU9XYKzKLyL/V
nR0Y91lFnQymU7SLgVs8e6MwFq2+UY3tndgS0dVXRSJMU+sY+dRl5yoP3ZQCd+JXeOXn+ge5Wm35
HYFsn2pr1SbDlQ/Z02zU6U/HHpIDwBLAckU1n7K8G1hxVN2z4evTOoND+hMsHO5wFWNbD+VvTo1f
ro3/TH//N9OfaaPH/t3K8/Yzpabu3we/37/kt6nP976xjyZ6Qzzeh0/xL5+db3yzdf7rGDrz3Z+l
XfMbBt4lpe/xaifhzxD5+9RneKxITYMVJbkjG6/dP2qo8xYUwJ+6EFzf8WnOIyjqA3DCb/fnqQ8z
ToOqwZBTFxWdjZVwCqoOANZeEq9NNq1Hv5GqjWhDHiIRHL4iOhsuvlwqPZpTnmXGJhqJMbNdRK2l
gTxWK9OEJIT7aPDanVk61PMYaeKxP+rGTdx1vkEb6tAegeY0r3PqFGtl4ohOrQIXap61eyX6btNL
tcAG4/I2tT27WzVx1wdrh5OIBo+cvMgK2QG7uWm3eGpN3GCnlC4ycia1LYGRWNplyNq8AThMsQZl
YKP2FUm2l9jIjeAjDVpetvoAks3J0mPFlQwhOZ+rs89S94VaeKLD8A5xzuQ1MA3q29terk3ueGsM
gNlz1hVvw6ynFx7jx6idCXLGoj+QX2jfXXdOTrZJv2XUdu6DO9vFRU8zE5FWY9Xjka4juJQc+kkj
idzrhw4K8zauynkT8KPbGLjEAcu00QrU9nDfYrqmMdW/+BjmT2RcUmqn8k8c5Et+gJAkRLjsUBrY
fxFVpu/jXLnnhHf7zEqTvvowZQtdUN5qWcccXYbpWLfgxUpV43KvOPFPWhenNb4RDftVgd0HJus4
MCaJxPOfjHjWr+4kx/uARFZARixFQNPZet3msD6BOghTvldeMjSHAbfhyY1jSGs69Ye3ECiXmEWD
XLkSbebVp4HOL6QqoiOoUZ6tOO3qOLjKPjbRqTr28dsSE/NRjjILo5pKVBrBfMbzGFxqunVtgFZU
KGUQF6V5k9IO+13rlbmN5FDuSMNVy1+pB9ofB/4Tt2Vn43T+eM6l6G87wyv4VWLrJMw3+qQ3zKHt
WUssErFILfOFfnP3ucIHNYT10Bp3ATe6W+5m0B6cNqr2Cnj2XgT2QK2iAmfZ6Wb8QTktbh0iRxs4
NTHqSDpNcNv4K/VbYstcKqjzghnouul94il/33m5vncBTG2Z6gWYrnzpvai96gIuuYOY8GC2KXWQ
Q7/1IFdWQzOGVT71N6rjZ2xAHn5j0lNXdMOeGATdyz7RvA4DGngCgzL2cab5t1jgjRo/Mq2tQhQk
bJ8FBORd4cA+2Cpmrx3OIooo4SV1APZas8WKTrnwHGokvNa2pg9f7IjfgHu1ZyBy5WVogvEQ1wMi
GVp1w0JI2JQgj9UyoPhyBTgnus2khJpf9lF5UinL9K05GKkXtnrq3ZVpIZ+NvMUsNZIvu8jAaF8R
UlgoG20N2MiDkHVyaqymh8E3pQJIG7sclL3lT9+BgKTWA4D/YS2dsvpktkdHgq3uuvXZ57Mf4NEA
amO8aDHlgQdEdYdhPu59uk4sO9d/WG4UBeeygqm5diYQPtx68wCSvOeLY6rx7Ynu9dMTlcZcGVQn
XgxztMUxQfUiupDnGcErB5tTqnhNY9i09JyVjSpeiPQMOxVApQp52T8rNlFnw+rkjYYC+FS0rP5Y
OrvEjfxi1D89j55CScDt0poVCmyiRdu+y6Jl/p+t28oYp48SVMRb0Y7MTm2Hh5eniDdsHUP06+rH
IUX9YgM0E84PC7upPuO+q+7wQUVfmSanfQ7R7LMdRqLtps43JvJoxJvCmu1xNyLeyceUwdAPbU/6
MdUWlT/eT7IhCu9xvXC35BZn+xBn3Es6OEPDJs1Ih+4jc6TbSnD5Li4lATzzIOCeoQSY6aBWRh7P
j6DGTTofEhtopW27drKWvs1K0MQriItLBvllBCHN8RJb29pIQE/PihmVzGK1m4B8hXrAUpAwzW0h
RXFufTqhNZvV+EqzQQIiFfO8DrI+KjcDhqgCd9hN4yguMWuPJ2jyMTTZAI/3jLPku2r564RtziOx
ksNYgxpQjXWKqcWYt7RoWgGeldrL9nlcDiKMsK7+0O2GZsk+n4KPpNHQ5ussZY9XewkO9KnB27YD
S0ePji6mCRZy6pDByQl/3EvPkyZybOYlp8gFFbJ2lYqhlfKCT2+9Sm+htGFZO2TE/Q9DbdrDpWC/
tsdYz1MgNXECYZFC0kMWAq0HQDSDHb0isdLde6PqtrJo9femm+9t4utLz3ikHvQxh+MVawtZocta
rw9F2XusOefcfW/jSS/WOVeOl1Y5KsDnTTPFHnZeTxq4cWe84ckCLtWxyYT6NExfMeLTk2N0w0PH
hSqHPDN1D6yJg1PDMwymxbTvDdnYL/hAxIkXtn2UjlYR4Gvj9TBMlzko7DFULktA38khsM9Hs+OB
XUmjgBpSVPBPuLeS+TdniYKRJkLC4uNXCdyCWNO0le2gYe8vbOsnO/FJbWvNF9OdFesIQ9xtl++u
+6fcEG68SyE6P2UjaeitB+MVxn1F6m8De7q71TwFcJR7TfBSF4HYGwRQK7CiOsV84D+5qUY41se1
mzCvsesA7biWOa5SIH14uW7RngCc+b0soK/m+m2bkdJhwaCwJLb9VDJDBDiNKHFgRShKcavMWcN9
HM0WeHRHPiDuaO/gmhzyj0qyr1Qx6F5dF4lNytbEW0laDV+VaJtjlGi63Lu1TrtAnij5JZFxYDjG
A8bZCMs8dp6pw9LUKmSq0KcFEHVNT3hhu7OhwdzsxHDxRr2eQ+DmLqAEx6iRGrg2hrRcVUdYE1Yd
2kPzA3dBsa+hSfxQqBBckEfuKFy3NIfLsSPmTV01GZNDpsdvDvWBZwdyy4uWFuAK9Ulml96onvyh
wcNbAHk3Np7nOSfRShz0os/UOhHlp26bi/ktal/nsqrw5S+ch1656mbMIQ1gbBId7HoApIK4KRhF
ouDTtsxVcyVJhI9dizqN3JqVJexXmka9pSpHV4lpJjK2MR7j1ykRLJzznJIY/N4QhNlrxk9qdJMv
VbCUArrM/WlTqWomhzeXfPRolm3Wc9cSQ49NyLBYzmw3RBZ1g3WEhA7iQkXPZGfRwKyEEKG79Jcg
S4SaoGt9npIdA+k+13NXrkg/lFviW3XILgr2VT5S/2otizOwrjaXWAL8FL/k8mVIg3xjx90Ycu7z
Psn5VB5j34r2XVzU5woIyyOrY1g6EDHXlmGPb0HjFgVXO735iCFI0JORJNaPcVmc4LuI8mp+IzH8
1QNqAYeox3tJnNpY+QtaCVqy7/wCv8OzJu1Ow2qazLtpSkyc8V2rvxo2p9HLwn0RbGcs58ol3j/M
qQRTa7UFRM+4q9EuBmjxDS/aMv+oY4c+4JkXBO7Aiou26ycaIPgqqPctx0XYcQYcxrSo76sgHZ4j
fI9LjtPEkkb0XGlJeWLLlWh499my7DUpkEta0AliVZrB8AjDGvq007jVzvJy8eEZDAkmTWvOWgBF
/GptzPDMGi7fe/TbO95ARAyUbqEd5hjNrno9BGdbB/qzRqIPrjktIQ9Unzr5LnJx/q+GqWy+u2iY
+WrxRhlrBrTpzffH+gf0Ip4O0sJNwDrNYjBMy6R6D/CMPDpGb51xLZtXMRryybd8wJP4WYgrW7E7
cc6CmQ970vA7PAvjnk8PUptIdPVpdxjU9tWcBif8rQK8R+VB8MzawYdjO1nw7DPiS6BCzGRfFALb
gya9+JWecpe10VA2+CULfoFdZXVdyMhmvAe+VEfDHeLLYArIJpO/jGB9B062ELPZMhxYBKeYCeUK
upM8AyEFHg57oiZfSFQ72CWlLb54SWTvGUyoS+HrmUUtX1Nu+JlBWO99NOueKoOcLoMyiuAmVM/S
zfoTDytmCnDBYV9bxtGwiDT7kF0Jqqhhw1sV+d3TTGOdekFkU8WxtHvE8xQ/kUAKPuOg5tFuEzf/
GFFkz23tsPD1Un8ksSRb48NSUPcJtdKDoOVkVyfujVA7aryg46mNcAs2M4H7gGzNrZXN5bXy3Iyg
iYYaEkiMKau6yg5DS1TE4SX5HhS6t6p85XxPKUr4GIuGGt/an+ILdKDsozarkrLUgkASZQSvJirX
QzrE3P+Q3JobZNho2Jlg6eAKeyZ0OR4s3dwCeAOslbbtyeSx2Ixi6Gjz0faDz1BQlg+QTQpzRTZl
umPnQlmRXVv9WuE7JqlDID1UY1dQ7mIl+3FmuFi3bjEvaVWZfEI5YVikEmnTOHhO4DzMMVG1Mjmx
E1ZXl73moeAX8EgFAkbNSDTn2OKvwWTEgr/Pk2nVDRy4JDr6R7gJxHsqblRG8eZlvG3HJX3VVPPT
v8kf198yev+rVLC407KT//1f/6OvjdZTyl+xaOvUk7qLu/vfW2BhmzbCImK/y1sju6sHsqZ24hpr
ElzeMZ0LaFp4W9Z//4cunux/xQVBHAaszSyigqyvPNOw/rK8MlNcWJGXj7shiYszU0Z3hSmHAUiH
lFfPrdpyJXMPchiar7//k5Fi/sefjGxi6HBBvCCw/+KNqx1n8Aoh512Dz4JRx2PNPlaudmonKydc
EkTL2hBL/X+clo9T/fXf//X+KQiZ4S1u0x/dn3Q1PlF/K8VdVZm9f/wfvuQ3Kc5jl2otFzL2pb7h
/iJm/l50SHgVWSfwfRctydUDtqy/uywtpLj/zd6ZLNltpFn6Vdp63UhzzMCiN3ceIm7MEzewYDAI
uGN0zMDT9wdJlSUyZVRlmdWuNxIpkXFHwN3Pf853TNPnegxck5ntn2IH4T8IyJqCv8iXHc+d9e+Y
LFH8fvoiEebyKDO2mMISWsFo+eN1s9ToeDRbFPuu65tDbabdeyFx3y2bg1s7M5rzoNF8M+A19HjA
ueFOEB/rMVDnUBQmYy03eA6YTH4La4Eby/GNnY/2iFiixrORFgR7HIOCV2gHsI3QxOJxfsczAXRf
bmyMOOSs8rNBXGszkM9Y+fg00EokmgL3ULaHz1bpfAN8u7Z7Nz+lTaX3Vp7RWc8ZeNzpqvPXEy1s
HBN98ylzpUE4j5bpE6fI4hpbyHzDLSD/6NIFhUhp79dJstbxeMNNRSBpZzkGKdyKBohnS/TuujZ6
tqkTbad1GKVf3LzLNvHMo0YwvcBZs8H41gsbcJQu4xcnx59kFEtayTPBIhb5XSVT2FoTcT5lTjlr
QTDedEYQ7EvClNijG07ZNG6N3W0CEflgpF5xLmNCCBOxtHHtFRYYrFZZT9PiFKxHkDTKji9N4qA7
Rn25N3L/Fu2if2pDEX/qTNav0hucuxxlEZccvkkZaJsRR1lt88WDhT3POobW9IxvR98msN8eGLG5
+Kqi7tzmkbzqk6B4HtBUURsEeYYmRvmK03WttXofgCpckiTgTKWlaTJ2Gfz+wQkVY/Qq+YwYnlMt
mDLh7jz96gEF4dQ8VR/eHH2f1BTMGz8cXxKrOqSJy3wRa6OsTPOuJya3lYFKb5VP5M3xxurKnCrn
bMMBOdKuneHmET1TUzxVK7D47mWi8+8C3ZEdB1q1+1G5naa5IIZkMrLwpAn401w40WWgnungc7xZ
t2aAU6YwrGs9+Z9RfTatV1vxyILO6AfOveUpc5sGV2dBIs9SXbWd4ykmUAJAaPFL5pj+vDK9hMnc
7ENjnp6smQlwAeaCeF8JIaqZmTJOmLdiwYBwsnS/iTlVrW2/HzadyQfERsQKr/MB0B3g5qo5iCSC
+F70kFwM73s3OMGlJb671ZYOd0C1xzWGwfHYsipcWIaeqKHUG/LT7U5KDHPNVPuPIdt4FPQchARu
vZXXSGp5XI+wQZRyKlI1ZwRNrnI3F4xHx4kptDERw/C6UmydWXKYgZ93nXvlRN6o8/eZEjmTR1K2
Y73PsSahi83VdRREzsZlTOi23sqnG2g/x/2qItReK8ZfHEXXg1V+dROys/BXz2zUg1XVifSOo7/k
/NzU+5SzDikKZwfIB0UmksU5sARDWjlOPYeqoifVoId7r6jeGA1+LeYYU0Rz1RT+h+oL73am1PlQ
GbWzQ1OMuPksPzGvA3s9mEO2rub7oXHuA1NyRM7qdqPB0T3EoWxX9kCVAOoKZHdJ7ZBbXmpJaJeT
FebVzmM6RkD1JSkHJF8znaESeQLBBEminArzjOLcngDYOFuSoP5nS8X6zis9+5qTMBeT8JlFsNl8
wGfPuzrCaHKmcFwz2oem7VJ5z/e42AbmxLkL7WV8iXOSiCR9ky0Z/2YHC6g8jUCJFxJ5s+9LNR3T
0gUTbjYNmwesAHsMLPNtEM/ujmNCs4ps/ABTNJGEqvm0p5QqS5f+v5VJ/9Q+DTVD0sgvSYJ0zt7q
mGGuHA+Kq8Jwwp8uJ0CtgKxy0QLiSsvohX39vAbyTRtSOPQnocfiRIVEwGQxLL5CnG9hClmCiWUq
7rnIwXcwW4lW2aA92CXWYD95svRpKZ2yapsWY4dk6CSg6OmWDLaJDOyd6jnT496Mv41h/mQPWm8r
rIRGZpKNIuyKGOVvWDBcDIHGXdcMlwn0VBSpdUL746J4uNj8A0+90m47o3QFimhX2+7KUgWbqM5C
UKVEHTg/Jnh7w47rv+Vc1EC63LeFK24bP9umAk0rIVwPfQ7nc+hfdcrt1mRXFy+oc1Zzubh0g4di
7sezW7J2QxJx2gfaYeQiP35LOW4chjI2NxH0X7w+d8r2nA0hn3E3L8QjPPLOri2HeW93OPVslzs4
FtwZIAMD5C6f+0+0rbuk958UlB+4k/wAqoaq6bVS3DZWcZQr99B72MaRcBgrt9Ctsqjet6JZhivR
9AXgq3svPHqz+OnrLOgPUY/RCbfomMlHtqwXK4+3pUE3Sp7FZN1bQ6zcLDKA/DXJVW0IdcL25xx9
Bcwz4pW/uHlovzW2oiFcB+mRVeJQtFH1EGe4LCaNAXRt9v3AUCspqlf4r/FZe1N74+dTdS4N0AMM
KADB08HJMjgx0UnzAm8syoY/N+F9w/yZ+vVu65EU6qz+Eqn83A1qvph5fF3WicUymxUABHFHrkIt
SwitipvqaNKDy0xuNdjNFZOfJSFOtj5paclQNk2+ag8ziiOqVuACaT1IN+bc4rphaD0G1ZWFKsNw
Rn1SrBO6O8hxvItZY9UPdjzoqwpi52gP36U/RRDn8HIMkWudXYoxin0/yNaDXzW07zPL0KcC+Qmr
SmS3Juxm2lQ9IEAbH6r2Iw0ZMPxFaBvYHdLcwmAq9d3Ui3YzVYwjDZA1G7dd6mIkFRvP3HoWP0Y0
7htdNPiYpmEvLESBeYGcdVTvrCcz8R6MNBmBLk5zvqf7LEo2dtI8VsgYY6MDDKFuV63oUXmeJDDu
CowCd9PqM6vG8bHK4SNynvd2nZOxettYq+8YvD6Pfn9bFj144CK5cI7cYc7FrGp3r2ZbP9UzDnm7
SO07worlrgiLaceyF14XUQ51B1HXf1Uu3a8l24rYTT9U4uxplDvMDf2k0j8M7dChxgKe28xOHudc
WQRCYqh4GRpdqVyKlYU+QMS6BYd7n4rkgwUNs3b/rXHJftOudCFHo0lOOuHaUxXfXaJ+rLvswqIE
TLYHDMSbp+uqccQ6YhxE6MLRl8hNdhmSYQLm1282YeJ0l1g4wDsqTULHQAjaKPpjHrn9BlfT3CwG
m95wOM+HlPma7Dqd5CLKVJ5pxTA2sh/sA5QncccubnooVUaNfY+92QyAgubqG6kR1pvR6Ui6iHat
s+7ao2bwZCS4KxoXU41L6GMjKsoYIksuWG9zPGB2EWs6L98V4h21dll2xcmdJRpADFXXzCB0442b
ck7cq2aIzFu23/rEpMk6VBRpkvJQ59wY9VtH48oz1eHBxuoZBK7SyYDizLD7vuZgeBNGJqx3Vb4H
WcHzDetqS/Qxwq/lHRnR0eSj21fN6BhCM8FLi7qRKdd7j8TiKRKm8eLKPHgt8sHYSvDVT4VTb3Jv
Gba7E4PCjLfuE/QMQxjgFHcD40e8ZwU2fkqRmpOn0+zQasZ1Xe8doIR7vKl5fEXfcHXrByxSsJ43
dlt0L7Av9BUdQPVbKUsmiS7x4RVlPgY3nqWddUjptot0zXcHmw2FUdEalrGxY64VrmfXcfdV30VP
xZToOzCzwUYnsJbturIvdEhXBCWy4b60suKljmvqsMCgk2Fwp3uoZ8SZZZt9K3PT32vpFd9DRJf9
OFTOOtDsoJnQOFfAjCAcQMfJ36kvoc+6nxW1T8wKSYNO8iGO2eWhg2r5THU7S0ZWMbbvovhiZkLs
YzsXF5MWp03XxzatNU1zjKC6HMi0xl8KZ6aGE8ltQwtW/s3RXXgxgsolj2FC0Gph6Hh217zBQI3v
U6TxB1AO1mkIgoXObcqetx65DplYbrli1LpplsW1SO4a5ezwTyVs2JrmuSOIhOw5Dheffva1N+ji
4jQUcUGF8LdzFH0Scq5B1UGs2RXZxNZttKNdOnvBmznWjK5wTt4Ps9dsx9bU57hRHvtPD6hP67pf
OLLqxaoYflYt3QchB8BjMgUkW2IpL72ZyIPrQHFunUKfSjsUrBpOuBsLjcZmydvUGAgCxezMA/C3
jEVNRC46Sy/WXN/kIrEWQGqz6v2WmM4MZBqPY3hsEc+v3KFOv/NC9TYKK/9MwSaWtKylanLIpu9u
NH+0OenoQDDQq4YgZuoLk45HAWXZx9w/syI6R0l86dOUnaMZXlvVlG6wsYBNSV35Ig01bYY5eyuD
fiabpPzrxfiYY2jbFczi1qXVDOflkE83XvFJ08ueCubwXBLT2UZ1Em4qmDrPSWIZ9sqnymCTcM1B
WES2hxOH07mrTZoXSpLzllU8xWzgYdqI/jkWrrcytHhQUxztnGgXDNHeTHV6ivL+Tg3exo8Hbi4T
W3Ih8Oaa04ViJ70DVwX0YhpvlNN85es5UkKXqwutaLAzppoGohak0hAC26hn02YoIBa6IXF9M4vI
R9cKSmCWgHsRl5j75zaDh7DsDeQOzw4QvsqwtpzzogO8NsZ8jqzv+iqTVAU1+tA34bw18LweWCnU
yexRnXWfBzcdwcp9wxQfxkx83QNkWFA/Ij7JsYO1SUMe5ZypsiySfVEDwCq0XiyLzdMyMtYZMRlK
lWIKeggQsvE9JOVVGgR0JRO4vgKtFSBeGmP/0LiqeMsji4vHTszoo46K2VhFiQ+mQCR6FGtMeXd5
bRr3GJDzNj/WTg9umtgVTC0+eFqV0+KiWmV+YQWsQdfBeJyTmieuUh2sSLWPmACM8LXDnfiMP50C
355zy6qVtIat8mKcjhRCm3u6ats92GkPT82YnqbW647uVLr39ug4+6636g+vVsw1aLOSbyUTROYs
OWXDVcXF2HPz5K0Jz5E2yyO+3QBj6MAsyyP1L8um3fADnFfO0sNz38n8odWDc0l9C4Yf1JR55ZHc
svlM72Dp8GQgAj/H1vBZZcrachKSp0TAVJlMfkWFElNa2+7RDdxlbI3ef8NqS1DJoU6M3UcOes+4
MpSgNBzo9s5nY7EKTayoGHiArsLTQeOZaeC7iCr0H/xsNHBxWVCTwatei1xs8Xtggopd7lh9LA9g
5tNTWNN2CSnpcfTS97oarudJGis1yG9p6qijr+vrvMcyKRgSEOwcXxoOP+BKV8SYp+sunL6UujBO
VHkld/8juuf+s7y855/Nb4LqB+xV7F1J+7u++s/fNv/UWzfv7fsPv9n+Zgu86z7r6f4TsAV/lQqi
+LNc/uR/9X/+r8//irnQRjz8JcjvQaZUs/1Z0fzjr/xhLgxIhwSLYAh5z/kd1fe7ohkE/yCX7lkC
7dIMljz5f6TGg3+YFv8Bqq5jui7Tr39aCy3/H8IPOeqjZC9REzv4dwRNc9H5/1OSB9BCOl24FigX
pFZ4aovz8OOd8tqYoYH5fyIbKttQWNbBwdtymuuBmHEpr53Iqk7+SCwr0VS8O0Dct/TLjE9ySONT
YXJ21oIEtAnwegUXKmBP23DC48R/T+HpeCyNqr3OfWzcvxbyfxwh/Ovz/WmE4BpwkGUwYfaW2UCg
bLF8WChwgN7YNQqwzzqk6TYX0e8FWb9/aW7/dWBiO3/3ViE///mtQvHMK3ZI00HGBGfmsVUXvCrB
btZjuVWdUW4wU7D/MHEvppZ7M/bwQDwdQoHzw3itONQcprlwVzAzIIAA6GNoldwgNXdHq+Ld8+zx
JrOj+Dpqu2ktfQBpkEjFoZnlfdWrbZ3Jp5TUJ4uNNipqBDjHvqbSmOYNFST6tkxy7mFt3j30rBJ4
6XwYXhme/awiqZuHorzGVSKv62Ie3pJuYHdtVOUVCQ5rO+UsgVi7tqL4mPpEHLMi3uM3I7gSJshz
gymeaG4ajz6NxfvMznA5jLHE6919qJomBIyjFlQb6QqmlcS/57Kg/SXWcltT6rAvLfXketFNN5FQ
V1XNkGczZMar0xThuQXPeJpU+NLMRIMoFWUs44jNlHjWlaJ5iNw6mxeknE0wUZ/gdhQ5DMQf+8B/
b3PWZ44YxYqtz4l9GsPZfrphJOnuGsqMt52I7DU4n/ZU9Uuou2OvFWXyUuL72I01ieC4fMQEc4rm
CUWyJtHA+cmilLBU+sT4zl3FttA7lTpkq+K82UlqEPaIKM7WGphls24B5J4EBEGF0NPIqgU17Ikv
Q1xDHIoH4AdYdCbEIXk3dKF94qqhTLw743ynSJi2GJiH4yO20/5uzMd2M+aOQGHvdjEORqRP4p7F
iLGrxp9Uh3wmCQiWm7CjAr637eyKcxtZZ0y+NK1EGD89sW/BoB0dBzQPbSzJVqPZrZX0XHjCldz0
oz0/ciA6QarbGmXfr2nROc52DVM9kRndwHybR5fe26HCLdQFzCdh1k3nISbhPspW7kWff3X84rFN
W8pmrIWySJ1UEjwyb9w05L2IjfJeunRvrTC2UqHe0jurbZLRPhbSzKLRI+sqNlQRbZpEx1w+TaLV
0d5zn4uiQUu3p4AxNXQjO+vUhq5TarkztWEDzIHPD0DQcUoxCyHORkwNqTeMAx5/3G1l1TK4JTb1
gCsOYIUPMm1wHhaVcJNC+lvn1NOvUkoCvGC0VlPCUaItuxYwJfk5urP3xlDvXYtdm+PF952FPovc
g1CbHjXAOQlqYqWn8ZEuCFyQct22CcUaZsURncAd1ryxeZ4zfeNrvH8+Oe8EUtGTpVO5g4y1BTT9
nkKmX6qmruuUKG1ePDYGjcNjuNNJ/kEvwbZlRLDJfECE2moIRNvOheqnZG8SM5BK06Aenoh23Iwg
4BQ9LujS2qArYpp8mpG8giIVu2y+mpbp8r4X4mGkf7axMuveaGg0j+RAoibsxw+I72Cwi9ojszLa
4XtCAA52dSUpLWooC4dgPWGjpcox0hXJNVjPa7o4s/WI1/RQVxJjNwFiFOwm3tR5Cm0pAjAJEHu+
VkJ3hwybJ7BNqIWYuZ6wB1tkwjTUTDF0j3UYcLNoUcLs2BBMhk2kzYy+ktVQ+OLKxCJ1DHVX3+so
726Hzq4OsrR8SM2KP0ixMzMvjrwtZrsrD/p9NU2n2rKnreulj1Oh2lMa4W/0Uue5m2a88pWfUtsT
m6vaKsAoW1V9seAtrEWAVtTSo7uy6gHjbEr0OmwaeYyXLbAyarGn9F5ufYEuE5aN+5qzg6Kuhfsd
Hot8DtShGEg5WlTeHurBn1eGWX734+IgWtnuobdYa4MDE4l0+WajzG+Bst750kZWTyKQQpw0qUOl
EncwlHnMcbxcOKPd/3oBtZeswE8rfuCZrPvuwnVjYvrjMka8flBFQ1yKKxiOBb4vY81pGXNy5iMo
1z4yDuiBBxp7ISLBa71Ey9WV9BxAhYr0mbE9JJimZHKl6ruU2OaGORJ3vtgsiovrz9EhNYUEmpHF
Bxm1S0PbSDoJRWzTFOJUaxEc2N5/R5UyVkbblOu8zu94HgbBg4wUxz/Rdn+xbrOJ+uXL/cnooJws
w7nrmgfcctF9U4/2GtgvFNgACf/XD/WjyeC3vQm+hiULwj+Ikiz//097KZPOi7xNR/MgO/9761MS
P7lwD4Oh2BBLf/31g9k/ZkL+9dEWh8efHs2QnGfHUlkHV/a3c+faL3aedEc1xN9MyalLe4QnuySj
R6615kNrUJlMSQvMCC9u6XnrDopPctPw1SQJNu5U07UnVGvMkGOXb6TkIyS7JzbMVt2NNZXFLTYN
vLVpjYI+mvw01CUS8MbVuCzUelmyHdbuX7/Ov/r8AoqrTE4mPpven5wbpuEkppE25qEMyzsint4h
J/7ZycT9mwf6KVr9+xv650f6aSuctmORkBOwD8Da3YMThZ/m3PQrjvHlGubQVw/oG2k8Bz/5slOo
fJwrv36tP5pyfnsG7PgxuMFLC/gOLZfunz7SNB88YbCOHDztMl5ZUAS5baVs3bwF92Lgnuw0sMBf
P+pfvfAfHvanPbXVltzcSpRbKjqXjIL7zU9NVuYaUoyshXEqpvESMZW8xdlWbv0Bo/F/4ynwIQNz
NDEHMS/68ZVnwhybKpfmwZYZ0GCWROk21+TtMf22LoflyrthLMd+0/a+cNfXu18/gb+4dMHc/ufj
/3SX6AYKoMyCcHibdV/sRo6XtojsU67JSNJgePXrR1tOCj/dgnmlwuUzNi2Xf//4apOBvEULEOXg
2o26IqU/UEgftdtfP8pfXDk/PMpPr4mGURvmeukc8paDPzUOAJWwubYo0n/z8f3VIy0vRViBy2n1
X258VdgV8+yJwwwtczUE5kvmhUeu2795RX/5Tf3zA/10z+P80bVRVjtcnYyW5dDeKMt39hBeIrJa
nf1AkaBHocWyPdbLRtmq2ur612/rXxyZHSEgOQSBAPfG2f3HTy9KxkGTDrYPnU9cfmYK81hZjnkk
WmIfKnt8Kqsw3cQ9M2fZT2zf4kSvfU3dnJ8b71DnUwzbBqsDu4vinMb5i1fbDMik9YwFofybA7P9
r182LLQEoEBvLs+YKOIPNxUsnmmUzzVPDRQjxqNyZSZC7ss5w99jzNfAyiFyd4KUEDmzeCBhxiHU
oAQuZfvuFtm2z1k66r44sk2NtoqBQ15xpmnATK84RHyvqiE+Cp2zhWMibOKZWVH5xPFsCtCsDNlu
q7lkb1VFBOWzT0sKE6SjztcCmthV0zS/b3H+v/Xub6x3vmNim0MzxzrHLyzG1n/6ai/C2B+C16K8
/d//ffX+7T1N/ixb/eUP+EPEEv+wLZi+nulhziPQytfsD1se3jsbFcsj1MAvFu/df7jyFqkKR54A
SudzK1oErj8Cshj2eHaIW/hBQ9t1nX8Li0Ia9oc7Kv7kxRG4NGH8+OV2mFmkZtrixR78fAdMNIQj
ztcxXAf4bRaMbTGffaMI9p3NiE20rn8qrSDpkIPRb4ZqpvqlCCY337DLr59dI+ouTRhMz5ViPE8E
NiiqXc2MPFtJYnX37MqbO3KBhGZ8lWMUsf2Z0BnqRGzUCLRkcLnxRnSjKU3mEKC+UR37kvKyhmae
E/um4b2PpuIrnVwum2JHVfsyL5CMZleiEmV9w310mDzvSz2lcbmyy3Cc9hOeBkSJLOv1kSA6vgTA
aY7aEPpFpFCBJ+8A8rJpUHOtQcZ2+UNHZRudnR2TK9Kf3pvFkP2WquVlbtpbKZkYRcx/Z006QfJ3
E/FGlIqiBgbyQBjCtPXvR9oXl6yQ3X8o1xhPONicE7W28b1rUF/FaMN6sFzVvYBScG9hJuf39Pl4
6EZOCMytmve9GIttZHjA8XoOQCDfmDlhwh83xAKMYNd3wD5WRDuSDyh6fI5G1iyoP8vrO4K+w3yu
DM/+ToRihDYRz9zzc+jEUVzpt9lKHUSQCd0jaRT9t7mj4icEdljOXZe3t9SIw1JWimMVwR/oY108
9fs0k5x3SRsOT77pGc8aWnSGeOCLp6AzMcWFHgDBrTQyAbU9oWrOHDQjn0CvTRzlMRVOcQOTzkMY
KSuiddu8isIzTPz2im6CWpNEqYuDr0j8HJ1cE3ZMzaL9kjupUW9ch6wQM+Xx0e1LFsvGaSNSIC3a
hh915JzBDIK9LYss21B9be2ZXzbhjRt2md62kyrGtRv20D4mI0OnHWZ/pChi0ksHOj4gG/Dd7H8W
ysaClmTajdYcIynT9bSVmWsjzKmKa926+kLaOXkVFp0bXi7H4iZfqpFWXDWkELwhy4cDJZRIIryx
tFRKrKi8f3Ahg7XNA43sz6bk3sUgVfPue/Fr3tjRd6kqn+N3ZkWfaeS1TLp0Z35QsEotfFJj+Nzb
eTTzlRrdttz5tZ2UtwCazasuTApseFkWHJNhaD4IpI2AK6qu2AiZ83tcAcaVaUhIW0R+wi9OOc/q
tk16DxTlGLmce6b8Sbex821yZ/k2xmnESDyMqB4sJOFdU5TuTgmoLmvHLIZjlcCGAH7MgQ4tzsOR
ZBWaiRVmhtZc92Hc7aZQTLQCzlPwGfa1Z21ScrDbwM9cpmpj699RQNwce5BKnBIQvR+MLGxoYXOb
F6WYAjrjTJ9H17QUKCQjUDpIlf0dNEcCRvh7V9QflOd5NjVdz6ThtpiEK489A3khWD7Ma40SYc+q
ioz3AlwMorPqqxdsr3BJTUxsW0956O8KONIRNB1SlhnZM2BDLAicWwZAPokLTKVXvrf1mrL/CGeA
AKCZiTbgPZvb6yzNpnsvnJNggbpU0TYjp7rXseHuSaqLo18tXFTcjuZbHabzt9agRntrtWJiNtUa
1x181usQMie8ltLx74e8wj/bG+SNGNaaRzEghjhNVCOaDf1NE1tMcK2hMDZx2RWvC0p628/EbxrK
aB6hzhRybefxjNzKKHqFFgwosRXgWmYnUF9AEpQ3ipjultl+iB+N+HBHrv9bN9llsJ6SpDT3hIts
f+VRDFZturTC5+EMcfVWIQi++SazvFNoQ+Fcu6NfYwUS7ROfzsg4GFXoBq8DHZtZq6eT4Y4DRqOg
scN9GShaFRBtUwq9EJ/5rqryK0Ft77F1SMkxDulIxmCQUl9ArFavrh4GhiS6JvFjdU7r0ogwW9QH
pwp7ZevXdHxZDCyeG0WPzL0VlDn642Rz08GBoze2UQjrnChEsk3P2z9vfVRZVM5qopbIygbbOdak
++ybSlf1dTxLKEoDtIaUAbcVXmrtZ1/HJE6+JwTLN1UjoBZaNS6kMIPrvvKzFHgUzphkTRWLv40m
E8JQTCPIwUGfhGRU6vHk9JoRjj1F2akbeg98Qk+MYp1RCXcRyoK1YMaofn0Qjbdo4fa8MSYj3feE
qY4mHDHoQF0GYTU3Xbzntq2ubCbI7toqW/uAyyfZ9+NNTRCeflUkpWpVN/18RUdahfEvZ1YitCOY
8Xu5+urrtNiKzD4P4xJhVhmtEauSZ3hXlX7zwkhiOBFBFAgY+CvYn+KFVniv0TFiTEInLhu3fMHX
AHzWaZuD7wX7tslI1U6EbbKgZhDh5ewfUh2SjyrC7JRQyoevVNU6JQsRuYJa6rngPuQa+9qk9nq8
s0y4OoHo528ZqwELtWwfsyILzhRXjyCR8HoDeG/vi6jraavMGF3ErX2yQ+/dp/doM9PvxCGC3g+r
bZonG9X9EKSuz6WbZRkcS9P5hA8U9Wt4CeFtZ5r2LkXkhlHmB9UJvmK+9XAX0S5sznplwxCD7yXV
eAV+p70qYmyBYR+l13REYyZURNRgNo/gQNdQpI1u1TLiSPGMGia5v4mR9Cx1ukQLy3sL9eyEom5f
BUGrznMonXOXdAH7e8Te15Dv2ZLwDz68KbIKZnCOvnEwmjICFP5BtS2BB6eKInRlw/oW8oXZUHta
MACCyqyzWTrbPOXQLdy2ehJwLvfQGuYrxOHkNYe6vtDK0plZiReLlUkU/1KkofdhytYVW6i/5dqr
2+pLW4cueX/dPqKUNx9jbFa3XuuN10WNmx72mSIN4FKRZUO/2A+ukBBZs8rGt8Do9Us+29DdyG6P
T56zsJkAtMefUaKTmzwyQId1lU+7E12r3WqoWpMFFHD8W+9M/pazTvBgOHYPh0xE8ZsvUizDsezH
LwYmc4p6HbpdMEWMz1WovH0SVP4NvED7FNIg/p3nW99SkjJ9DedOljiJJtLVowSGtepr/JHhNGAb
V83gqo0dUx+/8txpuqPRPtj5kzs8wxFYEAD4rELLY6tRwQDFUdFEA2ndGiDA2tI2SF3uele0jqPc
cHSt72QNd5rti0crWjtn3KkIQrYZ58CklidfGV2579qaioUKWFEMLWr0sl1mJuYFl4XzYvlDz4Sn
EWSAZZ8TZB3rAKeWtOrgLGN/zsnQjYvXgv4E4s9QTuw10VQvXEfTUL8NmCjVpoYJVZL0zaJrCT8R
EGHrAVJiukwoGvffe4z9xFoNwHHu0x6UBkC5jlQH1VcdonKePTtQNe4xcjUpcr5t36vJCTe9SdWP
gU/8LOFR3ZhjJz6lqQP8GW5TYOJwB+x9vtXRPJQidz0AhgVjLJkDJauhbpJiG8uZMZlpcIS5pWaE
auKhdx0CEhaUZCwWFTUS/W8oYpaK/tqSTRVBFs+JQYxh6e89E08hynNFejkcaEMDgud8V7kRupuC
XounkEn2uwwM8S0Isq47YH9mJU/ruu3YrKoC90+nx4pSMVVBvm5B0TlZ/N1iOH+PMo/XNaxMuWOP
OeeMEOV2xgZ51wVFs6n9mltUwSxwN7FrUxtnNK0tozncOmJhr3leE72Hg7buRcEWA6ZxEhrrOqdV
aTtW3lKDiYn5O8i+mT1aVx/DmReOs0aXOyMqRoAQNpeJw7oMxACvDYNPUb7boa6sW9XH2TbqKWPh
d+NtKTJocgU2TNICVU3ZNd8qa00KMrmNMgzVdhrEN6kgzo85uPHpsu8tPa9qewj6tc+PJIkqHZ6T
WdvVczX4aPc6jLLvZQbQG+GEiGlGvHuTRbrbGMrAXtzRwVaDRzq0dg3VN7KreI0/Ez7QFNdiExct
Y+FZ8F0ke+SuXBFXTL2M+pyOMwW7oznPVDOb4ffJgXG2jwgQjdemksYjI1p+SpA0cHV9LEQs7SRV
9jiBoxNQsvpjykI2zTMowHtWbujR1KqG5wCT9rFqBZD1cSztvTCabt1rX+181pBtXFt661k0kNII
489HR5FnNgSMobA0ANFOTQeyunVOZJrFK/sAvQ3TsNgBqMQ97bbQcvwhmhlL9TpbK58w0gjM/750
Fmx3bmd49CNKZFbQDuWdL+Zsa1ZhEkP/Dt2zyC22U24abS0v+so+NdwLrkly+G2zdcIw/mLVeft1
onsAwK80GZJPVvolbkr/Lp7NBg6mk6vTgKa1n408B1PYMs0eo1syXeabKbLkzpU116U1+iRLPHc8
BbofDk6VxWeYMCnvuydPQZJRNz360t2XqbBedD373KNk6S079NzeJYKayJX//7g7rx25lXRLv8p5
gOEGGQwGGTdzkd6XUZbTDVFVKtF7z6efL/fe3a3umelGAwcHc+ZGECBlmTTkH+tf61tstXFABDHT
bBKZHw6XGJrNmwCI3xg354GgEW8im8Nx3dMjL4woblcBCd99UXQM0dBpiivwRW/DCKfulRrlNzkX
9h6QswHFH7r/oArYQxTd9lecFgHyrCfEXgVkM1woE1c+ev4bSw8ywJ7PEtvTAbSNhj02Nn78jZcc
cNLB9kN1T2mOYl3teTj8seIkZ8ewu12I+/gSiZnFsp/H8V2dVsG0cszMWIVm5+79LJiald/F7bdJ
YPvo0q6/10bgfPLZte6tsNZfVRM2G+wAmA+VmDC4G4O0XlDzmeqtJN6TzI/PrkloBZ4eWkbWgk6P
uk5AP/WyGIdHFxKpyjJKeSosK9oY8aEgDvu4IY6497x14vJFFr6R00TUBgUdxKndvdTc6kK+W5Vu
TJM9UESX3DdfpN61DTsD21tXQp4qw0FtAPiUy9AW47mA6mwtb5OLA8omzK9WZlG2Ivv4vpDip8th
kLtyRcKHvjejPU0Sq/bt9rlmZerlj+koh2fFTZnXcq4Kb0NVQvsDT8a0/B8cztPSz+10Z08OEw0w
nnFlUhtNn8UUOnczt5RulerYbP7YnfxnS43/ndxuyPfodH9dsf5vsuH1PYvS/7i8/+h+lQ4hI98e
9jex0Lnpe0JzBfFuHrW/iIXqN8K4FLEgUHrY237xvFl0q2hTm6bJ7MsCzGH79adaiE3OdQSPkhIy
CU7nf6sp5aYJ/m37cst/o2Rq/qA8DAvu7z0qv2zZ6sr2OoiP9RqnOzxI5KTEqJBnbPoB55aFdHKQ
zTijh3Oo/eWZ+j8so9U/bG1dCasF0C9mQEh+Fr/RP2wwRs4n8eDCgLNoIdr5LVwsow2nZc32f3FL
NC5mfKanqOnDbVeaEYAky/zMJ1qcdDnC9gtb2aBnQVy5UCUI338enWNez1AaHOiVVQ1KNKobWqei
Bvt8PcEs82GMTNTI89HG/vDAJt9JzuUNUgKS62qHkJU4M/IF0TLLxTwO1p0sMOKvOtWcA4gotH1i
8ykcCIQpvIMWv35jX1w540wyKy6VJVz0h3oKxEl4jXF1gVcRHi70HQcb0iTMCzCfzHwbGcbE/bzC
+uv6KScrGjbCVHVbMZnOUSe93jrsUfYz/Wq3RK5hRIsbgwRKsFuJ0+1yxIBjRB0hYmrr6bXwqTDf
Stf2t0HE1Zd8n0qWBT7676QwoZwkohSPtraCctngK2b+MHjWGmx8Ux83p5ZE4G5IMN08EFfuvzJ/
Mt9y2TSUkThGPi3NOeehOIiH1yEIwgTE/ZB9y+3mpasMBzA16WMt2qOXy6Om734XxHWzY3iH+l8Z
31Vn6rPZyZEBpUN6SbumE+BPYvrAYW2M7W7OxvHSgffhxUqSYw9aY5sC3NgK79bIFVdeccoJO+xJ
P2c7uw+Ha2AX8Vb7Q7CK6m7eNI1nrOeOl7uxEvM9xf+1JhfaUJXpZuM2MfQdCuFw4nYZbBI8jGfg
xjjyXExzzoDi6RqNt7NaskY3Iyvg6bazTlM0hOUSvhBMuHjwS3KppHnSmqEQDxnEMRccDDFhveEW
N69U2zUvKrC8FzdJzHPJdb8eA+foWRUZ7tv7HHhhuqyI9Z/tqdbXHibiIsy6dsVqslnbdMyuMFlh
UAgqFlG8gs3VJTmsF45TJ9+8APFthYjsWAXDr0E4LCkqiyNBEw3fY6+zrU2pyMjyFJs53WlNH/Fp
sQYn2ch55lxvD0L2G+xH88XLXfsjl377aALwDxcunMjtxB7g22D77teMUPLNHRr91LaNYAPMbe17
HInxFHWZvNqJAjs3FmPlAs1INLGwsS/qld9TF7exDINIkHbieIn0QLvRmMAU26McDx/lNJIi7nHr
n+Laqq3voGCm7ew601I71AzwuVbxRzPW6f2QxUQrgi69NpFwdrDw9k0eOTsvHX7OrUEGox6HTZLb
9k/km/JHBIhxNwVOdK6SLtzPNUc9ixYjaGOV3ZOJDsuj6UQlH+rRap/UIPRn7Nv+3igUqo2TGssc
8AbwlyZzACZRx7SKSNSeZwvCKOSb+sX20aDTbrBIfM3Ouz/3+aYbiuinUJa1JguTP+ZG75G20dY7
Gp66t7q52/ohe79p9JonxKZiy4bDPLWAnV7D2Kmei9i2nyCGyH1IX8yipGjNB3beJwONicmwLZsG
1mmCBgq/GzRe/cncnwfH0K4DZts49SR1O1ExrB0e+VrP/taPp/Cn79vK3cnJ7Oa1hQN13sFWmSVh
g3haF3SVeFNoI/Y79JisQLcTcAjMKmcmHic4a+QUaoboPnrnnTZOi9ynaILhVEfmymBRA8g7JBwT
kgZmiC8hFa3sG16vcytXn1pKKg6zPVnNppIJEpIHnX7vE9z5zuYEFaeee6jXrv/S2KL2V7HRD8Yq
zjEGrEnJ8rGBTuS/h2pKcbqRMT5CLBqeuzhvmQ2hTvqrCoPag0W4ifIRG8+YH0Tjex6P5aUlzysO
YUa1ZG9MbxN4NhyGAU8MncI0r2Oh+yLs3ROV5vA3uAIQtdl1mFuIpsN2Vqx5X3nzkygne0tmY5gS
bW+x0YH96qgXQetACyQp61Zts+wQXhIU1tJ6G8veXvVtmFg3mlIuF6qr2jcaWxq5dhNkg0yW5mtF
VdHSrGbxGXWtWNpy1ivdAoM306C5G0alfzT2jL5YjZquGTq5cnAAsz8v0/kGHgxGqBP8t+hIImcu
lkHp2lfC3XAEB8mHHk2wrXYYhfkBYMWyscnCeSDaZMFjpI6WUzi1mgkS4wwA0bwJ/FHKkWPKkUwC
p8uWQtEjuvESzK9b0v4ePoLbfQcyXPHMrccPVmyV3G5ZjH35lETtfEzIo2x4yUj2x167QecbT2RV
ueEFGq+8WbntoS96OEVpaBvtMmPnd1/5nAIdycehNBKXRPPk3FP6FIZrnbk27Vq9ugAIgJpAgfkp
m+qBqynM2gzz5DZMuojKbfLdVOYoeWt+RE59NCxtqdVgzs2NWTuYtw860de5rcU6MLX3g3ZP3rfd
FGkIrIluftaT6d3NdEQVBKdHY4M5lEkIDDAanOzlyqOz58FIgHwhqd2HYHkfZzSmZ2rQUFcFVUd+
bSL3lyGmTwihDmR2XZ8apOe7xoUPy9NpyCfAxf1nP0VIjUlUuxC0gmnEiqDMGRwbfc+2dOqzN4dM
/vmatituyF3VbKmPLpkgRHjtx3i49HPJg0NZJRfBieI+jVKbRYulYG/DBHgc29ZcTLI1j6E/ka7L
4FRBe4Rm1rNOmQnOabWJzCAHUmx/yt5wVoO6NTWhMGZA9olIl3w/Hqg2vZ+5B4LpxRY6o1hmZRlu
AEOxE/Di3LsfwgK1VDWWna0SAUlsgcm6OBbEq165yw1qUfCmYg5iEPqZ9eF8mZpyTPdeZMyPSsTK
XnQ26MLF0PMD7UWYIaqw0+S023T1F25Vr90i7bSfnRcCWqR6Gp5yX5flzu0FYP007wHieWmEtTtD
DeTSStM36aLMp0wBKg1fGhILoDt6x75JOVXHZmopcO5T2bBvDBzuh2UXdS8tqdsXwDXU4QQegtJt
VKHNQXVkDXCVSLD/lak+5zJxHySM0WdrZqRcVn2U3LB4MM1bZA6s/g3t1xUeeajMQ8/nKaM//b5q
yvlC01G/q3NXXmn31DvsC/Edi2DvdSQnjqfc6lKUNQ+myd4fI0lcKlP8JD0XcNYSOhU4rh0S5Toh
T7rpZ5GBTKOW4xvgH8R+JnbBun4iHkFbfVGfOkOHzXrCCnQK46zEj4n0Q4WexaKH10VyXW3Cmr2g
YhewJLjsNBSXDulwl2dS0YsXGCydUH37GRKgMflUAY1evopBbkLhnWaeoDghhbJKGIidDetQ8a2v
/drAROlSLRH3QvQHlsm9t7HgZFy8ItWHrneJToSZOTIBY/BbWJNMDiXB/YZpTXhgsAZa1ENTvfCh
jvuDJQmSZlaIns9Fh+0nl4qnqfT7/Ej2C7HZxJeAjjlqh3gEwGxG1nIsjzSCALMEOzmufGNGd3FN
xqj1gOk5WgpODj1UNAWShddE14dw8v0X7AXxcz2lfXSawxbAoNPi7EmpD9uw1za+TCv2sVNbmJRM
7ir7aUQVXRZeGL/agwTNHSVG+8KrXZ6pJo7T5ZzZZCG4mO/8JhXHWQak1hy/PWVEw2Gv+JACWOLx
OvFDdMtRyfFS9k4arlgr+g0w7GbqVqWunCsIZ7TAf3Ee+wdDGccxR+DgUi4uFERkKTnC/uq4zEXX
dmkk27WPTLUv2uAjj/JvOPlfbZ3hbci5sboYnBkyvzdQCx7++Xnw771Zf3x7uPMYHh0YTwDo//7b
J34jMDkY7br2MWAbc5mfePLTf+Fs/Ydm0D++DaYgTpxUkJrUBv39t5mauRfDLLt1H7S3SHWHHuoa
tuHtZAiCY5n0ZSYWQufhj5zbkwBGVVFSbPXp8Arh2NlPRt6dVJm1j0nk6vPtKVsq4mlQk6FwCMFB
IUpUkC877ovtvW2qwv/DofmfrbT8/9dcqwD/Yw3ClPtPNJkveq2C9/z9V0nG+tsj/5RlLDxczC4a
qxRVVuZNnPjTw+X+JuCjETXSvxcZ/GLisvRvTAww86AC3CyPHtbZP2UZy/mNkYeyd+lBxSVX/e/J
Mvr2YftVmFEO/jFF7hFKBT0H/2jmihIvauCpBIwg7aNCb785V8mKMJNttJENX7E3UTSntN7B8pyW
OLaaTR8qe8edwt7oApbCuud9CZ2Wc99Do4Z2Y8Gp2rc3IFaYJiM9VoE6217g7rkLFZvW850ftfCL
DcaI2OVLlu0HxVNmQ3QF99qCwkr1ypkzfG7LvDlXRc1BDwk18iH7mt7RpdVxHw0DIiunXVa5UHjB
mwZDzfFFIt47+fBJV3fNJc47MlL2r0rQ6OoUpQDJZqlo5h7nyl2tCIpXXAIS0hCy3nMojp9wF8ly
mVdqmDF/jez3QOYa+TLXQXaXkIYulrG0ShieLJbOne9F+XZES3vKa7N/0yatvMAronbP8tG/EkMh
ySLAo09UeanwMiU18Fs6noA5t6Ed3bXcAZ7r3MGiSh+DeRxRPxb9MF2syep3HAeHz4JVzXfDTrle
NdTu3RF4oDoP0b2Hf2o5z77Juri1bePKAtd8NYocFQ2War+f0Pwfej/I17UdBD+8KeUJD9R4+8FT
AOMJP3tHwACIUL0raJs4mWmEYMPLnH+ornT2TWgyIjEtCX5IT7sLEwPRNjFj605kIByXiTtNK78A
XcqJy26XgaNwWTB/5ez4670MfW/VN8MBvwC56k4YMY6N8LEbCU8PWMJYY1KldcoI4vvLqJsHNpAV
q43JHc68obrYXyiPQ4HKerkObnkZhHjSdA2jiwnOTs+12rnw6Z/LpmgBlRrV0aII8dEwWCHDzyUS
Rv8sjj/W70Y72HchhCgKFMF8qy4zj7yi/l4YDV2ic2J+r+Z5PoQy8O8LO4/PE225mxqa3EcLM2pj
2mMD+kqEO1g616oalixbYYfGXXifJOPArFuXT6XNtTjoPPkeWST4IrOm5onWzY1iyrHdunkxzfIN
UM20IGwFoqfqnxvdE+DLuxa/uKsdWknHYVeP8X0pQBgCpVMlZC26kDmXgxIYPergu7LDMtZiImG2
S1w20QGOk6GmPQD096NOKCrbccKIDykU/dfGNb2rbOMCaLlt2d6W/xSR8hxx/yBgptM3UcG8oZDJ
uZg8fSidbYuTwNPRHvISaNysUPI5J4Z5cTLP3ll1xWF5yoBY+O4Q/TT7FOcmZOcW8cFvPsw0Y/ro
yDJeXVo4AHBHXCgC0v439raa7um+Cx84WECIiNkWAjz3gvuSIiZOz2hXjyM7HPokJkRYFOz+rcTt
RmWbHA6TmTuXhE7XGuZSP/OV0gpWRWc9alG5O2+ubE0lgNNf2aOLpy5zhx1pRbb+aZRdp1YU9U6o
WH7w/o5+hopQJzR2Nta0DIjw3WIhg3I2egD4ATK4ECog/063vd3CjjO72iREVbdDULVQZR0/3JZd
kt9BhbCvfUY/nl874luCQw+QVUXnB0+Kug+jzsqwYVYWrZn45rYdrp+7eYith74OFOVfUXtqwzL7
jHkL86r6tnhGqWtP0MdsBqa52lFZEx0tNJhLnmdUjoFnvm3Wbd88KhC2Ow6qwREcMyEHL0k4NzkO
nvHasKyr4aihWbsqNdZ8ft2Lm7TZg1cH5qMUoygXpQWU/8A0DMsvzTD1dDAEPql9o3UgY4/jmsC/
liBMlrCYDnE1wQ7Co0VTpyZ4jee0SKj8G6pmnUQeuzi2kLtB57iWavjNFg6eVWmPVArr1tqNnpU9
qJiEqsMHd92wItzW/AGxZs6/NT1CUdtEKC2RvuvjKDgnY+Z9JrbGgRn4ycYSxYz03vbHQGUCjppj
fiRzlZz7HkIlDXZ0zmWOe+R0z2soAnXyNZYiYq2ICC4pgHyaAJ4BeBrWbpZ9WA0c9NQy6p0tc/Vi
hNVGed1LrNJyy0c/3FuJWoeVCFl4J/0PWURfcVO6axaYE6h6izKvAuU8tSuwMLLaOp0jqZ6J7oQh
XTr2lPFgGblLHD3I94HhH8ygBptSqJEu9dSYXqfyJov6VlA/CB8/OHBLo8StLAAEp9eZfTidKBxs
irB8Tc1J7FOMMStVRx83KSs9cBx2bVq9Ohq7CTGjgHQoKq0v+0erl/GZrHOJwFK2l1qIo+s537ux
xHiWlQuyieC+R6SRbBotTk3iZNGz7i2KEGz7QtUaEX7QhVwVbhcfhZ1jbODMMVGZ7PjpFk8Jf+0K
mW0rOz7U1C7QUEPd5LSa2SDLleW1U0Y53FAi06fv2ZRmB8UO4o2G1wZPQDhFZ0B5/TYPLdoBIWhW
jxU7xe1cUcu3qKXHnNCP3TELgyTbCPSUVUMbyGLuDPsra4Oe+sOsdyDIE5NgmDECeItDF/UUtjTc
B+jlof5mEg3ldmx71GdeNN2dq9rhDug1m1PsYyt34CamsTcvU1uwPfXu+LVUwqVqiq92YwIs9XWL
BYpGs/EZytcPzdv9bXbUirHn7IRet0kaaKRcEKtH7DXRomidzP5908QvVVS3biDxgMQ5v0F0NdcB
7JFDbOOrWlAyUS3NoZ2Wtq6pKcCQ9tGIxGfpz3QTWFREedpWlDAY7gZfRv1UwAXYBSrFq+I2B4Wr
+76M/eA5cbJym82D89OmeOF16GW5Ee7M5uHG2Ip2KQuYHbZFB8MTmwk8sjleKkfK/J57wLDtaMu9
kAeYD4KB7Dma3eQAaWw8VKxHVnZVmfsyc1puSK5zQpAuBIH3CBdxzXPlICt+isoxd17QNivbmf1N
QywgoFTe2QJX3c5t8jQpCNCtE61cZ6iWJfWYoqF7xByoRiRrTkdW1q27of6y5cA8V/BWxK+wFhxy
FlyIV1k7ZCupKCsW04NhV/aBU63cwyd0dlHmF+8O17NlIxkpnCajTs7LzU3ZYvcSM7v4uPa8BzUb
1inwq2GTsbc552iVBJp8gOppDpAAczvLPXEJ+u4oxPTTspowYo9A3SsConJ+dClWDSpmCC8zal10
UshNjhn12M5BuDWwXJvNwF2FOvX+2mIMe6KWiwR3NPabwRovZkBrg0sgCRoRmD3s9vmiGeALJJj3
0dNKvQEnPIZL2x7feFB/IuEzf9QeYFA/NuONDIP8ZJaJ/cLzDRtPqi5PlmUZubANEvAEAbj1PJIh
iWnXfSh77uU4J5Dp6Oq4E/Q13ShM/gNxK++UmXkCYheg/CIsE+eeTyhqJfJbfeIckj3kgXC+ZhNp
Gvd8fmePwro4nVCHrk6dLx36+qzofSSxEUbfbJi8R8dU+MZiSlHeaIlpz1w20z1kehqKKvczwLix
c/MYcLGMu0srLe9NSkxCOUYsxGdu9MxFdlyeoVLBg6sBx+6LLGiaG59g4uqBWTuYx3xDS2C30zW8
OMNxp0c/jmmITOruUESuv8oNnR/sMZmeQTPmd2MWvhZEI+5NH2fyYHrVznaxnZHC2No1M/gUxBVF
lDecELs0eBgWLFY35k5X+gEhMtsCJcDFmTaWCLhW4ryYHGV4mj1aSjoueMyPxWvI2ui7ztPkYAU5
b+C6kSfPgtSymIOuKwFWBOFDIFgAZZ3q8JvP46c/ETNVEfc93xN85wm5qHG5j48uHMvCrZ5U2wcv
nuEzZWbqtinu3+o62M9BsmXNWu4tMLtsxfp77qgj6i4j78rEDA82y1iZGOtJHvstgYPhk3qC7pro
MjvE9Q3UhPC9tx3LAkDTpWuBjxciRuLvhtBbapN+bwx/MI7SH0NvUlEA0X0fF3wpRlgTYSrFhWWE
0xH/ORsiGaXJRmBOgkc9gEojRryBf8LTJwd5Zzge+7cwqSEL5PkyVEX5YfKGuXSJRbGygKwZiZgg
n9UwTlQaS5k7AbbRJk6lIJq++X7UMC/E6Xti6ZlfhdV+Rn/xJ4cxse+d2lrFviEXvW6rJ8OYB4yM
s1viFbStt9wtjO8Zyhc+PrPcsXnCFxvptATSN2YcenD/3tcexnAfp3XjJQWFJ1onGw/Kgbu81WrN
nOT6aFk2vF6Oq5PXCVII76xBbQsWL+ytOra94VJV3FIKGmAUXXTLPvJ+agb+vtWnMdd8fapKR2Bc
Kw2cgfHUPCSKeszMzWCzjTsCVVcPFXpJhCO6j7glApbJp13jucFmknW17+2i3bO+b98qs+jf596q
15rS6GcDBY7uscL/BGbI7ZPmVQTo2tFbXh5AklnvnvFmlSfVyuzNxU7FbOQ4+8JkpO1sQOcL2lAN
/BLkBnd6dkZKyyyD9Uqec4mvokxvBb3ui3AoqohRH2uQX8fepwktQyLyOtNiSn33u1bEkHDVeclz
yYi0BmauLy2Mutdq7KPtFPqwtYQ9vqs8zLh3JDnbhW4CKSTz+YEWqv6QOPP4YDQNGwBnIEGlUWyp
dsGxN6NUPOpM1+8gR6OtqofylRQG5gVsnXt3kpi0k4H9RitMsgJtqaAjW+ZK+FXx0GJ7hRtU9PWX
CSn6auSkkRZNL5uzcjBdDbdwwyKB2v6G7aLauo34GSW5Psgw9AMAY5FNaMAyIaja0TMXDogsJsWM
qxLY6Xl0Z3GofSE2xjRlr52TMLli6LyH06QAp6fFhR5q55LW9Q3ZCJt7VYQUbC0kfYH3iduWdwzX
MRQxPOO7OhZcaipuoo9BgdlkQRA/3Zcq87aJNdffoBx1pJrmJNuRYZErUGfeSQQWy4I0b56UeUtN
2S4M+iYJnmWMTcKvfRt0zNzTA5IrsXCaYT5kjGeHqpqHV/Ae/VUzhT50YuBuMsf2cybG6KB7K/4I
3I57kT/MF2d2Shy0JeQjUnXWOW/IoUJ0UwTYUmdvQv+pFjNrxwKwj3Lee2mE5UIntvmeKQCBiAfz
+CITTDBQzXWD8NBKkwZbTVeiMTcW9nGW7wscJ/NmYp155j5evoWjXz7jTXbWcyk5GHhtQ8OLKO5A
e3lPADfdAxZjNl1dz6rJENmFDSojVtw21F66cdS/Wi7MXDqbwjtfjmJbN9bMfmxI1NtskfRzGqJ/
beml1AM4TJ1RDKra6GS1dolv3Mekr3hpvfdyQAEJY2M7I1ptzIkzOL8HGy82FT3IHeV7XF2Rm5Nm
CTLYvrMyXiWrxVZRGymI6dSEM5ngYlznc6s+DMn5YiRyRB9xQikiNpGKDijbKuESRIi9/NaMt4YC
uO/H6TmSDj+sGHOCNdKO/pDq/8v039s3+n8MLIfUarqUQf9TZbcmSlH/va7714f9IevqW5b2ZrEw
vVt17e+euj9kXW39ZmFyE0Dn+HcQc/jw/kKYk785CLYQD3gIuV7BP/0p6woBr06b7EZs7DIY1v4t
wpxUqMq/yroeaQYlMe2RRBDQq83bv//ityvzBNOXtDpC+4CEuoSGLgNUetbT7GPp8dVTOiBPF6a8
0xPuxkX7NQrxErNGJUVuPmKbqNbEqX60IJsXyATduh0VXm8D2uvYVvk3PvTN0e0D9tEoxCtuPjQp
VfGDYq++Gmih3eUNNRdBUF7IswkmnglLS+G80oXFybqbcEqbX1lJCH/KOZYHFKvlOpaLOTF+yMC+
2GnNdanAJhgWgLUdRQSrpaoGQcOmzr4I+u9Rk+6Ys091GrOl5UgAzEoF9xyuNaRgB5WjmogS2XEO
Qdu1j20s50NplHTA5r7LdOtKQntmOj37OriaUfI+hPVrgrWWID1RvbPhSmdNzaB/Q1XVy7CbyEAJ
2T1mU0yLTyJPpbJw8HKN2Mz+VFCpoDHjVqRl9MKlR5RrjmN1Py1ouc1EiA9DPdtc5PKlLkPUBCac
qXGyJcif/OxSF76E6UxdOGHAnZK1e8BWUtJ8VCHJD9rd0xxUHvBsqI9WTd/rEfO2DUWOo27Pzl+n
/C23y49OaePsK/pz9XCLN7ZDvJpTR55n5uKNkxVfsdUOWwMe3l1tYqPg2IHPJLZIM5pk+hLXlesk
zAnf6Ko+VNDMH71m/gF1OCJNh6Q6pF3yahfTq/TKkLgPTusGr+8iw1mBntcxKVPsNhNMY9OV/oxy
L9m5hf6u2xRmLZ6ExdymU8hBiEKJPjORh8ng8r/SHZGF8Bi56TXCKOnikDsQF6SCOBijK6HGZgU3
NCGLmASUuAbpI6w3b2lRf7ac8cyshyhslm0pn1w79tmtG2jdcfXC+1V/jWYObQ9C8oVbEpzoFl2x
L5srJYfXcKJvoRhZvs/NczzLZNVj4d42uS0XoyHf0nw0yVc1j5ZTjmui2uUCM2GzyTpKx80AjclR
3iNFq9cZ0ZZxjfcsn/dlH0q8TT1VmkQFTL2FyxT459gWFf0VQLj2uR/dai6muryXrOLXlmPgSK+T
9I4aXyIBMhj2YFpKGh26+o5DdX+ADhXtgluNVRqG1zrSDafq8tzBisIdn7K9pgM2fgSt7G3xYoKM
cJpnUoPjt0xnwWEAlMJNiNtJK9UT7lgizySKntM4iZa8VNCwnKnHwxCzYtGd4b/VRclWNhHVKWqb
4DBPA1Emv3elvbCcWqzIg34Ro85JmOasHsZZX1Qmx4cA9xYsepmsx6HDsdCog4I4dGeyfF2xB0Jb
0gOEPgtC61R63Z0Zz4TTDQUNeSJi0BKvYzArdp4Z43gqZ+vBT9px1RmkEqZwZJtkanTSxneXzLb4
E9tbhkWVXrQT4Q2kkaXkESC4K2DPRvcyNVo9dUHn7ipvYvuOH2xJ6iPeOL0ZbyNc8vvYraZj5TrR
k47K6sTIhWuE0mjxmNIiedFZPXPcSuMXWnBezLCm3UERXGiAjnHsui/bXnz1pdU/RoMaMK41oPyp
DuRAM6JYUgh4O/SXHxFD21dvN9mdi7/lwOQ87NrWS5dwVpylQVaUPRrHPTL9F4OEF4kYQYEPmQBC
NJq0H1od/iHsBscRRyyf3Ij8RXZroC370D3KNIvvh9kvT77VxnchnZDLwuxOnYr6bYZd64XIKZXk
RVZfSN52IMvJ6dAQLNZZw0mnj+f4qdf8GOkwzY9+OD+MDmXEwoP/X0xDtC/j7oH7kLGno6fawNwJ
Ptj5zTts1tdgRN2a7RzDk8jbOww6zsrzZuqUcq9b5SI6jV6YUEUtiwcHMYOOaUmnkuUyzriuAJ/r
+St4+hPHB0dbHO2NbtXiPyYQ7GVbs07q02i0DGUZTE8/wzjduzZX4cj5sixg1VqRvSdJAz5ZfUbC
m9jRDKSSNX6w0SxRWfp4uEHYZsLtRCsyP0HdzP1nUxbcFW8/gyBqTCpt0EsQ2eLF6/k0p6B41tSX
6nOShCJeCiJqnK9pafgwgi6DYQee/CpK7ydI6VuZDldfa+cNISF24d31NsW1Y58QIYrpKnoUQ9ht
6BgyFo4RP7qjVZIeUfFzqT1Fz44zrImJP7M62DrGkK4U94Qcgox+A/1DQa8ufxQjbyjVpNe+ws8W
j9OwylPzMvczJ+aKjVep4qcGK9q+Mwy9rG+vNC2iPtpSIJDZuPS0Ov+Ri/mjc4vvvYuagSvCpvkF
E/jaZSV6O5dFh9EP7qOw4jxlEs4JbPEQWQqwm9/T3YcrauV1jVzUM+KNjF171/RJjWs6YCXXBLhz
2xYn9Vi8mwZXIUUBBsBCCm6cjykXu0E6PzBMOZCnrHwZ2c6P3we4/7JJ9tdB9n/+d0qWMEswZf7f
XQy4qd/r/7iv3398NeGvTgb7j0f+6WKQv3k31hROBGoLtbjxmf7qYqAuRFCyITG7CM8iQfIXFI35
GyBlvAXsKgTGdpsH/WXcpVZO4r2hskJLS4Jj/neAyjcrza8eBkuDqpN8LpQpXGH9Tl/8Zdht81ar
unP6bRm3+hv9VdMddz/gq+yK6g9Dz8lxMEk1/iuGm/rdqvT331kye1uwqvnF1e/xmV/H7K6Bsjo6
fb9VsvM3BHyd8j0DfI6dsLdktgAVk4TLqB661xR3/rweJUCEJTgLu6PRZjDVlqymJZYNoco3v/Kp
gprgzi6kRaBv6dU2KwFiruEyyTCu7gZqNuslZAIIOtbQcuArmb4/KCr6X+ydyZLcTJpdX0WmPdoA
B+AOLLSJCMSYQ+TIZG5gSSaJeXIAjuHp+0R3l1RWMpn0AKpFWfG3IvlnBODD/e49d+MOi65RZVz1
s/Kq+WtpRPhe2XmVRrYw5mlhTW/ZHhkewl4hXRK0MZFW44jxo/ZUtqfkz+yCqrp4WUMoHI1pWiXl
PvUvMhXbdKCcc22cZtfHzW9Taueu11P+xLRJ/cBB3x3gV9FVWrW8vyn6OD1eiYzfLFNmOWVlVnPi
hj5v63j5gyZWHGzcIzGu/NMg5pwilvQKIUjtzQxUHo2u2FpO/Z5l2DamFvnJmXD6BRabaCgooeu4
8OYU8ZRVM3JEcb3Hup2ArTfeVrhkp5Np5Dfqzt/XraRf5uZnli11NXoWX4QqcOiHHt58FD4i/6xm
+lDH5X7SiM5dvOJ7hD8hpe63vb+W/J8aNNe4nx4nPXZ32COH0xprDZGiH+lRgt3YaG/cMrvCj5X0
znaYMhVRw+TuaLIfDoOfAJy2e2fvsbidPAJLt9btjgvBONJj0t/oyqnYroRz6CtkRSywFOxj2Me4
ysH7kBOOd+A8s8M6aYoNhNckm95JylNdW943x43kOHrIvMqS1gMCAlUxaHPPy0pOe1d7VBcmNMnk
m2COUwYgue3mWz9Iq2THbI0ANzbQGwXV9fqvRcmioa3M5XunE1n9TEYvuFdL5vxina++kWNxkTBJ
9F0qjqYRVaq4s2c8F7tJ29lDLsLuNOB8TWzPOlN52p7TtQIDgWeazzrXGAnsdUjXWyo8W7d9SHHV
xrYbKdE4ZHOtSgA1Gzv2cfF7TVHvBGN3akCK9WZaBb5c9pVzYLMsK5I2afBS+ZbudhYI510n61VE
vuXgSV6VDO5tiDeoY91ingTl5HsvSZfkzL0U5Q23g/rZDwEznBjqwUOnXOC2nbLi52UK7NPNvcN+
i7sWJ2gjToVDKGeT2kFyxP3tvTZkx2PgngE9NX4w5pQdLx6nDEe2VO9WjXkPkw6nLL6Z6aWQs6Cf
xPL0FAU+zoHzMg3On6ajt1G6lfNeuGk3HobK8cC00nG/J3q86I3bd65NFHzxreeAgeVehh3u955S
wo3whXYxK9mwstySRtdRZNzaso6W1dYmncN/3K2fZOp5ZAAIURqSzb5cLWSv5Vsmxa++Su8wCxxa
2/L24yJAyxtRHk0auo/So/+y80YO/QWVFQzt7kDkFBuOwaisTAV2FSyvY952D7Vc+yuR9G+CCDRp
Nppm8QEWrZ2r9r5WinlAwk+klgoXS6WyK/Td4TATgrowpRbRMM3Nr1VqQ37ekg/2khOoxhw+3cV9
Mf+tKq48zJZEdiFUT/wrzwNYzmtN1G6jF9/5pfBOnEv4ApcQt8ZMCIsLWe8M7s4hly//dA3EEfS0
ZqEzp7Yq3kvrY6CAjCpfLp7Qe9+4T6l9X5vxCVYNM9c0w7rEkNKc13H907od60ffeB7G3Dbehdjw
743rMQwsGESHs5VEQCwYUnGrvFo2XUBb3+XSA+YzfqbmscAZYq162CATotsnePMHqwJ9NpF6jBA5
ms2cDctjoE26XYZGOBvCaoonC4Mzq0XyKyA9t7NqPziSYOcH85W9peaYTwPx5i0om/Ti8z1S9kSm
iPSPfUqm4sHEXk8VUXwcSwEiovLPQ5nSDSNkeh6l/5fdKXuokWUOpe7QcyRPSn+CrTVvoQcCK9fr
auNe62ENg5rp9Df4e5BWSQH+WcmaAhQRczGOUm3lNF37JrmfU64/S1L8IJ9fRCWJ+z926owHZPO5
24a8MAcfk7Y5thxPvcgYEzwQaaneFd/T1swO2P6SfmBambxrP3fxr4XuDu+l7yqW2WGtiSQ3A/k1
bEv0kuxaTgccW/FORITtVgKUq7vNRxvkG0Ve/q2FGOSVuags3M26/rDmsa1uPXMCOnlfuJTMGIKl
uFduVGZQEwFepA6szETK4GbKyL0H1atpjhaJLFWaqbsuQf0E+qne0Iiid6BUrWs5UOs5k9LmD8XM
Fnh7u9cwLWrP2QnS5lGSnOhwyqMp8PQlBxxg+RpiHiFBfoT0HoHgu1MzbQDCw40INRu65HLKVnQe
qI/iaBG13GRJTHu7KBG1oFSto/YPgeEyHycixm+R8CWnMzWBfvKeuMSmugG80hRzf0DmGTYTaVaz
raw1fa7mlmBWnu2tKY7g/Dr7YRnFXUqhOXW6g0Nft8q+50QwrRoNGfc+gDdiIRM180y3Td+BX0KT
OYAga3d8Q1PEWdDdkv3mPjavb3GJv48G9payFj7Ysqvje+qJmkPct2+TD2U/bGp9HEL6DTlqqE0O
XebQyMA5sAIB9PHbJAoKLSObStYdLYfyiOoCKigPrxhveH0r4T3OfO8MIWkgF9rM3oG+2iwqZpUc
NHedjetq8iI9YvmF40L/E7IAX2rKyGs/YjG6yqwNIxSxPoi4AU4/Q2WXz2pY7YvN/fdvP/vMltly
To4Jpx85dVLYUeeGMb5vN3rrzSDTEmXHf+10HY/QYgKcboBIdmyz8cHi3ogRJHNSlMmQnbNIjH1m
EDcfZpG7XyEuujtji/mRIW4xbah0DTM+b2brSQhfb2MMVQ3w+qjwCh3YEYFxXgEqxX/Knjwg7g0u
xLi4soKFyYlP+WD754SP2maimYdR4loZXqyZAg3yPwYnJPO4Q2UL5931uI56vofWg/En3KaiTL7x
sdlmC01WNXwJdXUlXGO9QljPj0hryyWf8/VQ24v58PyBesSOZs4NpZd4W+kQ2It+ZOI+2HYRRn5K
50GRL8ufMQcntWtxpD1rFZrnkIZZxj+ZRLKp4pHYplD7PC7692Bp7Ic4retzSkDgsAj4Gmx+eHNA
tQC9y7zO21WVXVIrac2vZqq8owGa+GSFBB8GeBpXt28CeAyBcxnqQH1YJQ0rXdI1H64Xg3J0aEcY
kgcd5JLodGKtUWf5RvKceRUn9xSnGyueA+Fhze48G7rbrLRmtotlnOLFDAwlAEO9GRmyl9ieJQ9T
4cfVQxzCOgrLutsIGjsY0i94qgdrhejGv0GNcPLmSmOKTaMH4nPxJJNotUTuXNki2N/GRJmFBYw0
WdWTFC8x++JvrcO9dGsiwJL6wJGuoa0qw688ax1Q+g4FS3RbH4Sh6Kyj9fSbQwvdqrR2ZlvKKmGr
jPNSHyp/0qe2M/1PXtr12UJbpJVurpGx+UuA4ogox3MUIQ4nW0ku+9rMWjxMvW3mrwaaRPdEkLYr
Xyw5JWo3MBOMuYlwwdtiWcsnKsX0HG89YWx22XFA+5eAOA9+ixBZeVPyOkPw+LtiMDmgdSVNtE5e
chiZmj61i3B+jk3ovY7zBHB70YLGqjWhnivPyIYkYC6/50nmZ4upx1fniQEmSZdlfB2wc55tDqh/
tIu6lkwNc03git3zoh3WipUYHwe23mFV84cuobixYMnWvTsS9qnsryJW3psvbalfA0JIw0PcdJ4b
rTmpncjpCXRCPgKI4cK83AZ+QjYGCRWIHVbOBQ3M4SHcjYwccs7tvY6GapEOvaK8vd6SB0hl7IeX
xsmhpBZu1z4kWqWYty0cZnBOFI2PrUKhbUybnLpmdH+WoPkOtRNC3gnF+CW4EtFZ3nbP2veeMoti
GDz4u7YPgsuwJNgEeQ43ZSjtr1yl02fCFOUkMz9DxDbWh9M2fhDJcPF+0no9n80wLXsTUnknVlc+
JeQMGJEkc3z08jLqlrY4caJO74h2TceuH2Ey8BF+GZUYuAiWvHppq/d40A7O0KjHTOXLeZDC2Y1m
zJ9rz/LuQ9A8/2EEo7+XWm7s8EHHSF+VS3xp9ArFyFfxPTCYzzFJvy1Qx0+4kmJ0uU5XrNaiZ1wk
TfiXwk/F0KXK9gBdIN5NIn3XQTj+mHLenNKqhx95mSS7eJbufU17+jmjTfsJI9bfxKM0RdBc+9xx
nL3eSGKcrrL2j0f2lR10EsynCvm6Yp84r4ltR/SxTu8FwyIgy0X6AHkOSgoM52jRXV9HldMOd3Ps
TQxuaWuUSZU+GQSAndtmAByI67fXkTvpr24R3lOKBXq/rOGNntXoR4N14YSD58dozxktL4Ggfzyr
3DGamzDY4sAR+2IcVtLHABhv8CyoLS5nICrWP0zaCEytqBilLMKPjAn053+IoD4zsxPbqnkmckff
LmexB5CUa7QCNocSWVAowSkP52ZJ2+9qtdbZBeRzH/c88qZnvVdtM35Cr4MXuw7Z18JM0ycbxpXa
qfGI4DTJ8f4vvF3wfGglwMNC2R17SjDROohhE5MRVty1TfP7mh6g9zLw+7NPtO7daniu+lRW3ARN
vcM9Q2FP6jpXBSDkHCtaxy0zlq/z0or71Krqv940E63L7Fq8BpwnH+yKPW+zwIT/DpKCGxbcWn0B
BEsWcI1x71s8aDgESjB6m2EoRugQxZDsaGxsfwxz28EIDGfnpfCX9lVp0X/lVoq2oooRB+EcdvUH
Off4axrsGxg8YX259I2W15XV733V9A8Aly1XtGlmGRo6ZhB/JcPE/cofM/eXkbV8b0S13sZlzRcE
jxZvia1+NBKRxq+G5i7hpAYhkrWDf6GcyGodlLDblPccWqzejtT+kU+yf9RObxjOmeFrrEZzcQy2
ml4EgI2brDxCWacgnT6wO8w/DqPPrP3QCjI/Xljr2S8LnzCqHW8cxeCLzsZt3TT1d0OGZX4AYJT6
RwYqE7GYcFk245Q476ANAJW2xZz9NbYX7ENtL9GSE+jexBi10k2DO/pHwR1yl8QQEHqVWZSNDFPC
mcCLuVCLtPcqHA9G3y22SX+KMHNeVV7zAGXU5SD/ADNcmqCfEYKS+h0q79++oJox6tRSf606Xv42
nEFPqW+xDGHw2KVVB47OWGQ95uxXkSBsOU2xGdXyVc7+sqNfCb/NMFCnnub27TD2jtu0OVMU+WLH
kzgkY2ZdknzA2ZLQbQvl0d9ZkvLFEVIcDMXnIeu9RwAM1Z2d0H1C/rlCBZjjgtRlXV9oA5Ynyt55
HCxEv/Na6ZECzNS9bVMVjn+S+iGQdbaqnjfNWi/zuAT3WbKkO0QPfXDC2P6V8vj8ask2rkQ1morf
X3YXmdr+veEGtZelO8DMU1eacZwDezP2NGhPwJ4c+gVHy6fqywKGSbZBP/rCfrxpQj9tmrbhT7ST
4+4Kq84fOdkR2rBZr+5TEumoXb0PXSwkuUIikIsnGZ7VQ39bh53LoP+dRuRSbsJJyyeOBgBCi7SI
H0WeYXSZVH8cvFRuc9xMO5zO9iaIF97LMg5BOxFu3g/YdqHcjI2+ePo2H/JGEf/oEiP2vW77nzkY
1XvoTyQOZEonUu8Z/8nNxu6+42/bNnTdX1PHdu/t1qoRziD2XUbMXEcXOutZZEt/AdbWXjIvCwii
kSOpJ4mSByG4/sAKOTwirvVD5Ls9R5oA5nXUGWuZNqvX5lHiLXB24bkMInG3sETsbwtb5Mngb32R
rEwbqUbCyl27Ysdbg2Kf5GOy1769MmVFfUuFwp3tgBe/n4uhfVqtmfrIEXbbIbWoXJLAAvFWlurc
+m3+RvMkq+Dc9B16I6yxFvGKjhK85o/cCQTQrMXDe2kbzlwEzdyezWxozCZRBPDdwgGTLKy3YDDk
bRfyYM4CxnBjU0mG3aCcnxRor223BNZpKGV7thqYjQRCu0+byoWdBZFw11c0waxhf+S6jg+s6h7B
5A1w03FuOFgZlw2/9E+DF1R35aymPbDWVu3qNAcOuARUX3huyjvekHDfSoahh7Ho9A0XJgz1qmH/
LuXqvNOkkxCaWHLoY54mgG5kTiFTWeOk8qasfS16DuN7qkNmzP7YVes9FG+7uZg0FUiybUOwBA43
D2RaJNYPept6BvopqBbIbRo0QZqbZ5IEOsPjKrOXVK02JOXQQuzFWe9PO6je499cVethHSf5WYhV
PgcgH529InDdRXlOrGrv0+6NEtKlIbW6pRTjFjuy+9wDxC8IaWX0sRdB2P4YPTf/ZSx7WbdhMNne
ae51LM9r6HmvmbfWH50bY43I6+5xhhWQ4P7v+icDzAO5DT/gtZ0Q4lzj4fcthp++k4F4CoBhOk4Y
flqNm+5BzpDLdpV77gNRvef9DYJRk0Tbj8DNSSU6JULKcOJTWDGytjMN0D3FgT5G2ZdhMIDU4mV9
Rb70ofYJdXUXicSQTzTFJ+MKX3AAqPWNaiB98MECB6utGR1YM0aFnaUmfURD7tatTpr5IwskGwQS
6nI/VJ6KxvQpa9U4wmSU4WuBm/su0WAkCqmLnSjBLsaCneBIlgzoX0Yq/RdpcxqjcEjgJZ4b8vkb
VGf/CRewi4tmAsC4o5re6raDi1K7M02ApceFmLRnGxHX0guHJ3cR6w+E8+nJwqcOBcYhNwL16TD0
rfvmEp57JNTvRQA6J3vfZGLZ9VC/HykiXbiXT4H8HNoixQkvywvMYXPVlig6JEgn9S5dMDN1cRza
cjZpQH5tyThlbQdlmQ+Y2xL5n8P1PvXn/GCn2fxIsJNco/JgOm4LPoinJterBdhEJN+xk0IayTzH
eUniG+Yjq+zqJc9wnlIlzgU6lJDt4T74Wxg/XKTmyvUfdOP0DLQbm6muWz8u4Ppz6miz7ifIwexB
rjkQZNMF8t7u8SNssrrPaywOnfMm01BcsDpDbKqwJcNRHtE/yVYBw8gXK/6dFdX61Ya8PBH+eu6e
xu6meGdWJt1ycbnGrdqUP3ja6BWsy4ydANVzfuxtN/49WXQHpoKXiFhY+UMpV5xcZ1jvbVHjMEpj
yr+7qr+wtrMB9aH93XujTndhw84Hj8V6k1bWPoFvU+cZe/ydNw3mxIh4/NuPHs5bHttuMwW4ibDZ
zvMfCR9xp8txxx2izLeDpI+MAnF19lm3mdM35YsHUOZsiZoET7GM33Xeue12lfQuQ0Cvj7mnZs5o
SdV9ORjN0gjHRvPMFQn1m0zwW8Eg/QkiSAkfQ6mXVWj+S7MO9YnpPpLhlngj+MW4I1O9dR4Ke4pG
PsMXuDjDb3agKtjkagpfrdVx421daZFFTZ9eyQn2z7AqwE6vrC3MskcPyJg9DNfKVeWldfhNTgxG
C9aSusq5Rk2wl2r8xMrT3zZkI+6ZhPd7DGb4RpJ6Kp9BRhT5Ng1z0WJebzBSFIzYSBYwNrEz+cRw
qz7Rx5Q+98Jvt6KYsQ2ZjquG1+hIayfdrOkUP1ZmkWd+W0LfcWf9mh04NfzyI41NETlZM39xZQ4e
RrWu12WuvjvH31XFiA84xdSFMXW5l+SwXrLJnQ66USSZ0/BlyXoRFRJnw0YiXZ6G3oYy40L8jnIC
N6/AVzhXSMXLs7TDzit5r8kT9tPecH1lQjOicFikbk4Dx/ZPEP/yGts2LbGeO+tnjwM9N4HSJ5gd
0GOxoRG0PWfGd+lpDpP+Z1LM+o7p6u9GFwKPz9D7j2ki1P0kG+9pRs74rBU1ulQ6xLgJkpHxTTry
NE12cmRVJaiLZwmSFJoC9jbxt61jY21ITQETcZreyrbI7oQCCn9aqq3PEeEyWqr+4SZsWWkVcmRJ
UTgLR0x0rTNtIZ/ttO/MU4dTxeeLT29ojnOqg52tbDcKoPc0B9v1PXbTZGZoNQzVp3RjsurxOkal
XIK/cIf6C75fUqls9z9t8CLQdscysLYw0oGSxD4HWQXmfOeuIzcY4aTThcoFpJyqAyvCNAe5t/W/
Wt+rPRKGg3WiEIwnEo0kA5lF1eMw+yxyoepaQIZ9+uLXzHwA702vmZq972Za5l8Zx9bXbh5HTSHj
fFv/4xtYIswD2NfuPH92BfPLDatC8o5EytFkrbjjbUzOYmzGQDGHKQaXjaYY0vvJsu1fpUtxfDS1
9AwyfGHjWupQnuJG2Rd+KDr+2IPnbdq6BNB9wmZQtqCx6d5vPdpcRd1Sn1AuP7qgEMxt0nAvRMue
XwMajWJpN/G2iYWF6VJl6/2YUazJEZVONgpv+nMy92Bo/GJRv6Gb05AhbSZ+xMMadiuRtZTROuHi
P7RVluoNQhvW/DxlF9tgo8nNRsrR7e5CmMDxFqp0AialwXdZSc95K41mjiLqAkuVmoGOx5Z1QmSv
CHDq/vYPJl46QlSZeGNm65ZwhASwPqj5/jeZkPqhZYJKZZ7g7FKyXW5i0vD9abArBwq4WOcP9GZA
yUWORep2u6oC+I5jEs7DFvOfwL1oF7s5K22K2IyAtUq4jlrDEAh0AdQbSy9cbB8XwTZEHL6sle2c
CczNDzB7zBb8JSJ5RckGYxoRBYF0eLOMiKx8evIslFGAb9yu+4+RQ/h5iWvQSFZtRUPh9Ltp6cwf
p/VzjIQ6exC31TmhiWOnlF3fWaaFIW34X2vu48d0xt7+sIHdPPQgGu/BGoioGWy8mGQ74N0AEftI
x3Z90sbUdw2tzYzRqSfzRFydSkfZv8vWqChpA32HhxIjPvZh6nyyKdtBCV9/94mbHiH/qJNem+nI
eR2ZGJqw//8pJ/9PHeuwSoCPeFjN/2/+ICqrvmocV//5x56+aSn/X7/3f3JO6E4ES4XrHR8Ovp9/
cgj59EgKUoS44RUAkn/4g5x/8ySdbjf/vEN6/2ZU+oc/KPi3W9kbPnnl2jjp+V3/6Jq//qf/hpr6
/2ONuFT/Yof3HNflr2ccKuGthJ79L8ghsGSt9l2g4UnuV+WBi/BEpB1zOURP5X/1pD6fHHoWN11b
AKxCIZ63YPal2OOHGBjzKEievZvhZWadwpnRsbq9jWu9qxHmtoy3/V0qu/JEcsf8IuXP2T7PCOvm
Q8L2g4SPrMgYiH1yqYKbASjDY19SK1EP3fooXAJ2ZecxSq9H/i1I13OTkeMc2cV0tOpW/0m0WVgI
ihHgeMUQswyd4MEexuwuCYQTLdzjOfiPMCwIZkXeUGVRP+QBFUkObtF0xTXkEFNJczf8zhn0VRu/
W+y908feoVlG+0WtWfZYtBh5+GbUriIyqajsIBZk0ZK3s7kl7wVMK+CBdJdAERX6q6RZEgBgUuaH
KujwOyVmKSao+QY3qj8GT5z+kp3sWhqHAq/9ZVdl9+AVOMRXDvOhfU+NV74pPMo4lvLOGHUhTvuU
WoTHfW+8qrq4t/jmduxaw5505mGlvPlE3++M59aSZblNrIqAaDBPww41Q74OvoKCT2tHbO8cL3ui
LvWiC4jfLeL+Lq4ZAWyChph2CiUNojm6F3cZuCdfoJmW+4X2hc8wn6k2WoP2SgBpbLarsCRl5XR+
6Xzpj7O0bObbiDpbe3DJaQacLjdAfoqTrGZ1NKRbj2Uymjfj+ogCLQ3WFTRArvougWNbcalvRGf9
7t0hJprh08rNk9ZvxnpSPyZurhcQWRN+9xQlg4vGEsU0QX1ncmLIyVN5ZHYGW6zx0/pAwVL9afCk
Piq6LZlF2fkv3TY/sbSon2G4qoOq6uK5KjxzRbRBr8wmkqwIaXd11qk7Cl2SXecwhWN7u4ubOWES
SaZWd651DO2pODCXEk+KK32Gfs4gl3siT7TPrZ/ioxGqK2s/nPAbZbHA3+WoCoztqht6hJxcvQ9Q
BLG3hVN6wo60vMwUgZ2o+3GugipygC5+a744TkznuJDe1l37/ECJ9fA5AdS7i2v0Daax7mtvBwiQ
wdRMj66V689Sxp3eFvmKAmNmy+8eQjwwMxXVFY1fdOP16LyFFRV0GnRRzM2ZdoFiPtQrI6RtDQjj
aqSs3j16WHEHWXwVHQPjNOo5eXqbmmzlZeX6sXWx7lPOgVfVyoA2slw4aHOZwOaU+ijMdHpdJ8Sx
O0MM5zo7sIQ3mCGXlxC33Nkrhn4gse40ZCNF8mgPSwoOyMnF3jBWiLJZcSx0sT1fMCB3bHDO1Dj8
pSh8zGfq+xjd/4rTjvxNTK0bWly5cwJvPio1qe4wWFPLNZy7ASau9g4AKd3c7TDHG/QEdx/4S685
u5fZnchJtuN+kXdO2s8X8CMpR1hBW43dTvcpNvlPat9hHg1xY9ytWN5aKq5C4Bxu/OroStBqvjK3
n7pwS52P5qzZ0kjmoe1nwC8OKnN4t6hOKeiuLqenYHTmp8X36URhAjJsW2w5O5bUiMDH0epsTRzE
pHfMTUmYFr45c1Xvro4Mq2vmK/+9Y874TlKq+TNRJQEdcm7EMV4D60VhUXg03JTesdjQa+S0U34h
4UJnzaByYuchj/SN0VtTR7ZrnKl99xvgwRY+wvcMswYPBcOWDXroGrnOIve5FzoHkRcpdo102po1
6Zm4aQ6LFmLji6fQP9OUwrgNxdLLCUeae5dU2XpYKon3IhyCiL6idZc4dIjnegw/akurfdeL8Zku
uvjKL2l1QWb9yCanOgDFSfcDyuaDkP34YCSwpUUNZu85ovpk0E9OBifmlYB3dhCzRbXEWgiedjlE
ldGuxPUPnFoXBqmvqyo8SGWRngs6Vc6tochqGgN98lanurbdzC2vyH4LPQdbzDpnEv23OOuwB5Pw
2bprR2PSqJ6TjnFxNS+nIFXJK4xb86fu6cGS2p0PgwY2xVRXAK6Ry0rOCrQL7ePam6a9tbg30jRI
irtWwVldbzAwhHOKFQPNG4nKcPRzJke3OjvP/dCLPjNAse6dxhyrJACTCN1ltrQ+slRHSKH1tsqr
7kg6nXkqzOatA44KFIoeGCYC23PLc+FyTUXpGWCM5XB0tyId530x5OUpJe7Dz0LwPtKEsinB05/2
TWk2IyO4bTC5M8B1259e9C14C492jUQ3YRUlGP1ME6MPUjhpwiMGwyWqOEQTNZlDYFXPCrvbrXau
v9o9+1k7ugUdUKL9RZikOjNyAg7AM/+KXISwMbfefYq4RQNj3O6cvl4u3PQPg0vVicQdc6gZdgP7
i7+xBvLHAh+eEeKnqoz4VIi9Nwh9yPlA1+NT6AAemz0LRdMvxrOXN/aLt5geJRnX1WOq6oWSt8Af
uRulEFdkPTtkkzK8csK2/s6xlmeQOdRtYoW+U0E7Hl0kfbaZsfmuhsocA9Gq8wCK4EunPopiWl/j
wrmJqcsaJaaKX/gCKj5TcUNPFTr4YoyJitx36QMD5Bz/z8I0up8dzIRrcy3d2r7rsfBCILFNZNKk
tbe2ZUy7n0TeH4UcgBQwtw7/VpYLWoV8wn7iStZttKtvNqdgyiInqKV3kKBxTrVXW88qKZIswt9k
jvV8G5RyJZYlUba6eeZ8kdX3JblxID0V0agNy8A2PTH+XwMMWF0+PXLx02eYXeVTjH/6T8WKs8C2
Ba1MSx9QG1dmb25V5VHOcReTK9gkIAzlfhYEdPk1yYYqTrO9m3PHs5rMjtzQBuoPAeUIvUhAo57a
Z6jejxb8u5p4NH9hf9LN3OxGkh/0AVGsM3C02N4ibFvdT/P3lM3z36kV333m609Vmi/ZGuYPvpc0
j0zwJCL/CLZeZRmzPXe6U67GvdraBr6n0LsmZiCj+rQijs721Nuje3a74FWsU4WmMBWA16yAJgKq
ilIKf+j2pkHOL/16n+IKvoDcmB4Hgs+HuJmsF4x4w2HyHYmdo5b3Ml/i7wDIyp53NAHRs7p8DWP1
mpGUv88g+11tyhYPIC+HvZVXzlbSL/CSQH+9A6GGTzMXa77zvYGKLWHC5LxY6sa2GJKTnlX3y8kN
cBurja9VpgFjTw38e5aoTdPn/sPYADC2ypgsTmcx7Mc7n22nAMQzSuhMBhzkUgS93Gq2IptUhJ6Z
7vMB6iCnq8mCXNZ4F4WrErP1TDP3LJ0X+N5pxP2bbKAl4qMPEPZQLJPzPiCZb1rRu8dCmumUlXFz
VVO5OJuRKkG9AamSfdCsMxy7qWifbdcddrPIkkcvw70WUMLwzkaH21pqwLUAgUXkTUFxzpwqOKp4
gGqTtPVf9PHgXvZ++WaKuiIcA0WxI7h8XAvPP5Hb8fY3INqpNq2z84o4ZKvBXbXhNHDrfqnnu94e
nny733NOBUus1jwi9/fDiptdN3npg1msn7XBGgpBwH9za0Z/MqClLmu4tLRS9dtW2DPDLCQXHaN/
bmYvQyMFoQfcq4IYwIMBrK4ayunZhiP3asO62ZFKiPkJZrUhwBef/+lm+V/3tv9Wj9VNjxv6//Hf
hfe/JTn+5Z7GJfKf8xQWCbEcgH96JC1YbizXLzAJhKjOIaBGWm+bG6/deutCMb8GzFs+lsC0jyJd
k0uwiO5nnE155DF+IELoi+SQjoz+Zzdc97ZvIcSpAjFLh9a1RujB6E2ZLhh1vgHyuB5HCSsW2YdH
eNbiUFObbSyG+oBK4UUemlAARfo3/nQYSNbcPFpw4I+ky95BZhNQG1o/irvQ+RDjqC6D4yM7dWGz
Az7IS1v4GNj/nbozWW4cybbtr7wfQBkaRzdlB5ISJYZ6xQSmFj3gcPT4+rugrLIbqcwXaXdy7b1B
jVQZJNG4+zln77XzDDOdbSm6srU3H1Tsuj85qUeBjXqL4ePwUvX2uWu7W8EJZTVlTFFw4xBSNMcT
apPyMkyy+TLpcXqBlMAzqRuKAOOMWZuzy0fFiGqhir2bLcB35nVRu8QhcijcopGoHgE45+ZGJh6z
OxU7/SVYoOkQ15x2sRWazo+qasgLRfKg7UaWg9MUZ+aH3enJu0RpuJFCc7fYbc2biq69v4KRhhLD
sfRtNfXOhWg7bW+DrNo06VwxGfW6ZMbzrY8ffUPnK57rXdnZqHlUwbxuJMuoj6idnMVIYBHOeQqJ
nes3daFad9XZ88ykvQeyZMzJ9ZyV7NBxiXaE+vUMUjFkkgpF5IYX3T+M/jgczEowl9A5YRvMkz9l
3HIULIZhvIsLhnZQFD1wc15ddtgXAOxdggNLr/uvI3f+dfw2l5M4uzCHciKtG0JXa5PApZSkKX2I
42trOcnTUWRt8pbzvfF10sdBTfzxcv4fNK+99JeaANKVvyI2IbnqSFfDGBdp3nWTDmjyUQ/cFUuB
ob5qDYeTGYvRUoJYX9VItxQmxVKiIK+nWgmXwmVQINgKZ4C1FU9+vbW6WttGMbNA/6vk8b7KH4Mc
Orlv0RBjHnJoDQJ92U5MyLnhGQ+un+H5iWzDfZFEna58Rigrs+zbsxhVGkwe2GIWMeotZum3UgkS
VDR5o5lJsmcOVF1amqxuis4Q6yrhpKxNqOhXFUdhuEFlzcyXIg1YeetgJochHoNIYVjPfVjHkW4s
nCp73eGKOTN6dR9q7gFj6qVkzJbikfY0dWSWquwUZy2dAopMQVTXeviqPJ2vKtRfClJpWFlQL0Uq
iioSMQwnuqypYJFOxry6FLXFUt7yJZdCl5KXNrXzkC9lsLMUxN5SGtta5JE7Uz8T45G9OksB3S2l
9LwU1eVSXntflfa8FN3xUn77SyE+fdXk+VKeF0uh3i8le7sU7+NSxrdfFb1aivtyKfPnpeBPWaSL
sOWvqFnxhX11BrKlSYDe3N3bS+PAbDt/8/sVVeC+k38yqAkT7L3hOLTfYEF437LaGyKZKBJqLZha
TxzLLDm0Zuht7Unzt6bJOd30LfusC+apdM3hENlJZwe96RrPjRfH5ZopUfQ+9d1wLHIxXWie0Zw9
unlPHAyqB4uBdMccc9vp/gzVyhpuVNFiKS00mXFPUwuGlztle72l6CRVA+rkxok0l8F4VFbbduJb
Wb7Zc7IK5/JFzURus+c4zC/nZSFjNMSaln6tb/PXWie+1r14WQL9ZTH8/QUzQDz/+YJ97UAcpnES
mq5rf6OD+6qJJjFOXsBE5HZ+sp7qF+2pvhmumh8ossprLb/6/SeK79FY9CbhkPsAmIXPUul++8RF
+Fs4sI2D3vHCV2IDE1BCIp2uEGfNJllIlbxQU906awPH/6thz+1WijD7nA17tBYSUbgr04FZJxJt
IIFzCBaKsF8sEcFsh9pjA/noDto0W51TVgMKD7EIfdtsUvuxrupLq1DZEdvUeOAkw/pEO2XluN4N
EcFe0HP8pNlQpLtckJo9NQDuvMqefzpDiph6CPNDX9te0E65dl8kAykAbZkhgET1auZkKF/0HIhv
Y0bmL+hFCNjJhxFNB4GrD2A+lvWrMPPHr4v6v2b3/X8QXGM5NLB/ebT+khH3+NG0/2f1AZI8/7VT
/+//7o8uva//C+ieB/be5Xmj707L/Q8frwdXnHfd8TDTW0tMHI/hf7A1C6icwaavu4SoMQfkT//p
0xv/sgXGYLYE18MFy/rzrS//2z79t3ePdj/vusOKwzbrslr9+fTnCpCYOWa6QMVdtqvZVVd95CQb
0Nge8vLp8Mvl+Zvj5l/edT5PGAanUJcrAmtd//PnpeYYUrv5KJmzJgoiM0s/UAfXP3qDZsM4oVAt
QvqLrNa+Dtxm6jFL0PTrHhAv5msmfxY6hJADyz98r+/TiuV7mR4JBbrNdMR2l0X9Fz/zokfj/Yfu
RXvgZ8spfmNwrlhB8GSPEEfaulVQIQ/ehUk+buLpZINF/4ez+LLq/LpxLN/BMpAX6lCMLGyEf/4O
iMiccEw7L5Bo6QN8GeHRQ2Fw9/ufupznv38KPxXZh+UTEeh/O++7XGRGs6kXWJW9t7Ph0cOJvB8S
6sR6aIZ/uLB/85ts5kAWd9w2ATB9e76UqQx9TD0/8EvX2Y3emK84pJj/8Cl/Ier7ns8bAaIf0wCC
6W9PlUnPhGZSyPEihqxbU1WuSEe96Yvk7X988dinYEz5/B6M+d8+yNZmrujy+IYJes1CSz+HBBRQ
ZpVnK83+YZv6mztFJIFF9IAlIHno3z5s7EQFNFm4QWUBL2LwgwWrZ9hczNirx9TZ//63LSis708G
mAFOgoIVgXXq271K6HHPyo3coNbIpVF95V8Obqjf5KQXHSqCyjcSefMuRhewn6u02hl6Eb6irS1X
Q4n7A7G2Cqyy6DdW5oQGwYL4/x3Lyzc2dcWZNldBhCyB8/WBhC+m1VRJ7UrJmcyiinCXtWxnPA02
cbQrPXV+KMKSf/z+Nxp/8577wMBM30Ri/dfncSgTE85O4gZRGZuH1Na8w9Tb+trt7XttKnfAfJtD
qaJP14olc/PMvAPs7P3Dpf6759Vn5abH7dI6Xaawv642zLRECcPZD3LmMQe6AFel7vi0WZED//4H
//WTfJ2NxzI9y7O51t8+iYZxM2Ae8AI3TIr12MGQVlXxk4QBc/v7T+LJ/OsDuwSNknuKpcFy//j7
L4toXRgWPfLGDQQ6CmAvWrJwFMcziqbxxtF4EMy6vUN7VGzTrsWc0Hp6vUZqIiHsV6D3YfSQT+hC
CkWNZzu3sKTtF7uvvT1GgTZfW3XHkKdpxSWKzeoii+GXlyoGcy2NLh13OamOGKQMxoSF2x1AY3p7
SaMRrT12La1u6o1Stbm1bAWZp+703FjZNGvCYGjNml489XdHXN91aRsjxuO4ATzTjyb6OS+5DvUi
fcEEWBwEnsStnvvzfiLgHB9RDSasbhk1WLO4Hkx++NzgANZCzGq2TxvYg1hLtPZENdha2zyUBSL8
RK1xOAKKHDt5R09R0sco5YsX6UDcaBGABZ5qSppqIciX/US3vMz3id6mt5ou62tPZwSMUQ4MQ6ZG
TD7jYNVPEjTRCT9z+BD7cxL09D3eYNCjpAl16znT0scyN32cfSQiXqStuoZ9bV25RbxBeb23hFbs
y96w8NdAq7mBxEFL3Iod70IXVnM9k1SFKaF2gqZWWcDPkWuvR7tEaCIC6bnq8mNfJXSZWaWmSx+9
Od74DIsF/s2QJkCHfCXI66H/4MjENUG3eUnVI5kgdwaG5JC8VNsyO4xZonmkg98/wPQipbGwZYNV
Qun+A8c2Ou94K1oc2IU4dB3uyYGaa60cW1zWvVNsK9KbGU+BzWXMOLP1o+5HVL9Kc1F1m6xfaFWR
r3alx/02m57L12sNcY8ATDcR95ZFqDeSrZC2/RxLc7rgOC+e4QUwvqbyj697aOL2yuuJN0JlpxM1
xuJBo1mJiVZ6Vgz+AwaBNn+wLOAXPS2Nt9oGY7lyQ5sn3sdZfssBP8PSHw9yi2AgPBaNWtNOdj/n
CAcLOPkEKTgz7zANmBWkM1lc3XRpZkV9nJ3WqSi8BzBLDrFuMZaswGTIYq5YD4pXx7J7fxVVGJd9
AbpWkbZHazLr9kzqx5Mza8hdUxH5AZnViBX0rCg2XhleZd0Y7ZF2w/dDasn3jQeMfsvgx0kov52Y
LpSWzJfmoEinNuojrl51EbVlcWuVA6K+ZNqNWKvvqJPHLQawdtfw3faDVkU7v279vUcCOPd3LDaR
M/J85NhwaC3nncO4FKtMb3nuhTXVH/hG623SIUNQcV3/9EOf6X4fWfVBM0CBOFrKiI5gx2RlzJg4
NGgXmzrPuPr4bdGEljRBxgnDS6kQnwqbnPomKV50FaVXaWkMJDsoRkEWRRs9kIHclpT04JxbfBsi
k9mniZZvh4mQYrqPWKDTWL312Ix+mH6DKGDQCjCmHf4a0K874v3gABAUO/YcEMfZEBehSXN0dOlY
qA7OYi+PkZ14WJ68mnDEeaBQaCIPTFZ4j00YSbUyomsNBO4Fcx//BRm5dW/OdrvFcmfZNIAV6KhS
hXsTJc0+pu7fjjYqdNvTomOSEc3iSA7HCMLji0j2T56nUP5XOmp8Gx/S0HXdXlH1n9ocdsZaimEG
wJUI8kFUyrRRQzosOnq+MIz9FSD5K0C8dDJTd741a7c5yTlLXseEFVfHRAtrlTF0zRT/3PTVAEia
xBOJKnTVZbN/79QC/I6atE05uQAC/PSJjh3E5qYYwamFDbE45zAvbpBY5Mg+C+cAsQ4uSJYSfg7i
J+88bVdZzvBB6Co8zUyiJ+Zd04wnvGTWSeTNaQhjvLQyjdbjoE9rU0zGZd5aIqL5Huc7lbvI8/Jq
2FXCp11iQIlMYYWskKf2N1jiy2SnBNKFvEXRmJaM7RzyVgfXvuOQNAddTcMVk8DD4OCMNgzH3g7I
BU6ibH/IhGFLiq7eNTSU1KzgQRiWL0aFQR3SymgpMNcRww1kRiPqAAZBySy2ozkgG+wG66oeuvCm
1MNiS0MVl7cnTqJiuu97GgZoyxl3w9DVP0M/JMZwIhCYQfAZH4y3S0EID0D/BuepdHGwGHk07XAp
Zhb4Auxja+Z2UPyrqZT3nMvGH2aZWPscwWyg6M2tDRabKyT2cmXUmn8b83ufSUTo1SYbc8XVcApn
ZDmvoUsgGqncDZSIUKeLxQQcZiNXBPjk7J6ZZzGyiFi8HvtYNa8msx19Xbu+6g4RlgZv55QMl9tm
/pzgpKyiZDFHut0LLrDqwD+H+sEbG/QA5PWAvKrJmMhvWPs3NBmNK17COphTyA6m5WfPpm7VR6gm
SO07WtXGtGAfaAvukgTmgEE3B/CvuiAdd7xmIvTQm+TYRr52b+UDbCo2+bODS3LXYGaEkgk2GZCd
M/DkZg0xfq6ob00HYVbS1PtKptqKZAV93zbYpcapYZBVd92hI9+XVb4rYciQQxf0tYnKrcrJkoHY
vQWXqeORhhUxtYV57mSebEomu8+VJ5ptDd00hOVBljmrxdj41ScbErJvROv72dH7ewjX8JyYsg0f
Kp9tsap0EIApg/PVPPs6Z0Z72mmaB6Axr4rDkDSflWlWx3EIjVukZ/VO6dM5UX12nGZ6v5VvIYo1
DK1/6LMs+rQBkm5j7s01E3T94Np1uNNKX93Mdk4mWRG+K7/uroxSi3Z5AlfA8VIANER5Z/sRpVIw
pPBCurBOMV7rP+pZeOvGik3GYv0IktUWCPVFVB5TdCZrbzSRvFloPwAvzLtqTLILQSprvmqZlA9r
nF8DLm4AV+Zo5hdhaWYtCj2uiO+keYAayTgIpPTkrjoXmeieJjVWp7Ear0b6du/EbnQk0FoSIUg+
rqkNrzqLmG0/bJoXq0EqUuh1fyjsKcgq7QEUFlSdboZwARajPFYhU+dYEjoQdU5xPzZjewU3CKU5
m+B+lNGxnAp1L2RMRlHsmZva79V7XQ4zOzeHAsTPFXTWLho20mRtziongr1bRj+MHs4+PiPYuYUJ
n5ZgnmpDI6M/I2p/lBNxTZXWXcZmnwOVHLakvgD7ajNJ8vS4YXTtEXxRzfQCW8AQGKkaXBcnE30J
n5kkPzjY24xG04XYCLKKqbtnAqEpH5pUS3bSLbd9pr+VTrLvBqM94CbDeYNvBu+fC94DIyd7H6PZ
NrHhtGglzk1APJXt7iaH/uZKSs07+hUSA9NKcAwCOxwh+NQEBmwooTZlHcmAo3y29SJ4J06chkGM
uyyw+PyVKuy3trbDJ5c+60qijdAHdEhzOu9xy95PLRqKpsfFrnUPXmr257iHyd+rZ7+F4WrF2puX
VA+mlZ0Y595GPTtUUhjXeOo+ouxDDV4fgCLoCAWN7ohvBSVZSwar7mViGyfNnLt17nbNZa60S8UT
BFHCR1Y3WBgeRsCjEVAedinwELIPLKcuHmfrnVZcvvOQ26yNIS3WeS1xndK15wY2yR0TcRC3TXmv
Zu/BqVP+V79kMvw5VvZlbOTPwrTbiwbT8rrLFSasIr6PTZ8xQ3GHevKZuQRqJPKt7Ka8shxGjboJ
RwnNARNgnG4rIsJw+KLD3Aib/kVcm2DGhno3OPlNylt1wJzwStvh4AzTRvNqewWIAlNaz/AujcO9
Y5j9NYF59vUk3eYDnrJP08w+YHQtjn5iLzm/AxTVIXzNLJfCnHL/rq3haCxFPq8sSVVv8QzztmhI
TgsLe6d8PT9OWY6rPxzi5Sjl1FthoXuIc4iizVimG8/A++eX5ckU+A+acuSsIkOf4n6ACRNRIjRD
klHVa5xh+MEpmi+WAjS1HuE34O2439St1WrQ3FtkP9fCGpK1Y6qffTHvmpZzfulw+iwyjOl2yJov
Iw70ln+DJOIEbvixncqrAqvuqhy575EmdWxGuTrE8SzZ9Mt7vRXjWjFvhXonn1KjrzbwgCTRSK+u
Jh6dXEdApdizJ9lw01T2IE2rI42lLx5GmqEr5EX5XuHh3gsYxlvYgNNK1k36kvQdiVciZrpEQ+To
lovfxK01xqlk5UCs+FliHgiYEvFLdYAdRdpf20aN+qWwoHFYeffpks9+nVQjpzvHyncTPs6dhjeB
eBT9VFKz7FLqn+NQhhyOQPzZpjqrlgLDll79FJN9gDok7AJaLLc1GioAdkCw+ugK0Fx73dQawAPW
jq3wQ+dUMZHg0D9SNyeGqkEyA+lTyZjtdIfi2CvVo4XAc8u8UN+ZCdEYEbKNtTs4452pkTHglrAU
B4VbMMLL9Dbyo46ucsGkjtxS0+gkDGCtC9hv9StZx+CwkO4dUZaVE3oJhiHmSZ9q1FbY7U4Z4QEP
jVE5D95of4SjQSQro9Egzi39ESBduy9RUN9K2avXgWf73CrPOQG0ItbOsrRAtnEfjAV5PQPmWbJx
mmIraOMQqxujl6sTFQFiABDIua9x7/UFcdhFrbXTybohfYseH7FTDQSaLpbdoSlyHVBt/jxBeV1B
m8jewigut0ltTOtYcRRqF3Oyj9WbXnXKWSnVYQ/VpY1GwnGOUrXTc4e+jYLJ2ea8vjtkUN0hFCmM
7BRbrYKozRzdTjktZvLounG/gZT2I6YRte4L7vg8+f4ewq2xG+mlMIcbuqAym+TEtFgdUqKrS38Y
dz4vOrUUcAZQUj3IFsW50raKkz90HHDLPEatYAy4FcP4IOde4Xo3naDIW/uCz5m2HRFczKrMfg8T
0zuGno9+tatwRiWc5inAbofGtH5mJQgWZ2zfR98anowswhc256d6jMPHPJnfKcfVjU+MLqQCpWHg
1LpmZ2Sqv9D05t407Uc+tjmWyj/EDtpj4tIrfOrTtFYhLTcTQlLDjVLxFYo5ekOlInOv6HR6QYVm
0HVMnDXCPB6fqpI7O67CCLmTKR67CHcZj6B87FO26RDH1corO1CSUN3a9ZQ65Q96FeW91IAJKz+W
L4hNrZuEWM0zsjRrG0+UhhjTE3XOTP+VGbF/Qz/OWUsiNbFPywqA14yV0nexzcnOvcyaUl2Ccci2
jj9idB/Risg6hBqM7ixAAVeuZYO20nKN5DjFeGBXtqqQKBmgLNNy/jk0Qt9HczQ9xRUyzTxNFR0O
5xXfU8rhwJ/WDAiiLWYreZ1bYYXKZEouMROla8+30gOP3w9Sb6WxUmVU78fIii+hoAP7rKrkAuQo
mgkto6N6kRMphJegs/ofU6qLd8DLtXnUkJAE/QAabm05s/tkwFcnvm1wkXSpLk4+4Q8pd23JKUXY
HLUTEXhIq9a5jpgWtdjYCpRRinwzx+62kACo9OZ2vtPNCBNpn7M7TiCdmZrcYqVgzfRV9laExGdA
5Rk33jhGW70EOp810r4Ps/Iia4k9Kwx1zF3chlXG3sG7ms+nUhXwwRBU8yvcucHJjlVthS2reuCD
1H2Rl9VTtqydRlVcVWWb7dJSupd27Bs7oGjkhqVeWz7LSlrH1i7M7SyQYm9EVYd7ww77+6Ge5tss
7Ou7JLPESSfsaDtoxNLrpUaWjpbSZW9yme8N6Y+Kj046gqbCGRz4hMHDLXT2XwCcKDNnVKzryB20
beKCMlqJWEvXeQuftnYjeulTjUAnI2kHQkTXaVDs6ybHXjbIF/AyJtP/wc3uXNafq67wug+iabVi
FVJMBh2X2rtk/46zXWKqm9BuWL2yG3QHReD3McFo9C9X0tej02B3ZxFhQKWT06+bsHdW4IiuaLjD
cCXBqunDReZqiB3EC3x6mUSVTOzJkvC57lC9IMICdjhmS0odwY0nG+fxKqubB7dO0hi7h6VRIEjn
xaGU2vu9Z65xb7TbgSQsZmVtd0NJGfL+F7hTAIxux1ryrdr4iVk5pxsbe41mZHpA6+N9bgDulWM/
r6p5eOimGHkfAQl0aqE6eKF+bkxUDkSB6LhFyDTIE6gOZVvmayRS9dHykhs0fN0WmMIxFLBQ1zwt
hDPSFd7S1elObpOar2PlJuEGbXNhcAafXHTVem/TCpXthXBVF7iujfIuUrr3jlXRD+BxykfaH/JH
6TXtTTR47ZOHaOeaK09dTOtuZ/TKveYsNyyYUm9X8PZtdAj0bUzInz8b47U9R3O4gmQXvtKD5YRP
v1xelJC5Mf2z5umrvnFddwf3TSOsPqqRCGWV37afmdANPEhGOOsEHI6MHQu7xFzYWNK/Zy/tSIAi
pgNwwdRRBmdVqOZD608SJmehM1L1WtBtlVucWjtL71FUhlsj9urLJoKMH+rLxCVMtJ8TAbYjpvVt
Hlf8693Q3NiDFEEBReWatojLP90QexQ1dPRs1x1ponOW9XEa1mZ+TQLetohNfcWkB8IwKQQYTfvr
MM83pEc08HfSLRVQuJZKfnazui/b0b8ns6tk241g2eLSboqNa8xPRTk+zg0xnKLNzB28o43WkKXs
yTZaV1OSHKOKnhADnUOUJ9pDM6DN9xN6l7TdAbHFc3KU4QieLhZggam66shOCS/wKWZ7odF4iZV1
4ARLXESiChjuesuuiNDVwwJmk/GB5MZr05VoBtKA8bx084qpinZVNdZU7XQNrcaKjkZ8C17CvuDQ
Vx3M1EFKk8TylmCNolq5rUMYiywaptQ0PJyQlEyzPTcWGEoWMAstZyRrxPYRRaSiWqk2VijUESSZ
Dn9anxDSe/hG6oi2pj64zhO/a97hHEe0XHc2uh+UvmBnPdJbQmzXNG7m2npHgcmhF8wUkQ9+CdWa
zqK8Jx2GxRLDPi3kzAqtT+FkGMIHoIJBygyB7Y1+ySN+ZvcJd4x7yUSqOkHrdG8YfLoHx7Sse7IF
IrlxbC1GvqaJASFV3vjP/eRVC5CrKA/wPFoiEYSe0E5zaNp1NnmgSIfAIG00QxgfuKite5ggOnnZ
qfzM3BL2T+sTwAA/F0iJAl87r2pfZO/YSvRDOALB0JmM3CYE/EabDLEd+07l/Jxc4V6Dgclfc3cO
6ZhG0XU3VgJXrQUbo+mi4iW1fbJmCrGwMgafNkSuUTBBilBkmMFku/XhsklwrMJ4aTBF7wfV9gW4
sNg5ZzpCVnSKTXTWZrEYvrSdSVbag9747WdVmtUDQ6TwsYiK6lnj3d9qDVc+5XJiQuMkuZ/KZH4M
pyp+IrdxySsj9+/ZVJrzQhdY/MybqcEnNCMhWAgnouEIP1u4cUsekaPUhGBLqdJtAa7m05w9lH70
bdalLhCXQ1Qp1hMOmwfNLuKDNerTSQ2D/5ziPl7rbkPw5eQlR4c2MylYCGORPKrwZabJwgtQ5fWz
V7bhceaszaF6JuU14wCIgb1o4l3U23dsXuVHX3bVGZKWHjBs0HA12ArmW8IhyMi0nwntHrA5yCjo
3eiQMEBhB6hJ0yt0HNjSWfbRSFayODMuw+YwRvS77CTnUFKahbxFx0SQGo4Zj4tj04QUJnkNZjvk
BzFM3mGhZB8TUcl3wloZDFaQhOs18jWoTqaX5HdY2nR9g1K+OrFgeHJDkrVzNglMrgLK5NFc92ZN
FQ1vNy22ZZJDgIAYYb7hFBp+0LAezroe1rc2OIwPu+7yU0kCJ6Th0Pn0he2dwlZCexGupq1No7c+
bQBCHwASBgELuOpQd4feU6pU465yy1XOxksW4ME0CBFiyLecPY+qv4kZkN41Nu5PfFg2ZHMRNvqN
plrxELlF8V5G6sHw6YqWDSeSfoLrCKkvMhDX2nV2nrtheikgdKPIp3facZ4CtOvSep/3TUtbz/b7
pthRBnCRO8xHGeEtctaPaYwhdBMTuMe8YQyTq2lsbfBeTF1ZI6LS21lR3F4A/1H4wuhX7Ia55tEp
SjKqkA6z2ZBCySBawqY89bWA58wjYV7pnUvDzm0JyrUdN3rpgDFnm0g1T0DzJQkoJKQd+kJVNzE3
ytsJrxH3DQPCaauTFfLO0Uj0Kz8pprcUOgfNlVy66V66JPSsmRhP046nOW0C6KNLZxBjpLN2/dL5
CfbLAZrGkf8iCq3h3mmXnc13hiCaNbr2GtDGY+ROr0qRbsvkeBhXlNa8J5yR+AUMEwzTAYXFlksf
e2SOA1s9n/N3FQ0hLcvWJg1zQipiGJc28cs9e4FQTmCR1RBvIC2O5gqDCAMPiz/cGW3fdys5CaPc
ymjJcO8Mt8KRE+Og2zVG+hY2Ak+ySGxznUctHjgX3si2yMP6TaHLZNcVBts/o5vpArdkvtaH1nma
a6YODDEo3goVFtle5Zn1nuatfjEpUVLgzpMRTH1RBqhLnXWeglV3coZAPJLlYYg6BmUuw7Sz49PO
ZAbZsZs0YfM2p9LgiGdq6hFWZQF0mdMEedafVm/4F7Ym/GOK2orYGosMSn52s8Dd1GmaOm3DrJYa
f8p2woFxrTHtC6htqnhD1Sw/a6+34hWxPMk59uzrnLlvYEZ1hPS7wLhtNtq4x5oS9zvm9vGubMQL
rsDpRoM//aY5tHYM7EqASKv3zrbSe8uNc30/D5VP81fUT3CKYSBElXGVy0q7iTTzn4QYi/zhz2Io
8tpQQbFxmzB3xSKf+EWxEGe6S9xu7S01PcNTKuaz68BFyFuZsG9zVEWqrqX3et+zlf5eMCH+Ti6B
BIUp6CJ8Nbxv+p7F4+wl/ugFkxO1174j1b5XDVMEnbG9NYw6QOKYrbXS0/6dVCHuatcVO9lnOGO4
s5kEhuSR2rzOJXaovGTAVI6OtRs4xjNvNo0z2cgWbZnCcWFIF/a8V46ojoNI4Zg0UCQgx64Gm96g
hVIrX3dDBvIWMqZkrycoF7ScGRBvpK0S1EEbZ0lp6FQnOKHYdyOev5U9TMa5Tpy3tCQHAosRJh2N
BT+tCJTAFbdIpUbP+odLZ36XDBOIAlLAFxZoa7qD7jcRW8GjxOUTnNbRUFI36GeBgriCwjcdSgPJ
EvFJ+8mCC8yMqJsukqabdn6+5RSwaAwGk0ijyAciEvelt+oKZ5v6kFN0cETratQuRr2j3s0zDsBW
mu7LFOnz7+/+IiT9/uj5NgMt8sgM9Azeopz75dFL2Etk7ys/0JUkxK30+zlfkzMdX2B4vDHG3tn0
bM5rMonjo6Hr3QcTr+6g9EWtR8PNNgieNpsBbGCJbuP33+6vsj0fcSYQCATZPsrUb9c3oofnGA6R
s4SdsoaOVuRfQotV//AxS4bNXy6Cj15+eQVY2o1vnyMZGIsmlH7A+HPK2L5dbT8MqtuMY+68mhTw
rJGZXJdGWG7AoTs3CYfQcUNjnICZ1vSvAZVlyGZ4WSRJWdet1cHNz8IZ6Emi38k2ax5+f2mM79eG
9Vo3bFv/wmfQ+/km06zzeqYhwbOHH5pFYTaJUHJ1moOgtEHOUYY8+Nl1pScVWOEFYFyY+jru8/g4
iQmKuUqmdxv3yh8y+v81/fX/r3FLvP+Lyu//Hrd07t67t/hDqelXjfa//7N/k1TMfxHSixp5kf8i
tv5vjbZro7ZGic0aiDL3j7/8W6NtOP9Cwgds2zRspLvmYgRpqq6NQbXoKLsh3rGx8ALZ0J/+Jxrt
v7wkjgVry9ER7EI+p4nx55XCJsFZ72RXbzXPfg6pCRoAkaR8IqbKl6IWhsG4YzW7lKX19suVOv+x
E/5qD1zevz/tj98++tsiBSbdzTK9qXHhMLGKYpCL8BP3Mgtfhxps1e8/7S/LumvqroFI0bKRzAvz
S6H6y5qYhgDVW1ECy04zcYzqsF0D75cLvDnDBiGf9ChNA+50vaVT65G83YP2lzr4Q6d7WsrOlZij
h7TIzlPrnux0RGeR26tWB5tahwhIAKMy90kvDIve0u+/vfE3X9/3CZ9Fk8+zwgO13Mhfvr6pisZ1
OHTijAVe5loWjZCq1ajqezFttXa214OE7YShdDz7XZrcihDt2VgT3GB69MG7+imDt7JOPZ0aE12c
JQKzykh/pqxG7EgDmD7FOPD/NYshhW+JCIIOFThA2qNrb6oPUW3qdxpV4xKUpPaVlm/IH6A59wNT
IFCuZNvb8Y2gQxJNw2uTgXgbEPiQpjSGWIJINPjhxtmNzKdbUb9z9sTWOa5+jgneeZfR8Ka1CvdU
KR8gnQG43PdQRJixUwZN47ArefyYkTpVKMMKTFD4d06m/yg1cmByn0+26j4nKHucXtKiRdoM+SUY
41ZdmCkoEVGXurtymCnCE+mS60m5w4piu97rbhbtYJiPG5uo2aMgPePS8zjzCz9tzgOBK/u5aP6L
vTNZiiPrsvWrpNXgzhzzvrGyKrM/WnqBhDJJTdwCAd73vT/9/Y4HkoiAhMyKsv8yuIxSieTN8XN2
u/ZaiCCArfqmyaoFSWeQfYIbW7S2c6+hjWh+Q6kRhYTOV+9yY2wf8qaWT1vlrFP97rJDlJzpThvS
HYRYUDBBi+AUhvNxJpvjHNINBZiEld8HQXgfeBlYJVDpc1UtOqJjBb30vARv49OKiFG78E8LnYJd
a4LG49MYFZM/gtp+DsIYB564zO4nVXGh2BBcNtkNaJX0ncEqVXii56cXGJ1ObxF8MQMN5Ll70S2E
zEqRU6xeNnEMjJBOf0aHoqh9IYxA+97EdN0Egdqfj34jffNdWpPkfkU7g0EzO2eC4GuvtvOxdeFp
bhr7oU/t4YsWyfG6MkBvmQ5prQ+Z8B8VuJgLq3flx+lM/X+ndjPkD//1H5v7BFWXoKrL4Hv93DtZ
jqIoOob+r93av9L7TbJJf4Ml7LfL4Ht2h6bgSRXzx+rVKz1NI2lHDpMEwCQ1XAkhFxYdkGH9X/+B
vDY4bA22LtD/loG63s9pJEU74v+oTFfoOpp/+Lufng4fSNqE+7MweTB6mP/I0yl7w+i2KQOI58kQ
+XZkBiwEfP+ZBaVkUJmAh8u13yXaDOKwuxT9kqVmker7bkk/f4wfgaGCtnOiO8hfaRVkEhVS8pgh
yLRZY0O34PYdqpZd8HvLjPT82SK/4hEVkZU9O1TiERmZkh0KHawIo1u7jwivtUH/xSvXdsI0NLVC
lZHggqFA3zlvwYToGtTCFegIj8HUCKTIO07yLx4ApXGVpbKYVdp9AJLU3O50KniuJ8axx76d50rM
NHfgwpoJYWBD4wibV582aJsBduQ53l6DvdRlWgITBIDCWIqJPuWen6t0GlExvGLrsvEEqbB10/jG
ZVC8Z8D25zSfbmRyG5J0R9X2XtUcXQAgQ1as06zNjmuvRs2szm+zInFWzoBiz2DSJKV0os1aqqFz
gCwUDHr12kiVlOFfW1pqkuZuoLToBImK/Bke8HYuzgXqfn150qTZsC6hyl5Kud7PIEKxloaZU5hG
emlpQYK0QhToqpCYb/ddFnIozD+pqpzIZWVTfizcUy9lTkyiCIlNHP2Lwf06djq7NRlvMgjtV1CH
glWrokdFG5HQbuM7lNDsRQz+crSdh9ZPPmujtR3G/Ev6vb26BgvHkRCa9gq65jr2f3ePWGOKYHlQ
5Gt0220Yr4Y/Q9ddUNhCVEpVQYf6HmLpReus3t4Zqtj9u6dDh9SPSVXyosmM7N44yR0rr+iWrW1E
Hpf0osITyx7rY1Vl6MvTkL0JrLGdZ6VqnCXIb1MUovdowSxCeg4XZ+x7q8au4MCyOFMTtyZ0gfYs
K7phHYcEhDYofDqqUvreAMu+u2TR8NO2yHdlUMgUDnafXW4cvR0oQa2ZNUsX9COMM1g2gY22AAO6
BqZbq47XtVsnl3lvn7SactJF3mkD9AQ1ZPNka4D0fgUizKQWN7OrBpE6iZe2Bt6GSalg3mvjOzH6
y2+t049RTTIXJhd1B6/x3GbWaiDJjHvE604qEVvWMQo0v6LtQpdmTsuuAcNDz0J9J8DYy4SnBSPt
EUN34FwNZ+94Nip8cQ20Pmu3rfJ5S5+HGm9dLd7eU6/dRVMVxxYToxoGZ/f90jhPNKmI4zVSgena
KovotHT9u7dvwqAnl9nbuSYj4SoJm6KTzu19fSS5QeOEbQzaJn50LReyH7NyyLNSDV47nUPuSB2+
pa3rZaqM0WlixI+Kp4/XlO+XRtr4+J3BmSsMB82TGrwbFCnycYxSw4rRAjrl0NjMtdS+QS10AG9l
Xar9UJ4EEIcBum4gq0QBYCVpXb2EixYm2cxYyz32jVkkdQ5TubTMAv5a5RuC0pBHCxskuB2Xf68X
NoyGI5E6nSN7VkBKf0yHTNDqBM6K9jmCTE6uQ/pb/d7XIn2AwE1wA9wlY3BnhNp1ko/uKeq0aJNp
4WOpNtlx1TDpITvpsdQ7MvgA2VnFWfBYei4lM3qjs0KDE5HJDTacwv5OPWjZ2zy+o+dMKB95X4sx
H1dt7Nz4bA4UYeHetrTrNHCo8jDKuIQLDwwKp70T1psKUPVH3hvVTEd8nRIQxJeRzs1iJ9Q3ijxg
llXQ/HEX3FVeby+0olAZIYAVMlCNb2kJTMZrEvUzowgED8GIIx5NCeGE8JEWOCVRr7bpE/O8Xl1/
LtXoAXZmBodQN/U6MPkQZtK5bvJqGeFAmJeHfSoppVtLyG7qbilYPTWbHAf68kancYYtQ8zLCO40
nc9hFMzHkAZQ+B9qND315NyI8y+h4twUCDZwDMt6AT8eJICOjBJv0+qgz/g0aVV+NoORgdK8+USA
sXat9A6RrvKkanJaT1YMoLnnaybgcpATDyGji4XyWPwIbhsK8aI9K2p4qZLoMbZSZ93Ta1x4Oi9a
dYlBM/6C3gksJmkLJZdsXUYuFMdKgQ8A+YIAQUPS5ubs80y4zCEjvooUbjW00aPkSexYvuxggR1X
YEGO5MIASk4mmgLNmql6UpE8eo9wrLAJUEYBltvZC8nPznswGGhQ4KnjMbnTsiT+1DiKPDdbyf5S
qfFqBNQKQwOzLINcnpmudSPDWAUTla2cm2FDbCU+DJHBZWWW9ZJyJH8Se3fo2DZy7qB64tLPzv3g
znaJGQ1Pu2bk1FlDjnBny3D8ROxwpeZoTBu3HHluN+1XkHUjNpaYqN3ZN7lDIMNkV7Q9Agk7TFG0
awL3akG3kB2p52CSeoGTDkS0IXG9LMk1iFbYQaDugRjKHJe8ySAmVWFZ7GRJWqJdG8xzm02b1cHd
9OA8LlFMg7ZcKOHTHIf3BhhT/dE4nbMiIcVe5z1HzfJz8JrQzgQt384anGg5MmeomD3PBKYc6kUn
RH2+Pc86iP9C1IthEELSC26HR6kSBssy+De8B1sX7XfxgRPZuFbj4jbLOVdmHz4WYpwLLP/dZC4Q
sHqsmXRiqg1LkIYeN6joTNUxHiQ3KXeWSg1tascikgwQD43EU0TJ1gzI4rFtqOF5nNnRgpqUDaJN
ASo35reGmp1P3gmUEp1qputWhqK7p6oZPg6y616pTBMnBEnzwGRApqxSsH6MXWJP79MYY6Kp7FzQ
tdWMQX06i5xjXeK6LbY2MjMWpDfWwFDvauIrYc6QsMLkxeblZJQaA/Pi19Vt2PNsQWNeqpk5Hhex
cU2+k4KF5agw5nA3SAFQO60MZ3HLx52yCcRR2rkZaBKkXWzWzLqc3rAbokdxJIrAuBauwDLV6zrn
waZvkKsO4zVSB5jMBSTTndvQIM+ZqWDboB2J9DGMh5lS3sqhTuOxDB+j3IuRfWWrlEhGbi2drWNM
DN++yQYDi8rI3hJr0n2qbEgAEb8F6cnJBLU28q9sXTqOBWlALb4OohlQxo7Z+eihC8rYIf8rH/vT
yRIHvQjETA910kBwpzLnzBiBTREiL5gyQaSEJ7H7VcXAPlEMH6AJmnwVZM24kqIkuMxgfl3YBmTq
TiV40WVWbPIrWsRDVSJ4jkzjWgE1CFhrQKicclE0sJBih8FxQoCcE6ZjaVZAVBkgz9h0pYPhiXO2
VQKok7FSPo3mEFCIr1uF5W2QcsItH6tPFpSuC48LFi1ZwWR/Y2EdARum6zRStJnkZNlxEaJfJHwc
BSuY1X12NSA0ArIxOkdrHAKXAnNDixSqeBEOI9cdL5sONiTJjYevsl9QyEs43Rogohk0gnfTXknr
5C60/UcIXG5AtiAgaZTFDNJ1eSG8jetgF6OaI+CWdXTRI+69MCVTnulCZFuvwRMZaIPQvE+LlQX3
Kd8W9veJiN5QRHxOMzksCv+YxicOb6iLS6xkgVKTXwOWgCS+MhKTvoyPEKIyOquo6RBsyRwX5Z6a
kaGqY4bA9Q35GDSod+dbPVoEGvTMq1bJW0augmqNciahBnJkCJPdwlNYr3oyq++SE41fELbOzwBH
9Asvr78gzAMHoWQHiK0pyq2sK8ggQY5HRIx2ld8o7kLTGJTy4mJljKRJbeaJ0CBvkSAwfOtKaZJa
tLDVud4hFgCZbXZiiwQu8omTi7G81FCUWVl6r5wC3LprJFg2QksFMRO5MON2Y7WKKNCdMbYmo76K
sRdpXmbl0cJXmC/AvVcrg8resSMlxWUAOStlyBDSwixGwEqHba5qStSeY08nRqHEhcQ7nndgxVq1
fAhHAra6BfioFMxYy25eL1VLB1lX3MZicNaBVn/WMop4AYuYkDXSqnWulOE8CHWX20PqldZcTKgF
zPxRCIIrSrMqG+M0ztpvXux1D1Fd+oyQ2e6iA+tC6dD8nlvdMvSG7w10ewig+RgtgNOguGCtlApG
3tkN8KJFaUBVVKYwp2d0k6DMMxkD0o6lEHCWRhNw2Xr6guD5SkL1FKQJYaLcrLyhDJjP4Zt6/oXE
YFyQYX/1tvsKROS0NGMbsZYkx5RLD7nJkbY6Fd5KcPjLqJE2Ro3VDQtFO6lH/RqgDwOSpXxeShry
9ugnwNLQVIsyUKTjIvBlBkISTq3IfEY4z9CbxywFTfCooLgImS/xk+JiabLUH75qNZy5fOER6D4e
CBU497ELBZ+kYse/p0Wjn+mjfDvVxSWluk3hoGQIpCi/e8hGYd5AfoLtqRnrIgj2+2KEx5SISSaH
AzUvqRguYcd1KTrXZPych3Ggr1cvQfLQN85L/pXI6A2H4M7SOKY28D2cjHKt9TYUrCkUmFBQ1PNM
bFES5jXMu3dOC0FLlLbXIB6Y9XNgcZRSMKwjrkA8Z2vL1wrVh3UlAIEu3poZwvCuUfy7yMhumSsj
Rjbk6wqdYPoSFjsUmq5TRQGVEchWs8gt7yqNu/N8UL6RQBYr4KrlWSWr5VdQsH+G+DSPwnmhDs5p
V2LUGDGOLsKOp0H71WYqsya6FuYU8Nd4ETV4vNYGENYZ9g3g/rt8SM4JMPqr0eqh+WWMNi+JayTF
OVfCwCRvhDyxFrosiHB8cdRu2cL2uKrVmHcNSvNS70L/Si6V/M9AZu0Zu6mXSmSdxDo7LI/ZDRCf
ZgRYrGnCHMjCh/zq90xLGRKXgu4mKSQQZCXbTRXFK6T85lDQ0um2sWtuRZwTFX5/KYGNbGamI4y0
aHa0bU7sXaGhFHbEmOrY5us0CGdFVmaQvytrV26qE8UJH1PJf/Tw9kz41ssqNS49jeecPHoNszM+
IrwrxF4FUdJfurpBlkdMQHKNIK82SEuJB57pwmemQwZ3nMhaxp4CkWVCj8nowW2W4Hraruk+eTlH
SjVkPjbg5HXdDO7pQGUSCGncf4rMOvpcNC2D8zLSwR48BTCeE92R0cMrzZ4swaxCL6kRRun0hjyY
bs69nNvEKnu4R835GypI/j1TOs6cqkVLBaQx5g5Dh3ApsJucwXU3cVdxlTJ5lEfEYhIX+Y8Yrzft
fvLNZW2FAGn18ZEiBG8Vm6i5oSLlqNfIxJDquXiuMJceRKHK0MfiGH2U9sIAcTgbIuEDPfZnk9EN
qIihMApefl06KVyBtQPnIBiZuSr7KIBhxihGRsAYgV1FRn0qNWOAxc3P0CIbl3rB7QUCcB7qBFiB
pH6KSzCYjU6jR/I7ZeEwRbhit+PiGj5Rm+rXk+91es6pr7s3byf+E7vcft5vChSOAlebLO8zFLVh
CwQ+HKK1BEfAArngcGbU9W2RUxQMZWbQRqBkvAVfuR7jceWrSYOpgeC8+AOs7Y1sBwpnmERXhBng
UaSlaVk3UQtDr9qPDMKBaVBjMA1+J9N+6dorMwFmD7iBALj2vk6FzClHshT1HpCl/2j2DH0atXmt
IIuBbnEtJGUQEjbzPjnvJYWArhVBqUUOVGvYkNKCq1yqDWIvSVa2SVhDp/VzY9+HkluepRUc8ron
okA/YOyQnHdheLZ7Atly/89L5HQENBoF4JqpCmh7FakQWHnicVJQnCflsK3OPa0aKhKmStCVRMbv
wWR4BZ0EbBYiSyJofPuzitLTi69KM5lRFnD05r76SKM2cu5naCnoYveLTFmv2csWA77L0kDT2cOs
vH3LV+pwDOFQ2EP6hPbNfvmQtnZhwG3brENIm2aVOvrHVUlo5ptMhEC7AieA2crzNg60dypkivry
bakYCPowDRtF+Wq3RIYxoVkaOc3aLvp2ZuBHFjBXKJ+DzkwW+pjn3xo5dJcuxIZoWKCx3CbtFydX
14PWK7dvL4O4197KUx8VvHQAZRQC791n0VKa7SVFqXXlavYyLhASLDz+S4mzm74q2xmEpR0AnhIm
GxjOj9+++yvFQvoEPAC8dlMra/fuCW+o1alUrwsG2hYRBZ15SkLxzg5/ZXdRZVYN07Cpe75oU+FN
YW8jlliPSqDPG8a2F0wHfoOa9bJyGB+s4+CdO+6jjkStFZI+h10E3oTqvtgCzzpjBZxUhCVwhHtB
WJ2hAuasglovTzAJlHI6+8bHfc6AQlDbM727pI+Z9IJNHxQ2EhdxG9yP8TtIqD1wyPRI9BFN2Ott
eDT3z1guxWXgyDkbPgq/ZbkxPGyD3wjCyQxm93fo0PYRc9zPgLXOYgQOqjfRiNxdggZwmOmmUbVG
YPCyBICxQBAzXWauHsBxjwNWWnOjx+HXHHaZWLa+loEpzdqgu2jU6L62oaQdDdTN3tlxwprtbngD
jkYDGi92nmJOLZFnX0az+3yAd71aJ7Beza2Y4NksOPeNnOIyVfWEqcpznyLZH1qd52LGHtiyn1DS
lbJbpewpTBHHQQ+vgjRGA5ogQ7tkZp+RszD8blbHRi33i1EnBKmtE63SrlViHGTc0Xj1mhBcibdE
PyKcW+AX5nVKb0l0HSOUfJEhEIQuSQ2XlSZya1lWGWFKk7nMVDhLQylLtO0mxxaOcnny9trsI2L4
ZKKTDJJQA7EJX95es9RR2h7pBRmmAJd0YTAKbw4DfTuLu4S6mCUGNX0NlRtEUmcgq+XpNSmtzvW4
QH3XtijVuni6EX7i01xupKUh0yVqRdw8RkSlVeKNF5Qk4OOwqYR6ybtmfZ8ybnoH6LlgxAPmJYP7
29t2jN0YekmwSVCKdDDcLAtqajAMWuVtoxoQI5nJOcRjJYIkFirWMYQynZy/411e9lwtA3SRCVBY
g9FN31vJJBy1vLW8Ys20w6nasTAqOwEUqfnOjdSXJpTWoWI7AM1gv7f2LQ1dEJcJryiHe4OqYEjc
owzAggurTh/jsaLCYVGVCkR1GYnDbJbCPTZTG4ZXXQhoF13u30EvdgfLjHpuJeR7ESkg6xstM5Ez
piTv1LfPS43evBZThpNccpe3N95rH40GHg1QA4I9gHt7ramUzFVVRj9f+zCsobDLMFCZ9vk8QRtk
xsQ4gypdcy/ypSGi/ATLzyPsn+9YrJcGEspXg36ipsLg+MJNxGpTWbmi5GtZzx40Z4CWTkVXEX4I
dc7Ayzt3U192sCxE3yyHvi/0xtY+8bTGvIwtm2pO/7LzVlHObIloSzJn6c0dxTMo4BJQj2imMk6j
e5+YW7xFIiO6MIV6oS6joG4rw0WsF+NxS+I9i1DqnekJmb3kVu1FqHWf3v5ML/0oTwxUjoDYxKLv
AwlKo7eSqudoWdIQQAuF1KnEuM2ykcmfKGWDi5Pjd5qWrwT83I0dAU2njNneP0lw3yFpVajoKoUU
NotM00nEe/U8zJB4gjOBeqqXJmS0EAJQnjpzNAqVomZIvV1aJmomL4KUEoJLo4hhpBb2KUNTTimt
KKuCaDbXSDHhy0ON2ahvVXToCIEpA6QKiZOAW69qS1izwKBeK9ovOupD1xEZ1TxByRqOCUuHWQXo
d+BqX+NChfMClYYZPOvohNJ0WPmWCObdzlkbokMJL931hAmcehtZzAgzPbfvIhM2g5rb9TIdCvcb
Cgr9PM8RkR1HtuHbn/JVswHUDACPqerAN/cgB7k9ov0JqcHaG2r/CvY7igKkL0hI6DXTTXmGDyTJ
DRz1jrI51WyDDw2O2150jQqrgVnCJDFQI5psfaJ2tEaHADIPnVnxRV2rf06tTT1XHDA/SXmK6Jh2
ibL6e/3mlwGsjX0leAVxIsOjtmfvS0+nBVta1TpF32fWMLIq5ps4Errfnnmw6M0de0z+1G3XWmhW
G73jM/WX9hcsMcg7MC9gjVBQ3PU3jt1HTDGlcBDFdNEyteyvlIh6vx1TCdeYlfw9zY1kHmh+dNIw
QLOIdDxkL1HHRkudvDFi+rKB4R8ONbYpvouOkkUDCKXnb7LSoFmV3UoVxdep/0BpA2ooKtU9TEiu
X94auegGGBTZQ4qSazkRNb5elHPHPLgui07/XY6NRS4752UrVHHh5l8xAkfV3kNWyHNoesSS/KBX
8DelNgCbyKLd+M52exl12SrRN/Qy4GxlwxSr+CzqaunVpWHnZ2skCCgL0SBIdNESVugI5QHHcKzj
boas5AkUB5BRBkQMTHPSPMhPpjbMKCPempeONsdbX8fCvhXmDZMxAX3x/M+Ujv7CG+hFWHIyrN9+
+pd2z1ZNIgrOvUzOuJ8jNbWUVwmFFwgL9bXi0l8UpiIaKEdO1ajYTd6xei+CZ4s9RXxKUsbgGo59
b1f5qE5C3UZCTGk7nw05ah+B6NxPvZhq+rwNTaEW+wKSA9AIw7X0OWv0mTT4SZclbJ9LAzDLDKjG
e8Zj31FOD2cQ13LeBGpI/P7Zx0S7OQwllFfWgV9olAZ5hoEwohFd1lisytvL/8rtxBEHqaQpJBMv
3E6UGxWNyGjdGWLXWsk54khYpIq9Q+74bmFgf6+CvNWxKCA6AbIpZI67r+eXLd3GMvDXvu8bcDm0
OraQEcxeR3yrjBwomCIiEqg+8RmEoceB0UFSoUjppZ7p1h+dnjhXYQvVjNZ8qky7XxZmbc70Di26
jjO6oLpSncV2nq4Z3jKR806Dc+RPHdAqDAwGY52uqoCLBy1Dx/SurwPK4SdouCmrLIT3R8pUGOZs
BBvJYXR/jsZWt9AZo5/Lmt8ymNutqEgWy9IrYAhQPe0ULIdERyX6VA0yUnjAwdAw1VhDpQzOzUIK
FxDseZ9S8uTV2ErtIk5te9HAi8F0rHSnCLSd0hXNNQzv6orpyBDOHjI1hBBbyoZwmDbE3OMMbWka
v1GinQJQNcCBRU64MJMiXaW5Hpw2YdnCqoRSEFUyV1trFlzBTsAzoGzlUd/9ktf6J89HTVWiOnxm
mxArRgjQf2s6R1sj7mq8c9C0/UDdgmpZAYkFT6ABDG+fcdnxCsSOYrw8CAr7eMp7tBjUCMp+dLaJ
pUI1kT/lRZGu3bwT8puDvlRz8QEzuFPssoYgMWTUaWaVVgi/q/89VkN0JYEezvAMED+xgZaDZEO+
hYFc6LAvrGgi6HNRlVjZ2ijdDFmnnzvi8mFWf6p99cawQJt0cFsuHaPRlk2ZpMcowtnvVH/2nRew
Pw4UJ5g4BkMj7211LCfDbkVkr/xyhLMVpRk6sW+f3n3jOd3CAmFoODJDOUJL+bmxIAszKAQI3g3o
vBZZS/m1hexwEeUQeFaMjLM20ntZ0X5QwE2xnTrBDfkEZmPPQnkwy4amLwQm0TNc0vxCNXuUC9pu
ERNeGi09lLOqk6yU3Tk8FtU7ZS1lP7Zn9kcEyMzWU1llPEY83zMLORRJ3IZJBmOImcPB0odCTEwb
F2Eobugazknu1HD6K+oNZYdoHetm+/XtdZ8QcM8LHdMzUCJnUhYBRkcAxJ8/A8emtASfwSo0I2nR
DkV1DK9JSSIuw01ZtoEzh/6l2vTy6F6ykPpl1oM6hbjV/iIhl7bwWwvGa6ZPV00y2rdypbKURUV0
58M6F/nl545pxxOjtHidGlqKotDNcyvvit9VWJNSQUccrCGbudIsL4cMX4rfCb4mjYWddySAZWTC
ZLCUwjW+efcdh6Bm8BgXumo4VeedVvYrOfeUudNm7en0Ek7jx1dy51nncFkpcxqP7twZ5XGBIit0
A4RgCybFy7nmu96x4/lIuWehxLmWq5N+VB9zsBjHUmsCIbMhPQw87TpSE22Zl0F7Oo5+dRwXZgkC
ACEYs0ezzzCqpWSgyGSM0O/FZj2C8MlEjz2VVkmujovSNWZe7kMhUhbVZc+/XOVmC8TC9z4PEiJc
ptvFV8OYQwgIExlSH6dGh+DzqENP7hV+e6EGVn0rZUKQ/OdEwtV23Z6Pj+0zwtsWy0lFHEylRSlY
28+1csdxg5G8aeVFJbWTRirnVtieB173BQlVxLcaXVmNtQK9oznA8UrFax5CbHeM4hBSjwHVq4j+
8jx2OGZh2vpn6DfKm0IQyMijM55xFRMV66yhI6ynxxSSmhmLbq4juRWj784ZWR4SmDBo01Cp9FWh
FkidMu08lxBTauKhWUFseZNQkF5EY/mPIxuREClwV6ELITQj9uzG0Ac+jTYWoI2NRyDz9pX44GUD
30+neO07tchJuGhv+2qGBsyKcqSKvMdelJc0FFzkpsZMgAlaQEfu3IKO8s/yMVWQNUr6lSa74aVv
1v6Zapec2lLo2XbKuOjbgjDU7tw5LbE/Wsc97zzzwh3hm1KAqvTm6eBBDF0MbM42BLfJ353nBDYL
yWFxyxAbqHZsSWLPx6wqxms1A5GmFMxZwYhcHTcaHzInszkPK9lcRp7mrXxw3V87+Lw+07V2F4rq
t7AqB4xbqYANIl2hTmOOxdKTiM9BJDkntBWva4Y8EDAe2P6j01wkZgqDDSMCF52MbalyJP8q8Ti0
/QSZRNJ+NQZPWlQttlLyWzuBRBEWUHji2Eq1FMI9l8nIxaXyN80VbCOtQk/W9zNp5ZQJtdPWk1YF
CznzLcVc+hQ0CKMoko3vuLYXgamYaYeOYAJVC1O/a30q04yjxAPaaZcgS+DPDVdlbmBhMx1RQyML
38mi9Be+FK4JaiEUNQ3oNinm794wDOrB5D0MKK0ILeFc1b6piAiEhFQYKJjN0VbN7Hpdd7200qRE
AiZW+GdKWNvHgx7kC5hHUR6Dh/gr8/SAjwKcQjRWaNnaBoqGapdjNlEfW5RANxdyiQUbat5DCexw
3si2shzg4IKiHdZVVf/StdqtLinxbHCsL0i+3pOJQ7dB9/QsqSXr2ANSdMFgn31Vk+0soSFlNLWN
KRalfo7sYF+vTSpXa52G9Iq2OWa45Za9E2vvVBhffipafCDSCbFI1I39LN1EwLKUUK1bxTCL0d/m
fsDmnBMwR/axP8LG8bYpVV4GlqRtTOKT8QJTh8lkz5TYwNugmff0FTgmbRkIQULEGcxzeB1qNNZl
/6yH8whiTRPun6Y8Lis+iBnBdIh2iwKHZ0orAK5XKJf5L6fBUcktp0TO4KztLaVe5yh4gMDMys/I
EICMSYVzN9wSzxPEV0aabQbxoTy0S0Bcc15NJd6AXyyWjO1i3rNAWnjUJm+Q9atORtO+iFtBW1dp
j0WGLOfYGVBAxRvV59klue5XAxJ0Z9S11KXS9BRWsvKmGjETiiCin1xrHhFqlbbn34Io05ZOAuBe
AeQLRgRDhC6TvfY5vWcZ1CEwAuj1OjOFN03g/vFy4pIowM8gP8EYpzBzcFuEwHqa4S4d2UFwqdAV
KtigEbQ+xyCL8T0RG7uK8uJ3WMWlFeuGYkfJA+WWBXVsiq93JJ8uwFBA0D79NsZUBBCmrEpLsNJk
IEMWjdoV8x5owWwQXjf01epEDyILO4OlDZSOeKDuRxaxr078WrYvlIIGfhPzR6f27OMKHZSL1Oev
MPYMh77r1IsqA/wN5rtel15VXgbIlIA7Q4E2FK8pGUp42UrjuMhbBYXAITPXzCg5J2oSsHZw/q/j
0fxqDtZ3iLpQpYt19QTD1p4zU6MtMf7sYgMlPhQTCVkCwujJUjomywfSlDtInLPcIdKBrZ+OtqPV
JO18jmm3/9vmPsWNvme0QgIIjdBDe7qxEHDb+cMyrTFx181DOXx+qJq4fvu3P5XVxIUmSd2b7MUl
/tZf+iHZ9vqFfnuYnuudIVEFyAo5CTb7Z0z283LTK711mXjDmzf3DKFq8hHpKj0sOl3TD3F9nKXe
068tRjxt2UBVlRE88UNKx/2erehfLcTb7/hjvbczbT8ffGdB33qB7RKd3Au2hWkdSJkOWgfVPqIy
xmgnmJXX1sE6ohgL8Mug5Ch+sL8fax2YCFUPXQODSV8aViTpr62Bza+ZHWZOanujf/8m+J41aS0O
q0cr/PmcM+MYf+/d967w6xyo6hG9KOoJBqH69LN7DpwjTYxHszzbpflw31/QkPy9NdibO/+1BorB
PLdh0P2l+/HqGjgmHTNYi7a/3a75v38b7L3Avi3QDl0HFdoXLKICL9hr6+AoR2S00CMRom9/Ppot
IHy0txt0z77+A8egOkdMXRJuGrsHwTyizUePD1HT6efjHQRT0emhyWQ7h3kEPrNpgm2C2mD62fWM
tnpEOR9+H/n/lTV86xhQeBFY1sMWwDoSHEaAVyAYEz+86LPQwDGPwBloNLGeTsHH2wmoEfKAf9M1
7C3nL7OoykcgClV6NwQ/zxbA0lgAGSAgxEXTz4eLjQCDHnwKOO9wYIE7FwKr4mdnDeANsTkDOIwn
U/lBfYKoPR52GOQjwVTHz5Pd27UGFusggibYQT6cM5gCZFGcPWwBzCMaLrYNVH67D/Y2gn6kU52g
MzMtEiC1j7YOQKM0gP4HLgMxEoEgIGNQqNufnfNg6UeQyEEgAQB1+sF7suwfKEYSy0A368BlIFxm
PMSE3eVpFXZ3g4VMOQArVKc+bIgEmd6he0FTjgBVGHjaVyMES8i4gwhG4317Jj6egyTZOdQ7atqR
6PdCifmqXYBCESdMT+3Hrz/eIjzFiwdnDfBkwRMpZg+2Z4L461m0QPYMTkmBquXJcHy4aEGg1w8N
FxT9CP4kXYW/cbvn99wkMSObhQLDhw0XKG9sv8z/PHWCAFQnRYbE7fUjYR7pMpZRV55KTR8vgaC/
cGj2oIgsGVwvzD0750B4SMEaBILjo7lGRTzVoY4Rc6gRBzGs8uoBsI9UhnhAGDxtjQ8XLupwTh4a
KyrOEQBeGSZXlFLEz0srIJCP6lMdyfl4O2EbMx+8GbCGcOYTMP7IkXeOgqMdCcIxi/L6UxT14U6E
yKA5rIcfCsGizOTari0Q2aNmyio0/NsF+HCnAbTTwRES9QODsR0d7ObPz/w8MCBzUpmSYo9sD8uH
Ow0E8WLu6aD0kT6TzXAqs3IcqmdvT3yIH4SSDs6y6efjbQHwyYe+vWoeAbEg7+K8b392FwFDQPwM
aTiDB+Lnw20BjcbIwdaQeiLvJ2Dery2CbR+hLiWIs59Cxw+XKWgmPcADz4EqPjU9lAmD/+wc2NYR
9IPESz9aDh9vC1ANP/TtCQqpTFM13Q8K+fYyA1kM7H04F0jRS1NJWA788Ip1RERoQhm86wMt54hh
I9FmePKB28D7A1WM6LCLIODg46+hmAB2mdrZjvGjnSboAqiSPJ37j7fzwbJvv8r/PCfEA0y1InBj
25/dkNgmRgB3bDA+sLWNH84NcmynttqhC0EgQBGEQR/zqTT44jiIqTuqKE8+4h/shr9xZn7Cc+Z+
EN8vBdAmeKieQYDe/Qs/cC0vL/CEV5lAKeARdv6iAPNsL73tVos///dOx2mqET/75Y+a8XSfp3/+
9IIvb71zrx9v9eN/HgcP5ab87g/TL4anx7zcJMB/4JH3y81vV+Xm/qHydyAVE57g1wO94Kv/GQ6+
ef2q2iTPL7ttSR162Vngb8rnl92iXw697PGmHDbp5vmFn1rpB185SDbf/U386kpvS9GH3uJ0kyTN
b/9nk+T/+dvZpkIQZGeFqLmJTObQu5xtyhT4W7S7SNvK4cHXZp/GexeeqnGHXvh8w8D05r57eMh/
rMB0SrdlrkOvfrG594fXz9C2oHToDT7dBzz+8yd/SksPvfDb4kh/jUL8W0f/qknDzd3OU2/zyEOf
+vMm3FS1v9lBgEF/LrK0Q6/9JQDfu2OwnjKfQy98s0mC+LfLzX3z4yHFDqQbIGLqQy/+ta7R/3jF
iAudSvzrodf/46Gqf5s9pN4m/nGx6em3+dChV7/YYMwxWHW5s8efCpGHXn3dhFy9fv7cP1ugB187
23ninx3mQ6/7j9VdDjyq/yqb9K/dE+H/Fk106GtdBGNW7oYDT7kFqf6hF78pg7zZ3UG/EpdDL77Y
3BMlTWI7G4+jdrxpH+Lgx0NPvuQn1ujQe11yByHks3d1wN4Cw3Ho1S82qVinHxd6enRxcfK7gy/+
4BHjbIadU8FXEJcn6Tv08ouH2N9fdIGBp49/8KV/qinBSfvjcr8WR8CHDr3FHI+FNNim3A2zp9X5
33Bdc9/f1HVQvbjDLzzkoa8w+ZlNJF7kx3pMa/QrNTz0Dqe4gr+8/v/CFrp54Gh5+zH+rxLPoc9/
vrlnfZ4vDmPjVDwBSYIF4T9U1IZ//PrVCY+/FVu9bo9++xdqYIu/2sliDBWCUw6jECjUYBJ/d1O/
lm/+BDO9zEJ/DHW89s92U2zxN77HD5vyv/8vAAAA//8=</cx:binary>
              </cx:geoCache>
            </cx:geography>
          </cx:layoutPr>
        </cx:series>
      </cx:plotAreaRegion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79d57be5d8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79d57be5d8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c2b396671e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c2b396671e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c2b396671e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c2b396671e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124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ab14034664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ab14034664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c603810509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c603810509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c603810509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c603810509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550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846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c6e939831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c6e939831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086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c6e939831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c6e939831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318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c6e939831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c6e939831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61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c60381050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c60381050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c603810509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c603810509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150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09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c6e939831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c6e939831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c603810509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c603810509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a46eb17aa6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a46eb17aa6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801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c60381050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c60381050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688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c603810509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c603810509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c718aa7c62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c718aa7c62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2b396671e_0_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c2b396671e_0_1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c2b39667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c2b39667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2b396671e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2b396671e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37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4749" y="1188185"/>
            <a:ext cx="6294900" cy="23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24600" y="3529920"/>
            <a:ext cx="62949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870070" y="3942929"/>
            <a:ext cx="1104042" cy="1142152"/>
          </a:xfrm>
          <a:custGeom>
            <a:avLst/>
            <a:gdLst/>
            <a:ahLst/>
            <a:cxnLst/>
            <a:rect l="l" t="t" r="r" b="b"/>
            <a:pathLst>
              <a:path w="6721" h="6953" extrusionOk="0">
                <a:moveTo>
                  <a:pt x="3244" y="1"/>
                </a:moveTo>
                <a:cubicBezTo>
                  <a:pt x="2202" y="1"/>
                  <a:pt x="1335" y="464"/>
                  <a:pt x="695" y="1159"/>
                </a:cubicBezTo>
                <a:lnTo>
                  <a:pt x="4232" y="4751"/>
                </a:lnTo>
                <a:lnTo>
                  <a:pt x="0" y="4751"/>
                </a:lnTo>
                <a:cubicBezTo>
                  <a:pt x="524" y="6026"/>
                  <a:pt x="1798" y="6953"/>
                  <a:pt x="3244" y="6953"/>
                </a:cubicBezTo>
                <a:cubicBezTo>
                  <a:pt x="5159" y="6953"/>
                  <a:pt x="6721" y="5386"/>
                  <a:pt x="6721" y="3477"/>
                </a:cubicBezTo>
                <a:cubicBezTo>
                  <a:pt x="6721" y="1563"/>
                  <a:pt x="5159" y="1"/>
                  <a:pt x="3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722973" y="-21111"/>
            <a:ext cx="1425232" cy="2836799"/>
            <a:chOff x="8080916" y="984758"/>
            <a:chExt cx="1113898" cy="2217116"/>
          </a:xfrm>
        </p:grpSpPr>
        <p:sp>
          <p:nvSpPr>
            <p:cNvPr id="13" name="Google Shape;13;p2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14378" y="984758"/>
              <a:ext cx="780435" cy="580193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080916" y="2097668"/>
              <a:ext cx="1113898" cy="110420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080916" y="1308200"/>
              <a:ext cx="590213" cy="789634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 rot="10800000" flipH="1">
            <a:off x="1430827" y="4589705"/>
            <a:ext cx="569845" cy="569845"/>
          </a:xfrm>
          <a:custGeom>
            <a:avLst/>
            <a:gdLst/>
            <a:ahLst/>
            <a:cxnLst/>
            <a:rect l="l" t="t" r="r" b="b"/>
            <a:pathLst>
              <a:path w="5734" h="5734" extrusionOk="0">
                <a:moveTo>
                  <a:pt x="1" y="1"/>
                </a:moveTo>
                <a:lnTo>
                  <a:pt x="1" y="5734"/>
                </a:lnTo>
                <a:lnTo>
                  <a:pt x="573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 rot="5400000" flipH="1">
            <a:off x="-5068" y="-165684"/>
            <a:ext cx="1426226" cy="1425180"/>
            <a:chOff x="6062500" y="-2559918"/>
            <a:chExt cx="684928" cy="684426"/>
          </a:xfrm>
        </p:grpSpPr>
        <p:sp>
          <p:nvSpPr>
            <p:cNvPr id="20" name="Google Shape;20;p2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 rot="10800000">
            <a:off x="7419799" y="429830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flipH="1">
            <a:off x="7718228" y="4618231"/>
            <a:ext cx="742489" cy="533048"/>
          </a:xfrm>
          <a:custGeom>
            <a:avLst/>
            <a:gdLst/>
            <a:ahLst/>
            <a:cxnLst/>
            <a:rect l="l" t="t" r="r" b="b"/>
            <a:pathLst>
              <a:path w="4520" h="3245" extrusionOk="0">
                <a:moveTo>
                  <a:pt x="1331" y="1"/>
                </a:moveTo>
                <a:cubicBezTo>
                  <a:pt x="520" y="872"/>
                  <a:pt x="1" y="1970"/>
                  <a:pt x="1" y="3245"/>
                </a:cubicBezTo>
                <a:lnTo>
                  <a:pt x="4520" y="3245"/>
                </a:lnTo>
                <a:lnTo>
                  <a:pt x="13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8498497" y="2934165"/>
            <a:ext cx="1704111" cy="2217118"/>
          </a:xfrm>
          <a:custGeom>
            <a:avLst/>
            <a:gdLst/>
            <a:ahLst/>
            <a:cxnLst/>
            <a:rect l="l" t="t" r="r" b="b"/>
            <a:pathLst>
              <a:path w="10374" h="13497" extrusionOk="0">
                <a:moveTo>
                  <a:pt x="1" y="1"/>
                </a:moveTo>
                <a:lnTo>
                  <a:pt x="1" y="5215"/>
                </a:lnTo>
                <a:lnTo>
                  <a:pt x="2086" y="7300"/>
                </a:lnTo>
                <a:cubicBezTo>
                  <a:pt x="2726" y="6605"/>
                  <a:pt x="3593" y="6142"/>
                  <a:pt x="4635" y="6142"/>
                </a:cubicBezTo>
                <a:cubicBezTo>
                  <a:pt x="6550" y="6142"/>
                  <a:pt x="8112" y="7704"/>
                  <a:pt x="8112" y="9618"/>
                </a:cubicBezTo>
                <a:cubicBezTo>
                  <a:pt x="8112" y="11527"/>
                  <a:pt x="6550" y="13094"/>
                  <a:pt x="4635" y="13094"/>
                </a:cubicBezTo>
                <a:cubicBezTo>
                  <a:pt x="3189" y="13094"/>
                  <a:pt x="1915" y="12167"/>
                  <a:pt x="1391" y="10892"/>
                </a:cubicBezTo>
                <a:lnTo>
                  <a:pt x="1" y="10892"/>
                </a:lnTo>
                <a:lnTo>
                  <a:pt x="1" y="13497"/>
                </a:lnTo>
                <a:lnTo>
                  <a:pt x="8343" y="13497"/>
                </a:lnTo>
                <a:cubicBezTo>
                  <a:pt x="8343" y="11587"/>
                  <a:pt x="9154" y="9905"/>
                  <a:pt x="10373" y="8691"/>
                </a:cubicBezTo>
                <a:lnTo>
                  <a:pt x="9850" y="8227"/>
                </a:lnTo>
                <a:lnTo>
                  <a:pt x="16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flipH="1">
            <a:off x="8241912" y="4361646"/>
            <a:ext cx="590213" cy="789634"/>
          </a:xfrm>
          <a:custGeom>
            <a:avLst/>
            <a:gdLst/>
            <a:ahLst/>
            <a:cxnLst/>
            <a:rect l="l" t="t" r="r" b="b"/>
            <a:pathLst>
              <a:path w="3593" h="4807" extrusionOk="0">
                <a:moveTo>
                  <a:pt x="2030" y="1"/>
                </a:moveTo>
                <a:cubicBezTo>
                  <a:pt x="811" y="1215"/>
                  <a:pt x="0" y="2897"/>
                  <a:pt x="0" y="4807"/>
                </a:cubicBezTo>
                <a:lnTo>
                  <a:pt x="2262" y="4807"/>
                </a:lnTo>
                <a:cubicBezTo>
                  <a:pt x="2262" y="3532"/>
                  <a:pt x="2781" y="2434"/>
                  <a:pt x="3592" y="1563"/>
                </a:cubicBezTo>
                <a:lnTo>
                  <a:pt x="203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 rot="-5400000">
            <a:off x="-19493" y="3672463"/>
            <a:ext cx="1493198" cy="1493381"/>
            <a:chOff x="8228199" y="-11925"/>
            <a:chExt cx="915791" cy="915791"/>
          </a:xfrm>
        </p:grpSpPr>
        <p:sp>
          <p:nvSpPr>
            <p:cNvPr id="28" name="Google Shape;28;p2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13305" y="2052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 rot="10800000" flipH="1">
            <a:off x="3722689" y="4554196"/>
            <a:ext cx="2142707" cy="905695"/>
            <a:chOff x="3834318" y="-10041"/>
            <a:chExt cx="1846366" cy="780435"/>
          </a:xfrm>
        </p:grpSpPr>
        <p:sp>
          <p:nvSpPr>
            <p:cNvPr id="31" name="Google Shape;31;p2"/>
            <p:cNvSpPr/>
            <p:nvPr/>
          </p:nvSpPr>
          <p:spPr>
            <a:xfrm rot="5400000" flipH="1">
              <a:off x="4200881" y="-376604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 flipH="1">
              <a:off x="4462888" y="94680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 flipH="1">
              <a:off x="5000370" y="90080"/>
              <a:ext cx="780435" cy="580193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5400000">
            <a:off x="-440961" y="2293458"/>
            <a:ext cx="1322559" cy="440637"/>
            <a:chOff x="5977976" y="1238193"/>
            <a:chExt cx="1968973" cy="656003"/>
          </a:xfrm>
        </p:grpSpPr>
        <p:sp>
          <p:nvSpPr>
            <p:cNvPr id="35" name="Google Shape;35;p2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 rot="10800000">
            <a:off x="5685318" y="-4630"/>
            <a:ext cx="1322559" cy="440637"/>
            <a:chOff x="5977976" y="1238193"/>
            <a:chExt cx="1968973" cy="656003"/>
          </a:xfrm>
        </p:grpSpPr>
        <p:sp>
          <p:nvSpPr>
            <p:cNvPr id="39" name="Google Shape;39;p2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rot="10800000">
            <a:off x="1127724" y="163200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>
            <a:off x="7010699" y="95825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 rot="-5400000">
            <a:off x="3243672" y="-837315"/>
            <a:ext cx="926701" cy="1841715"/>
            <a:chOff x="8452324" y="1355509"/>
            <a:chExt cx="742489" cy="1475615"/>
          </a:xfrm>
        </p:grpSpPr>
        <p:sp>
          <p:nvSpPr>
            <p:cNvPr id="45" name="Google Shape;45;p2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 rot="10800000">
            <a:off x="3314299" y="444745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7" name="Google Shape;347;p17"/>
          <p:cNvGrpSpPr/>
          <p:nvPr/>
        </p:nvGrpSpPr>
        <p:grpSpPr>
          <a:xfrm rot="5400000" flipH="1">
            <a:off x="332440" y="-372434"/>
            <a:ext cx="732740" cy="1458452"/>
            <a:chOff x="6062500" y="-2559918"/>
            <a:chExt cx="684932" cy="1363294"/>
          </a:xfrm>
        </p:grpSpPr>
        <p:sp>
          <p:nvSpPr>
            <p:cNvPr id="348" name="Google Shape;348;p17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062500" y="-1875596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17"/>
          <p:cNvGrpSpPr/>
          <p:nvPr/>
        </p:nvGrpSpPr>
        <p:grpSpPr>
          <a:xfrm rot="-5400000" flipH="1">
            <a:off x="8156784" y="-30445"/>
            <a:ext cx="1010972" cy="1021073"/>
            <a:chOff x="-2396575" y="-2067999"/>
            <a:chExt cx="862751" cy="871372"/>
          </a:xfrm>
        </p:grpSpPr>
        <p:sp>
          <p:nvSpPr>
            <p:cNvPr id="353" name="Google Shape;353;p17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17"/>
          <p:cNvGrpSpPr/>
          <p:nvPr/>
        </p:nvGrpSpPr>
        <p:grpSpPr>
          <a:xfrm flipH="1">
            <a:off x="8957311" y="2197962"/>
            <a:ext cx="186688" cy="373785"/>
            <a:chOff x="-51293" y="947012"/>
            <a:chExt cx="186688" cy="373785"/>
          </a:xfrm>
        </p:grpSpPr>
        <p:sp>
          <p:nvSpPr>
            <p:cNvPr id="356" name="Google Shape;356;p17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APTION_ONLY_1_2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9"/>
          <p:cNvGrpSpPr/>
          <p:nvPr/>
        </p:nvGrpSpPr>
        <p:grpSpPr>
          <a:xfrm>
            <a:off x="1" y="-14350"/>
            <a:ext cx="5410361" cy="5324970"/>
            <a:chOff x="1" y="-14350"/>
            <a:chExt cx="5410361" cy="5324970"/>
          </a:xfrm>
        </p:grpSpPr>
        <p:grpSp>
          <p:nvGrpSpPr>
            <p:cNvPr id="375" name="Google Shape;375;p19"/>
            <p:cNvGrpSpPr/>
            <p:nvPr/>
          </p:nvGrpSpPr>
          <p:grpSpPr>
            <a:xfrm rot="-5400000" flipH="1">
              <a:off x="3359762" y="3204930"/>
              <a:ext cx="1371372" cy="2729828"/>
              <a:chOff x="3360978" y="3384425"/>
              <a:chExt cx="884242" cy="1760044"/>
            </a:xfrm>
          </p:grpSpPr>
          <p:sp>
            <p:nvSpPr>
              <p:cNvPr id="376" name="Google Shape;376;p19"/>
              <p:cNvSpPr/>
              <p:nvPr/>
            </p:nvSpPr>
            <p:spPr>
              <a:xfrm>
                <a:off x="3655812" y="3844877"/>
                <a:ext cx="589408" cy="423156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3625690" y="3384425"/>
                <a:ext cx="619530" cy="46058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532" extrusionOk="0">
                    <a:moveTo>
                      <a:pt x="4751" y="0"/>
                    </a:moveTo>
                    <a:cubicBezTo>
                      <a:pt x="2897" y="0"/>
                      <a:pt x="1215" y="751"/>
                      <a:pt x="0" y="1970"/>
                    </a:cubicBezTo>
                    <a:lnTo>
                      <a:pt x="1562" y="3532"/>
                    </a:lnTo>
                    <a:cubicBezTo>
                      <a:pt x="2373" y="2721"/>
                      <a:pt x="3476" y="2257"/>
                      <a:pt x="4751" y="2257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3360978" y="4267903"/>
                <a:ext cx="884242" cy="876566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22" extrusionOk="0">
                    <a:moveTo>
                      <a:pt x="0" y="1"/>
                    </a:moveTo>
                    <a:cubicBezTo>
                      <a:pt x="0" y="3537"/>
                      <a:pt x="2781" y="6434"/>
                      <a:pt x="6257" y="6721"/>
                    </a:cubicBezTo>
                    <a:lnTo>
                      <a:pt x="6781" y="6721"/>
                    </a:lnTo>
                    <a:lnTo>
                      <a:pt x="6781" y="6666"/>
                    </a:lnTo>
                    <a:lnTo>
                      <a:pt x="6781" y="4464"/>
                    </a:lnTo>
                    <a:cubicBezTo>
                      <a:pt x="4287" y="4464"/>
                      <a:pt x="2262" y="2494"/>
                      <a:pt x="2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3360978" y="3641188"/>
                <a:ext cx="468527" cy="62684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807" extrusionOk="0">
                    <a:moveTo>
                      <a:pt x="2030" y="1"/>
                    </a:moveTo>
                    <a:cubicBezTo>
                      <a:pt x="811" y="1215"/>
                      <a:pt x="0" y="2897"/>
                      <a:pt x="0" y="4807"/>
                    </a:cubicBezTo>
                    <a:lnTo>
                      <a:pt x="2262" y="4807"/>
                    </a:lnTo>
                    <a:cubicBezTo>
                      <a:pt x="2262" y="3532"/>
                      <a:pt x="2781" y="2434"/>
                      <a:pt x="3592" y="1563"/>
                    </a:cubicBez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0" name="Google Shape;380;p19"/>
            <p:cNvGrpSpPr/>
            <p:nvPr/>
          </p:nvGrpSpPr>
          <p:grpSpPr>
            <a:xfrm>
              <a:off x="186838" y="-14350"/>
              <a:ext cx="2496028" cy="1247583"/>
              <a:chOff x="7311775" y="-11925"/>
              <a:chExt cx="1832216" cy="915791"/>
            </a:xfrm>
          </p:grpSpPr>
          <p:sp>
            <p:nvSpPr>
              <p:cNvPr id="381" name="Google Shape;381;p19"/>
              <p:cNvSpPr/>
              <p:nvPr/>
            </p:nvSpPr>
            <p:spPr>
              <a:xfrm>
                <a:off x="7311775" y="-11925"/>
                <a:ext cx="916590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5734" extrusionOk="0">
                    <a:moveTo>
                      <a:pt x="1" y="1"/>
                    </a:moveTo>
                    <a:lnTo>
                      <a:pt x="5739" y="5734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8228199" y="-11925"/>
                <a:ext cx="915791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4" extrusionOk="0">
                    <a:moveTo>
                      <a:pt x="1" y="1"/>
                    </a:moveTo>
                    <a:lnTo>
                      <a:pt x="1" y="573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8413305" y="256071"/>
                <a:ext cx="462847" cy="462847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898" extrusionOk="0">
                    <a:moveTo>
                      <a:pt x="1446" y="0"/>
                    </a:moveTo>
                    <a:cubicBezTo>
                      <a:pt x="635" y="0"/>
                      <a:pt x="0" y="696"/>
                      <a:pt x="0" y="1451"/>
                    </a:cubicBezTo>
                    <a:cubicBezTo>
                      <a:pt x="0" y="2262"/>
                      <a:pt x="635" y="2897"/>
                      <a:pt x="1446" y="2897"/>
                    </a:cubicBezTo>
                    <a:cubicBezTo>
                      <a:pt x="2202" y="2897"/>
                      <a:pt x="2897" y="2262"/>
                      <a:pt x="2897" y="1451"/>
                    </a:cubicBezTo>
                    <a:cubicBezTo>
                      <a:pt x="2897" y="696"/>
                      <a:pt x="2202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" name="Google Shape;384;p19"/>
            <p:cNvGrpSpPr/>
            <p:nvPr/>
          </p:nvGrpSpPr>
          <p:grpSpPr>
            <a:xfrm>
              <a:off x="1" y="3882594"/>
              <a:ext cx="713217" cy="1428026"/>
              <a:chOff x="-66206" y="1406331"/>
              <a:chExt cx="277236" cy="555069"/>
            </a:xfrm>
          </p:grpSpPr>
          <p:sp>
            <p:nvSpPr>
              <p:cNvPr id="385" name="Google Shape;385;p19"/>
              <p:cNvSpPr/>
              <p:nvPr/>
            </p:nvSpPr>
            <p:spPr>
              <a:xfrm rot="5400000">
                <a:off x="-66253" y="1406378"/>
                <a:ext cx="277331" cy="277236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721" extrusionOk="0">
                    <a:moveTo>
                      <a:pt x="0" y="0"/>
                    </a:moveTo>
                    <a:lnTo>
                      <a:pt x="0" y="2721"/>
                    </a:lnTo>
                    <a:lnTo>
                      <a:pt x="2721" y="27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 rot="5400000">
                <a:off x="-66457" y="1683913"/>
                <a:ext cx="277739" cy="277236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721" extrusionOk="0">
                    <a:moveTo>
                      <a:pt x="0" y="0"/>
                    </a:moveTo>
                    <a:lnTo>
                      <a:pt x="0" y="2721"/>
                    </a:lnTo>
                    <a:lnTo>
                      <a:pt x="2725" y="27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7" name="Google Shape;387;p19"/>
          <p:cNvSpPr txBox="1">
            <a:spLocks noGrp="1"/>
          </p:cNvSpPr>
          <p:nvPr>
            <p:ph type="title"/>
          </p:nvPr>
        </p:nvSpPr>
        <p:spPr>
          <a:xfrm>
            <a:off x="604247" y="1592550"/>
            <a:ext cx="40023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88" name="Google Shape;388;p19"/>
          <p:cNvSpPr txBox="1">
            <a:spLocks noGrp="1"/>
          </p:cNvSpPr>
          <p:nvPr>
            <p:ph type="subTitle" idx="1"/>
          </p:nvPr>
        </p:nvSpPr>
        <p:spPr>
          <a:xfrm>
            <a:off x="604250" y="2470025"/>
            <a:ext cx="2764800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APTION_ONLY_1_2_1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0"/>
          <p:cNvGrpSpPr/>
          <p:nvPr/>
        </p:nvGrpSpPr>
        <p:grpSpPr>
          <a:xfrm>
            <a:off x="4282537" y="-90553"/>
            <a:ext cx="5000446" cy="5685966"/>
            <a:chOff x="4282537" y="-90553"/>
            <a:chExt cx="5000446" cy="5685966"/>
          </a:xfrm>
        </p:grpSpPr>
        <p:grpSp>
          <p:nvGrpSpPr>
            <p:cNvPr id="391" name="Google Shape;391;p20"/>
            <p:cNvGrpSpPr/>
            <p:nvPr/>
          </p:nvGrpSpPr>
          <p:grpSpPr>
            <a:xfrm rot="5400000" flipH="1">
              <a:off x="7123543" y="-708387"/>
              <a:ext cx="1247578" cy="2483246"/>
              <a:chOff x="3360978" y="3384425"/>
              <a:chExt cx="884242" cy="1760044"/>
            </a:xfrm>
          </p:grpSpPr>
          <p:sp>
            <p:nvSpPr>
              <p:cNvPr id="392" name="Google Shape;392;p20"/>
              <p:cNvSpPr/>
              <p:nvPr/>
            </p:nvSpPr>
            <p:spPr>
              <a:xfrm>
                <a:off x="3655812" y="3844877"/>
                <a:ext cx="589408" cy="423156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3625690" y="3384425"/>
                <a:ext cx="619530" cy="46058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532" extrusionOk="0">
                    <a:moveTo>
                      <a:pt x="4751" y="0"/>
                    </a:moveTo>
                    <a:cubicBezTo>
                      <a:pt x="2897" y="0"/>
                      <a:pt x="1215" y="751"/>
                      <a:pt x="0" y="1970"/>
                    </a:cubicBezTo>
                    <a:lnTo>
                      <a:pt x="1562" y="3532"/>
                    </a:lnTo>
                    <a:cubicBezTo>
                      <a:pt x="2373" y="2721"/>
                      <a:pt x="3476" y="2257"/>
                      <a:pt x="4751" y="2257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0"/>
              <p:cNvSpPr/>
              <p:nvPr/>
            </p:nvSpPr>
            <p:spPr>
              <a:xfrm>
                <a:off x="3360978" y="4267903"/>
                <a:ext cx="884242" cy="876566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22" extrusionOk="0">
                    <a:moveTo>
                      <a:pt x="0" y="1"/>
                    </a:moveTo>
                    <a:cubicBezTo>
                      <a:pt x="0" y="3537"/>
                      <a:pt x="2781" y="6434"/>
                      <a:pt x="6257" y="6721"/>
                    </a:cubicBezTo>
                    <a:lnTo>
                      <a:pt x="6781" y="6721"/>
                    </a:lnTo>
                    <a:lnTo>
                      <a:pt x="6781" y="6666"/>
                    </a:lnTo>
                    <a:lnTo>
                      <a:pt x="6781" y="4464"/>
                    </a:lnTo>
                    <a:cubicBezTo>
                      <a:pt x="4287" y="4464"/>
                      <a:pt x="2262" y="2494"/>
                      <a:pt x="2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0"/>
              <p:cNvSpPr/>
              <p:nvPr/>
            </p:nvSpPr>
            <p:spPr>
              <a:xfrm>
                <a:off x="3360978" y="3641188"/>
                <a:ext cx="468527" cy="62684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807" extrusionOk="0">
                    <a:moveTo>
                      <a:pt x="2030" y="1"/>
                    </a:moveTo>
                    <a:cubicBezTo>
                      <a:pt x="811" y="1215"/>
                      <a:pt x="0" y="2897"/>
                      <a:pt x="0" y="4807"/>
                    </a:cubicBezTo>
                    <a:lnTo>
                      <a:pt x="2262" y="4807"/>
                    </a:lnTo>
                    <a:cubicBezTo>
                      <a:pt x="2262" y="3532"/>
                      <a:pt x="2781" y="2434"/>
                      <a:pt x="3592" y="1563"/>
                    </a:cubicBez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20"/>
            <p:cNvGrpSpPr/>
            <p:nvPr/>
          </p:nvGrpSpPr>
          <p:grpSpPr>
            <a:xfrm rot="10800000">
              <a:off x="4282537" y="3844849"/>
              <a:ext cx="2764631" cy="1381838"/>
              <a:chOff x="7311775" y="-11925"/>
              <a:chExt cx="1832216" cy="915791"/>
            </a:xfrm>
          </p:grpSpPr>
          <p:sp>
            <p:nvSpPr>
              <p:cNvPr id="397" name="Google Shape;397;p20"/>
              <p:cNvSpPr/>
              <p:nvPr/>
            </p:nvSpPr>
            <p:spPr>
              <a:xfrm>
                <a:off x="7311775" y="-11925"/>
                <a:ext cx="916590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5734" extrusionOk="0">
                    <a:moveTo>
                      <a:pt x="1" y="1"/>
                    </a:moveTo>
                    <a:lnTo>
                      <a:pt x="5739" y="5734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0"/>
              <p:cNvSpPr/>
              <p:nvPr/>
            </p:nvSpPr>
            <p:spPr>
              <a:xfrm>
                <a:off x="8228199" y="-11925"/>
                <a:ext cx="915791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4" extrusionOk="0">
                    <a:moveTo>
                      <a:pt x="1" y="1"/>
                    </a:moveTo>
                    <a:lnTo>
                      <a:pt x="1" y="573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0"/>
              <p:cNvSpPr/>
              <p:nvPr/>
            </p:nvSpPr>
            <p:spPr>
              <a:xfrm>
                <a:off x="8413305" y="256071"/>
                <a:ext cx="462847" cy="462847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898" extrusionOk="0">
                    <a:moveTo>
                      <a:pt x="1446" y="0"/>
                    </a:moveTo>
                    <a:cubicBezTo>
                      <a:pt x="635" y="0"/>
                      <a:pt x="0" y="696"/>
                      <a:pt x="0" y="1451"/>
                    </a:cubicBezTo>
                    <a:cubicBezTo>
                      <a:pt x="0" y="2262"/>
                      <a:pt x="635" y="2897"/>
                      <a:pt x="1446" y="2897"/>
                    </a:cubicBezTo>
                    <a:cubicBezTo>
                      <a:pt x="2202" y="2897"/>
                      <a:pt x="2897" y="2262"/>
                      <a:pt x="2897" y="1451"/>
                    </a:cubicBezTo>
                    <a:cubicBezTo>
                      <a:pt x="2897" y="696"/>
                      <a:pt x="2202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20"/>
            <p:cNvGrpSpPr/>
            <p:nvPr/>
          </p:nvGrpSpPr>
          <p:grpSpPr>
            <a:xfrm flipH="1">
              <a:off x="8417452" y="3862433"/>
              <a:ext cx="865530" cy="1732981"/>
              <a:chOff x="-66206" y="1406331"/>
              <a:chExt cx="277236" cy="555069"/>
            </a:xfrm>
          </p:grpSpPr>
          <p:sp>
            <p:nvSpPr>
              <p:cNvPr id="401" name="Google Shape;401;p20"/>
              <p:cNvSpPr/>
              <p:nvPr/>
            </p:nvSpPr>
            <p:spPr>
              <a:xfrm rot="5400000">
                <a:off x="-66253" y="1406378"/>
                <a:ext cx="277331" cy="277236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721" extrusionOk="0">
                    <a:moveTo>
                      <a:pt x="0" y="0"/>
                    </a:moveTo>
                    <a:lnTo>
                      <a:pt x="0" y="2721"/>
                    </a:lnTo>
                    <a:lnTo>
                      <a:pt x="2721" y="27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0"/>
              <p:cNvSpPr/>
              <p:nvPr/>
            </p:nvSpPr>
            <p:spPr>
              <a:xfrm rot="5400000">
                <a:off x="-66457" y="1683913"/>
                <a:ext cx="277739" cy="277236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721" extrusionOk="0">
                    <a:moveTo>
                      <a:pt x="0" y="0"/>
                    </a:moveTo>
                    <a:lnTo>
                      <a:pt x="0" y="2721"/>
                    </a:lnTo>
                    <a:lnTo>
                      <a:pt x="2725" y="27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3" name="Google Shape;403;p20"/>
          <p:cNvSpPr txBox="1">
            <a:spLocks noGrp="1"/>
          </p:cNvSpPr>
          <p:nvPr>
            <p:ph type="title"/>
          </p:nvPr>
        </p:nvSpPr>
        <p:spPr>
          <a:xfrm>
            <a:off x="5184600" y="1592550"/>
            <a:ext cx="33135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20"/>
          <p:cNvSpPr txBox="1">
            <a:spLocks noGrp="1"/>
          </p:cNvSpPr>
          <p:nvPr>
            <p:ph type="subTitle" idx="1"/>
          </p:nvPr>
        </p:nvSpPr>
        <p:spPr>
          <a:xfrm>
            <a:off x="5733450" y="2470025"/>
            <a:ext cx="2764800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"/>
          <p:cNvSpPr txBox="1">
            <a:spLocks noGrp="1"/>
          </p:cNvSpPr>
          <p:nvPr>
            <p:ph type="body" idx="1"/>
          </p:nvPr>
        </p:nvSpPr>
        <p:spPr>
          <a:xfrm>
            <a:off x="631350" y="1385625"/>
            <a:ext cx="3858900" cy="32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30200" rtl="0">
              <a:spcBef>
                <a:spcPts val="12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35" name="Google Shape;435;p22"/>
          <p:cNvSpPr txBox="1">
            <a:spLocks noGrp="1"/>
          </p:cNvSpPr>
          <p:nvPr>
            <p:ph type="title"/>
          </p:nvPr>
        </p:nvSpPr>
        <p:spPr>
          <a:xfrm>
            <a:off x="721644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2"/>
          <p:cNvSpPr txBox="1">
            <a:spLocks noGrp="1"/>
          </p:cNvSpPr>
          <p:nvPr>
            <p:ph type="body" idx="2"/>
          </p:nvPr>
        </p:nvSpPr>
        <p:spPr>
          <a:xfrm>
            <a:off x="4572125" y="1385625"/>
            <a:ext cx="3858900" cy="32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508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437" name="Google Shape;437;p22"/>
          <p:cNvGrpSpPr/>
          <p:nvPr/>
        </p:nvGrpSpPr>
        <p:grpSpPr>
          <a:xfrm rot="5400000" flipH="1">
            <a:off x="332440" y="-372434"/>
            <a:ext cx="732740" cy="1458452"/>
            <a:chOff x="6062500" y="-2559918"/>
            <a:chExt cx="684932" cy="1363294"/>
          </a:xfrm>
        </p:grpSpPr>
        <p:sp>
          <p:nvSpPr>
            <p:cNvPr id="438" name="Google Shape;438;p22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6062500" y="-1875596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22"/>
          <p:cNvGrpSpPr/>
          <p:nvPr/>
        </p:nvGrpSpPr>
        <p:grpSpPr>
          <a:xfrm rot="-5400000" flipH="1">
            <a:off x="8156784" y="-30445"/>
            <a:ext cx="1010972" cy="1021073"/>
            <a:chOff x="-2396575" y="-2067999"/>
            <a:chExt cx="862751" cy="871372"/>
          </a:xfrm>
        </p:grpSpPr>
        <p:sp>
          <p:nvSpPr>
            <p:cNvPr id="443" name="Google Shape;443;p22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2"/>
          <p:cNvGrpSpPr/>
          <p:nvPr/>
        </p:nvGrpSpPr>
        <p:grpSpPr>
          <a:xfrm flipH="1">
            <a:off x="8957311" y="2197962"/>
            <a:ext cx="186688" cy="373785"/>
            <a:chOff x="-51293" y="947012"/>
            <a:chExt cx="186688" cy="373785"/>
          </a:xfrm>
        </p:grpSpPr>
        <p:sp>
          <p:nvSpPr>
            <p:cNvPr id="446" name="Google Shape;446;p22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23"/>
          <p:cNvGrpSpPr/>
          <p:nvPr/>
        </p:nvGrpSpPr>
        <p:grpSpPr>
          <a:xfrm rot="10800000">
            <a:off x="7742855" y="-132569"/>
            <a:ext cx="1426054" cy="1426010"/>
            <a:chOff x="6" y="13819"/>
            <a:chExt cx="717295" cy="717309"/>
          </a:xfrm>
        </p:grpSpPr>
        <p:sp>
          <p:nvSpPr>
            <p:cNvPr id="450" name="Google Shape;450;p23"/>
            <p:cNvSpPr/>
            <p:nvPr/>
          </p:nvSpPr>
          <p:spPr>
            <a:xfrm rot="-5400000">
              <a:off x="-1" y="13826"/>
              <a:ext cx="717309" cy="717295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 rot="-5400000">
              <a:off x="171584" y="223613"/>
              <a:ext cx="362533" cy="362525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3"/>
          <p:cNvGrpSpPr/>
          <p:nvPr/>
        </p:nvGrpSpPr>
        <p:grpSpPr>
          <a:xfrm flipH="1">
            <a:off x="-29804" y="3884120"/>
            <a:ext cx="1426021" cy="1425111"/>
            <a:chOff x="8459075" y="3790082"/>
            <a:chExt cx="684928" cy="684426"/>
          </a:xfrm>
        </p:grpSpPr>
        <p:sp>
          <p:nvSpPr>
            <p:cNvPr id="453" name="Google Shape;453;p23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3"/>
          <p:cNvGrpSpPr/>
          <p:nvPr/>
        </p:nvGrpSpPr>
        <p:grpSpPr>
          <a:xfrm rot="10800000" flipH="1">
            <a:off x="9" y="1299073"/>
            <a:ext cx="186688" cy="373785"/>
            <a:chOff x="-51293" y="947012"/>
            <a:chExt cx="186688" cy="373785"/>
          </a:xfrm>
        </p:grpSpPr>
        <p:sp>
          <p:nvSpPr>
            <p:cNvPr id="457" name="Google Shape;457;p23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23"/>
          <p:cNvGrpSpPr/>
          <p:nvPr/>
        </p:nvGrpSpPr>
        <p:grpSpPr>
          <a:xfrm rot="10800000">
            <a:off x="8957307" y="3918623"/>
            <a:ext cx="186688" cy="373785"/>
            <a:chOff x="-51293" y="947012"/>
            <a:chExt cx="186688" cy="373785"/>
          </a:xfrm>
        </p:grpSpPr>
        <p:sp>
          <p:nvSpPr>
            <p:cNvPr id="460" name="Google Shape;460;p23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3"/>
          <p:cNvSpPr txBox="1">
            <a:spLocks noGrp="1"/>
          </p:cNvSpPr>
          <p:nvPr>
            <p:ph type="subTitle" idx="1"/>
          </p:nvPr>
        </p:nvSpPr>
        <p:spPr>
          <a:xfrm>
            <a:off x="1035950" y="31750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63" name="Google Shape;463;p23"/>
          <p:cNvSpPr txBox="1">
            <a:spLocks noGrp="1"/>
          </p:cNvSpPr>
          <p:nvPr>
            <p:ph type="subTitle" idx="2"/>
          </p:nvPr>
        </p:nvSpPr>
        <p:spPr>
          <a:xfrm>
            <a:off x="6490950" y="31750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64" name="Google Shape;464;p23"/>
          <p:cNvSpPr txBox="1">
            <a:spLocks noGrp="1"/>
          </p:cNvSpPr>
          <p:nvPr>
            <p:ph type="subTitle" idx="3"/>
          </p:nvPr>
        </p:nvSpPr>
        <p:spPr>
          <a:xfrm>
            <a:off x="3763450" y="31750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65" name="Google Shape;465;p23"/>
          <p:cNvSpPr txBox="1">
            <a:spLocks noGrp="1"/>
          </p:cNvSpPr>
          <p:nvPr>
            <p:ph type="subTitle" idx="4"/>
          </p:nvPr>
        </p:nvSpPr>
        <p:spPr>
          <a:xfrm>
            <a:off x="732500" y="3677225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66" name="Google Shape;466;p23"/>
          <p:cNvSpPr txBox="1">
            <a:spLocks noGrp="1"/>
          </p:cNvSpPr>
          <p:nvPr>
            <p:ph type="subTitle" idx="5"/>
          </p:nvPr>
        </p:nvSpPr>
        <p:spPr>
          <a:xfrm>
            <a:off x="3460000" y="3677225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67" name="Google Shape;467;p23"/>
          <p:cNvSpPr txBox="1">
            <a:spLocks noGrp="1"/>
          </p:cNvSpPr>
          <p:nvPr>
            <p:ph type="subTitle" idx="6"/>
          </p:nvPr>
        </p:nvSpPr>
        <p:spPr>
          <a:xfrm>
            <a:off x="6187500" y="3677225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68" name="Google Shape;468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3"/>
          <p:cNvSpPr txBox="1">
            <a:spLocks noGrp="1"/>
          </p:cNvSpPr>
          <p:nvPr>
            <p:ph type="title" idx="7" hasCustomPrompt="1"/>
          </p:nvPr>
        </p:nvSpPr>
        <p:spPr>
          <a:xfrm>
            <a:off x="4130550" y="1968627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470" name="Google Shape;470;p23"/>
          <p:cNvSpPr txBox="1">
            <a:spLocks noGrp="1"/>
          </p:cNvSpPr>
          <p:nvPr>
            <p:ph type="title" idx="8" hasCustomPrompt="1"/>
          </p:nvPr>
        </p:nvSpPr>
        <p:spPr>
          <a:xfrm>
            <a:off x="6850800" y="1968627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471" name="Google Shape;471;p23"/>
          <p:cNvSpPr txBox="1">
            <a:spLocks noGrp="1"/>
          </p:cNvSpPr>
          <p:nvPr>
            <p:ph type="title" idx="9" hasCustomPrompt="1"/>
          </p:nvPr>
        </p:nvSpPr>
        <p:spPr>
          <a:xfrm>
            <a:off x="1395800" y="1968627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4"/>
          <p:cNvGrpSpPr/>
          <p:nvPr/>
        </p:nvGrpSpPr>
        <p:grpSpPr>
          <a:xfrm flipH="1">
            <a:off x="7742855" y="3883220"/>
            <a:ext cx="1426054" cy="1426010"/>
            <a:chOff x="6" y="13819"/>
            <a:chExt cx="717295" cy="717309"/>
          </a:xfrm>
        </p:grpSpPr>
        <p:sp>
          <p:nvSpPr>
            <p:cNvPr id="474" name="Google Shape;474;p24"/>
            <p:cNvSpPr/>
            <p:nvPr/>
          </p:nvSpPr>
          <p:spPr>
            <a:xfrm rot="-5400000">
              <a:off x="-1" y="13826"/>
              <a:ext cx="717309" cy="717295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 rot="-5400000">
              <a:off x="171584" y="223613"/>
              <a:ext cx="362533" cy="362525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24"/>
          <p:cNvGrpSpPr/>
          <p:nvPr/>
        </p:nvGrpSpPr>
        <p:grpSpPr>
          <a:xfrm rot="10800000">
            <a:off x="-29804" y="-132569"/>
            <a:ext cx="1426021" cy="1425111"/>
            <a:chOff x="8459075" y="3790082"/>
            <a:chExt cx="684928" cy="684426"/>
          </a:xfrm>
        </p:grpSpPr>
        <p:sp>
          <p:nvSpPr>
            <p:cNvPr id="477" name="Google Shape;477;p24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4"/>
          <p:cNvGrpSpPr/>
          <p:nvPr/>
        </p:nvGrpSpPr>
        <p:grpSpPr>
          <a:xfrm>
            <a:off x="4534" y="3503804"/>
            <a:ext cx="186688" cy="373785"/>
            <a:chOff x="-51293" y="947012"/>
            <a:chExt cx="186688" cy="373785"/>
          </a:xfrm>
        </p:grpSpPr>
        <p:sp>
          <p:nvSpPr>
            <p:cNvPr id="481" name="Google Shape;481;p24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4"/>
          <p:cNvGrpSpPr/>
          <p:nvPr/>
        </p:nvGrpSpPr>
        <p:grpSpPr>
          <a:xfrm flipH="1">
            <a:off x="8957307" y="884254"/>
            <a:ext cx="186688" cy="373785"/>
            <a:chOff x="-51293" y="947012"/>
            <a:chExt cx="186688" cy="373785"/>
          </a:xfrm>
        </p:grpSpPr>
        <p:sp>
          <p:nvSpPr>
            <p:cNvPr id="484" name="Google Shape;484;p24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4"/>
          <p:cNvSpPr txBox="1">
            <a:spLocks noGrp="1"/>
          </p:cNvSpPr>
          <p:nvPr>
            <p:ph type="subTitle" idx="1"/>
          </p:nvPr>
        </p:nvSpPr>
        <p:spPr>
          <a:xfrm>
            <a:off x="713225" y="3121711"/>
            <a:ext cx="22266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87" name="Google Shape;487;p24"/>
          <p:cNvSpPr txBox="1">
            <a:spLocks noGrp="1"/>
          </p:cNvSpPr>
          <p:nvPr>
            <p:ph type="subTitle" idx="2"/>
          </p:nvPr>
        </p:nvSpPr>
        <p:spPr>
          <a:xfrm>
            <a:off x="6187500" y="3121711"/>
            <a:ext cx="22266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88" name="Google Shape;488;p24"/>
          <p:cNvSpPr txBox="1">
            <a:spLocks noGrp="1"/>
          </p:cNvSpPr>
          <p:nvPr>
            <p:ph type="subTitle" idx="3"/>
          </p:nvPr>
        </p:nvSpPr>
        <p:spPr>
          <a:xfrm>
            <a:off x="3461818" y="3121711"/>
            <a:ext cx="22266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89" name="Google Shape;489;p24"/>
          <p:cNvSpPr txBox="1">
            <a:spLocks noGrp="1"/>
          </p:cNvSpPr>
          <p:nvPr>
            <p:ph type="subTitle" idx="4"/>
          </p:nvPr>
        </p:nvSpPr>
        <p:spPr>
          <a:xfrm>
            <a:off x="713225" y="3623936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0" name="Google Shape;490;p24"/>
          <p:cNvSpPr txBox="1">
            <a:spLocks noGrp="1"/>
          </p:cNvSpPr>
          <p:nvPr>
            <p:ph type="subTitle" idx="5"/>
          </p:nvPr>
        </p:nvSpPr>
        <p:spPr>
          <a:xfrm>
            <a:off x="3461818" y="3623936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1" name="Google Shape;491;p24"/>
          <p:cNvSpPr txBox="1">
            <a:spLocks noGrp="1"/>
          </p:cNvSpPr>
          <p:nvPr>
            <p:ph type="subTitle" idx="6"/>
          </p:nvPr>
        </p:nvSpPr>
        <p:spPr>
          <a:xfrm>
            <a:off x="6187500" y="3623936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2" name="Google Shape;492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"/>
          <p:cNvSpPr txBox="1">
            <a:spLocks noGrp="1"/>
          </p:cNvSpPr>
          <p:nvPr>
            <p:ph type="subTitle" idx="1"/>
          </p:nvPr>
        </p:nvSpPr>
        <p:spPr>
          <a:xfrm>
            <a:off x="1035950" y="352757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95" name="Google Shape;495;p25"/>
          <p:cNvSpPr txBox="1">
            <a:spLocks noGrp="1"/>
          </p:cNvSpPr>
          <p:nvPr>
            <p:ph type="subTitle" idx="2"/>
          </p:nvPr>
        </p:nvSpPr>
        <p:spPr>
          <a:xfrm>
            <a:off x="732500" y="388425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6" name="Google Shape;496;p25"/>
          <p:cNvSpPr txBox="1">
            <a:spLocks noGrp="1"/>
          </p:cNvSpPr>
          <p:nvPr>
            <p:ph type="subTitle" idx="3"/>
          </p:nvPr>
        </p:nvSpPr>
        <p:spPr>
          <a:xfrm>
            <a:off x="6498150" y="352757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97" name="Google Shape;497;p25"/>
          <p:cNvSpPr txBox="1">
            <a:spLocks noGrp="1"/>
          </p:cNvSpPr>
          <p:nvPr>
            <p:ph type="subTitle" idx="4"/>
          </p:nvPr>
        </p:nvSpPr>
        <p:spPr>
          <a:xfrm>
            <a:off x="6194700" y="388425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8" name="Google Shape;498;p25"/>
          <p:cNvSpPr txBox="1">
            <a:spLocks noGrp="1"/>
          </p:cNvSpPr>
          <p:nvPr>
            <p:ph type="subTitle" idx="5"/>
          </p:nvPr>
        </p:nvSpPr>
        <p:spPr>
          <a:xfrm>
            <a:off x="6498150" y="157832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99" name="Google Shape;499;p25"/>
          <p:cNvSpPr txBox="1">
            <a:spLocks noGrp="1"/>
          </p:cNvSpPr>
          <p:nvPr>
            <p:ph type="subTitle" idx="6"/>
          </p:nvPr>
        </p:nvSpPr>
        <p:spPr>
          <a:xfrm>
            <a:off x="6194700" y="1943249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00" name="Google Shape;500;p25"/>
          <p:cNvSpPr txBox="1">
            <a:spLocks noGrp="1"/>
          </p:cNvSpPr>
          <p:nvPr>
            <p:ph type="subTitle" idx="7"/>
          </p:nvPr>
        </p:nvSpPr>
        <p:spPr>
          <a:xfrm>
            <a:off x="1035950" y="157832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01" name="Google Shape;501;p25"/>
          <p:cNvSpPr txBox="1">
            <a:spLocks noGrp="1"/>
          </p:cNvSpPr>
          <p:nvPr>
            <p:ph type="subTitle" idx="8"/>
          </p:nvPr>
        </p:nvSpPr>
        <p:spPr>
          <a:xfrm>
            <a:off x="732500" y="1953724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02" name="Google Shape;502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03" name="Google Shape;503;p25"/>
          <p:cNvSpPr/>
          <p:nvPr/>
        </p:nvSpPr>
        <p:spPr>
          <a:xfrm rot="-5400000">
            <a:off x="-10423" y="3869750"/>
            <a:ext cx="1426017" cy="1426060"/>
          </a:xfrm>
          <a:custGeom>
            <a:avLst/>
            <a:gdLst/>
            <a:ahLst/>
            <a:cxnLst/>
            <a:rect l="l" t="t" r="r" b="b"/>
            <a:pathLst>
              <a:path w="5734" h="5734" extrusionOk="0">
                <a:moveTo>
                  <a:pt x="1" y="1"/>
                </a:moveTo>
                <a:lnTo>
                  <a:pt x="1" y="5734"/>
                </a:lnTo>
                <a:lnTo>
                  <a:pt x="573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25"/>
          <p:cNvGrpSpPr/>
          <p:nvPr/>
        </p:nvGrpSpPr>
        <p:grpSpPr>
          <a:xfrm rot="10800000" flipH="1">
            <a:off x="7717362" y="-146011"/>
            <a:ext cx="1426021" cy="1425111"/>
            <a:chOff x="8459075" y="3790082"/>
            <a:chExt cx="684928" cy="684426"/>
          </a:xfrm>
        </p:grpSpPr>
        <p:sp>
          <p:nvSpPr>
            <p:cNvPr id="505" name="Google Shape;505;p25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25"/>
          <p:cNvGrpSpPr/>
          <p:nvPr/>
        </p:nvGrpSpPr>
        <p:grpSpPr>
          <a:xfrm flipH="1">
            <a:off x="8957307" y="3490362"/>
            <a:ext cx="186688" cy="373785"/>
            <a:chOff x="-51293" y="947012"/>
            <a:chExt cx="186688" cy="373785"/>
          </a:xfrm>
        </p:grpSpPr>
        <p:sp>
          <p:nvSpPr>
            <p:cNvPr id="509" name="Google Shape;509;p2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9" y="870812"/>
            <a:ext cx="186688" cy="373785"/>
            <a:chOff x="-51293" y="947012"/>
            <a:chExt cx="186688" cy="373785"/>
          </a:xfrm>
        </p:grpSpPr>
        <p:sp>
          <p:nvSpPr>
            <p:cNvPr id="512" name="Google Shape;512;p2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"/>
          <p:cNvSpPr txBox="1">
            <a:spLocks noGrp="1"/>
          </p:cNvSpPr>
          <p:nvPr>
            <p:ph type="subTitle" idx="1"/>
          </p:nvPr>
        </p:nvSpPr>
        <p:spPr>
          <a:xfrm>
            <a:off x="2763777" y="2590883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16" name="Google Shape;516;p26"/>
          <p:cNvSpPr txBox="1">
            <a:spLocks noGrp="1"/>
          </p:cNvSpPr>
          <p:nvPr>
            <p:ph type="subTitle" idx="2"/>
          </p:nvPr>
        </p:nvSpPr>
        <p:spPr>
          <a:xfrm>
            <a:off x="2642247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17" name="Google Shape;517;p26"/>
          <p:cNvSpPr txBox="1">
            <a:spLocks noGrp="1"/>
          </p:cNvSpPr>
          <p:nvPr>
            <p:ph type="subTitle" idx="3"/>
          </p:nvPr>
        </p:nvSpPr>
        <p:spPr>
          <a:xfrm>
            <a:off x="738202" y="2590883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18" name="Google Shape;518;p26"/>
          <p:cNvSpPr txBox="1">
            <a:spLocks noGrp="1"/>
          </p:cNvSpPr>
          <p:nvPr>
            <p:ph type="subTitle" idx="4"/>
          </p:nvPr>
        </p:nvSpPr>
        <p:spPr>
          <a:xfrm>
            <a:off x="625252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19" name="Google Shape;519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0" name="Google Shape;520;p26"/>
          <p:cNvSpPr txBox="1">
            <a:spLocks noGrp="1"/>
          </p:cNvSpPr>
          <p:nvPr>
            <p:ph type="subTitle" idx="5"/>
          </p:nvPr>
        </p:nvSpPr>
        <p:spPr>
          <a:xfrm>
            <a:off x="6790987" y="2590883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21" name="Google Shape;521;p26"/>
          <p:cNvSpPr txBox="1">
            <a:spLocks noGrp="1"/>
          </p:cNvSpPr>
          <p:nvPr>
            <p:ph type="subTitle" idx="6"/>
          </p:nvPr>
        </p:nvSpPr>
        <p:spPr>
          <a:xfrm>
            <a:off x="6676237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22" name="Google Shape;522;p26"/>
          <p:cNvSpPr txBox="1">
            <a:spLocks noGrp="1"/>
          </p:cNvSpPr>
          <p:nvPr>
            <p:ph type="subTitle" idx="7"/>
          </p:nvPr>
        </p:nvSpPr>
        <p:spPr>
          <a:xfrm>
            <a:off x="4758310" y="2590883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23" name="Google Shape;523;p26"/>
          <p:cNvSpPr txBox="1">
            <a:spLocks noGrp="1"/>
          </p:cNvSpPr>
          <p:nvPr>
            <p:ph type="subTitle" idx="8"/>
          </p:nvPr>
        </p:nvSpPr>
        <p:spPr>
          <a:xfrm>
            <a:off x="4659242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524" name="Google Shape;524;p26"/>
          <p:cNvGrpSpPr/>
          <p:nvPr/>
        </p:nvGrpSpPr>
        <p:grpSpPr>
          <a:xfrm>
            <a:off x="7875454" y="3899899"/>
            <a:ext cx="1273500" cy="1273500"/>
            <a:chOff x="7337175" y="4278500"/>
            <a:chExt cx="915791" cy="915791"/>
          </a:xfrm>
        </p:grpSpPr>
        <p:sp>
          <p:nvSpPr>
            <p:cNvPr id="525" name="Google Shape;525;p26"/>
            <p:cNvSpPr/>
            <p:nvPr/>
          </p:nvSpPr>
          <p:spPr>
            <a:xfrm rot="10800000">
              <a:off x="7337175" y="4278500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 rot="10800000">
              <a:off x="7605014" y="44634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26"/>
          <p:cNvGrpSpPr/>
          <p:nvPr/>
        </p:nvGrpSpPr>
        <p:grpSpPr>
          <a:xfrm rot="-5400000">
            <a:off x="8081078" y="-372434"/>
            <a:ext cx="732740" cy="1458452"/>
            <a:chOff x="6062500" y="-2559918"/>
            <a:chExt cx="684932" cy="1363294"/>
          </a:xfrm>
        </p:grpSpPr>
        <p:sp>
          <p:nvSpPr>
            <p:cNvPr id="528" name="Google Shape;528;p26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6062500" y="-1875596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6"/>
          <p:cNvGrpSpPr/>
          <p:nvPr/>
        </p:nvGrpSpPr>
        <p:grpSpPr>
          <a:xfrm>
            <a:off x="-21497" y="4439056"/>
            <a:ext cx="1458475" cy="1416807"/>
            <a:chOff x="-2396575" y="-2067999"/>
            <a:chExt cx="1244645" cy="1209086"/>
          </a:xfrm>
        </p:grpSpPr>
        <p:sp>
          <p:nvSpPr>
            <p:cNvPr id="533" name="Google Shape;533;p26"/>
            <p:cNvSpPr/>
            <p:nvPr/>
          </p:nvSpPr>
          <p:spPr>
            <a:xfrm>
              <a:off x="-2183150" y="-1925764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6"/>
          <p:cNvGrpSpPr/>
          <p:nvPr/>
        </p:nvGrpSpPr>
        <p:grpSpPr>
          <a:xfrm>
            <a:off x="9" y="870812"/>
            <a:ext cx="186688" cy="373785"/>
            <a:chOff x="-51293" y="947012"/>
            <a:chExt cx="186688" cy="373785"/>
          </a:xfrm>
        </p:grpSpPr>
        <p:sp>
          <p:nvSpPr>
            <p:cNvPr id="537" name="Google Shape;537;p26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7"/>
          <p:cNvGrpSpPr/>
          <p:nvPr/>
        </p:nvGrpSpPr>
        <p:grpSpPr>
          <a:xfrm>
            <a:off x="-52621" y="-81787"/>
            <a:ext cx="9228591" cy="5237445"/>
            <a:chOff x="-52621" y="-81787"/>
            <a:chExt cx="9228591" cy="5237445"/>
          </a:xfrm>
        </p:grpSpPr>
        <p:grpSp>
          <p:nvGrpSpPr>
            <p:cNvPr id="541" name="Google Shape;541;p27"/>
            <p:cNvGrpSpPr/>
            <p:nvPr/>
          </p:nvGrpSpPr>
          <p:grpSpPr>
            <a:xfrm>
              <a:off x="8280678" y="4857373"/>
              <a:ext cx="895292" cy="298285"/>
              <a:chOff x="5977976" y="1238193"/>
              <a:chExt cx="1968973" cy="656003"/>
            </a:xfrm>
          </p:grpSpPr>
          <p:sp>
            <p:nvSpPr>
              <p:cNvPr id="542" name="Google Shape;542;p27"/>
              <p:cNvSpPr/>
              <p:nvPr/>
            </p:nvSpPr>
            <p:spPr>
              <a:xfrm flipH="1">
                <a:off x="7290709" y="1238193"/>
                <a:ext cx="656241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684" extrusionOk="0">
                    <a:moveTo>
                      <a:pt x="1" y="0"/>
                    </a:moveTo>
                    <a:lnTo>
                      <a:pt x="1" y="2684"/>
                    </a:lnTo>
                    <a:lnTo>
                      <a:pt x="2684" y="26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 flipH="1">
                <a:off x="6633731" y="1238193"/>
                <a:ext cx="657218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8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 flipH="1">
                <a:off x="5977976" y="1238193"/>
                <a:ext cx="655996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4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27"/>
            <p:cNvGrpSpPr/>
            <p:nvPr/>
          </p:nvGrpSpPr>
          <p:grpSpPr>
            <a:xfrm rot="10800000">
              <a:off x="-52621" y="-3660"/>
              <a:ext cx="1548007" cy="515684"/>
              <a:chOff x="5977976" y="1238193"/>
              <a:chExt cx="1968973" cy="656003"/>
            </a:xfrm>
          </p:grpSpPr>
          <p:sp>
            <p:nvSpPr>
              <p:cNvPr id="546" name="Google Shape;546;p27"/>
              <p:cNvSpPr/>
              <p:nvPr/>
            </p:nvSpPr>
            <p:spPr>
              <a:xfrm flipH="1">
                <a:off x="7290709" y="1238193"/>
                <a:ext cx="656241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684" extrusionOk="0">
                    <a:moveTo>
                      <a:pt x="1" y="0"/>
                    </a:moveTo>
                    <a:lnTo>
                      <a:pt x="1" y="2684"/>
                    </a:lnTo>
                    <a:lnTo>
                      <a:pt x="2684" y="26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 flipH="1">
                <a:off x="6633731" y="1238193"/>
                <a:ext cx="657218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8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 flipH="1">
                <a:off x="5977976" y="1238193"/>
                <a:ext cx="655996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4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" name="Google Shape;549;p27"/>
            <p:cNvGrpSpPr/>
            <p:nvPr/>
          </p:nvGrpSpPr>
          <p:grpSpPr>
            <a:xfrm rot="-5400000">
              <a:off x="8026178" y="-458174"/>
              <a:ext cx="762388" cy="1515161"/>
              <a:chOff x="8452324" y="1355509"/>
              <a:chExt cx="742489" cy="1475615"/>
            </a:xfrm>
          </p:grpSpPr>
          <p:sp>
            <p:nvSpPr>
              <p:cNvPr id="550" name="Google Shape;550;p27"/>
              <p:cNvSpPr/>
              <p:nvPr/>
            </p:nvSpPr>
            <p:spPr>
              <a:xfrm>
                <a:off x="8452324" y="1355509"/>
                <a:ext cx="742489" cy="147561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8983" extrusionOk="0">
                    <a:moveTo>
                      <a:pt x="4520" y="0"/>
                    </a:moveTo>
                    <a:cubicBezTo>
                      <a:pt x="3245" y="0"/>
                      <a:pt x="2142" y="464"/>
                      <a:pt x="1331" y="1275"/>
                    </a:cubicBezTo>
                    <a:lnTo>
                      <a:pt x="4520" y="4519"/>
                    </a:lnTo>
                    <a:lnTo>
                      <a:pt x="4520" y="0"/>
                    </a:lnTo>
                    <a:close/>
                    <a:moveTo>
                      <a:pt x="1" y="4519"/>
                    </a:moveTo>
                    <a:cubicBezTo>
                      <a:pt x="1" y="7012"/>
                      <a:pt x="2026" y="8982"/>
                      <a:pt x="4520" y="8982"/>
                    </a:cubicBezTo>
                    <a:lnTo>
                      <a:pt x="4520" y="45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8452324" y="1564786"/>
                <a:ext cx="742489" cy="533048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2" name="Google Shape;552;p27"/>
          <p:cNvSpPr txBox="1">
            <a:spLocks noGrp="1"/>
          </p:cNvSpPr>
          <p:nvPr>
            <p:ph type="subTitle" idx="1"/>
          </p:nvPr>
        </p:nvSpPr>
        <p:spPr>
          <a:xfrm>
            <a:off x="1985525" y="2531425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3" name="Google Shape;553;p27"/>
          <p:cNvSpPr txBox="1">
            <a:spLocks noGrp="1"/>
          </p:cNvSpPr>
          <p:nvPr>
            <p:ph type="subTitle" idx="2"/>
          </p:nvPr>
        </p:nvSpPr>
        <p:spPr>
          <a:xfrm>
            <a:off x="1985525" y="2894533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54" name="Google Shape;554;p27"/>
          <p:cNvSpPr txBox="1">
            <a:spLocks noGrp="1"/>
          </p:cNvSpPr>
          <p:nvPr>
            <p:ph type="subTitle" idx="3"/>
          </p:nvPr>
        </p:nvSpPr>
        <p:spPr>
          <a:xfrm>
            <a:off x="1985525" y="37112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5" name="Google Shape;555;p27"/>
          <p:cNvSpPr txBox="1">
            <a:spLocks noGrp="1"/>
          </p:cNvSpPr>
          <p:nvPr>
            <p:ph type="subTitle" idx="4"/>
          </p:nvPr>
        </p:nvSpPr>
        <p:spPr>
          <a:xfrm>
            <a:off x="1985525" y="4071900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56" name="Google Shape;556;p27"/>
          <p:cNvSpPr txBox="1">
            <a:spLocks noGrp="1"/>
          </p:cNvSpPr>
          <p:nvPr>
            <p:ph type="subTitle" idx="5"/>
          </p:nvPr>
        </p:nvSpPr>
        <p:spPr>
          <a:xfrm>
            <a:off x="6036275" y="37112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7" name="Google Shape;557;p27"/>
          <p:cNvSpPr txBox="1">
            <a:spLocks noGrp="1"/>
          </p:cNvSpPr>
          <p:nvPr>
            <p:ph type="subTitle" idx="6"/>
          </p:nvPr>
        </p:nvSpPr>
        <p:spPr>
          <a:xfrm>
            <a:off x="6036275" y="4071900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58" name="Google Shape;558;p27"/>
          <p:cNvSpPr txBox="1">
            <a:spLocks noGrp="1"/>
          </p:cNvSpPr>
          <p:nvPr>
            <p:ph type="subTitle" idx="7"/>
          </p:nvPr>
        </p:nvSpPr>
        <p:spPr>
          <a:xfrm>
            <a:off x="6036275" y="13516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9" name="Google Shape;559;p27"/>
          <p:cNvSpPr txBox="1">
            <a:spLocks noGrp="1"/>
          </p:cNvSpPr>
          <p:nvPr>
            <p:ph type="subTitle" idx="8"/>
          </p:nvPr>
        </p:nvSpPr>
        <p:spPr>
          <a:xfrm>
            <a:off x="6036275" y="1717167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60" name="Google Shape;560;p27"/>
          <p:cNvSpPr txBox="1">
            <a:spLocks noGrp="1"/>
          </p:cNvSpPr>
          <p:nvPr>
            <p:ph type="subTitle" idx="9"/>
          </p:nvPr>
        </p:nvSpPr>
        <p:spPr>
          <a:xfrm>
            <a:off x="6036275" y="25314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61" name="Google Shape;561;p27"/>
          <p:cNvSpPr txBox="1">
            <a:spLocks noGrp="1"/>
          </p:cNvSpPr>
          <p:nvPr>
            <p:ph type="subTitle" idx="13"/>
          </p:nvPr>
        </p:nvSpPr>
        <p:spPr>
          <a:xfrm>
            <a:off x="6036275" y="2894533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62" name="Google Shape;562;p27"/>
          <p:cNvSpPr txBox="1">
            <a:spLocks noGrp="1"/>
          </p:cNvSpPr>
          <p:nvPr>
            <p:ph type="subTitle" idx="14"/>
          </p:nvPr>
        </p:nvSpPr>
        <p:spPr>
          <a:xfrm>
            <a:off x="1985525" y="1351625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63" name="Google Shape;563;p27"/>
          <p:cNvSpPr txBox="1">
            <a:spLocks noGrp="1"/>
          </p:cNvSpPr>
          <p:nvPr>
            <p:ph type="subTitle" idx="15"/>
          </p:nvPr>
        </p:nvSpPr>
        <p:spPr>
          <a:xfrm>
            <a:off x="1985525" y="1717167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64" name="Google Shape;564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0"/>
          <p:cNvGrpSpPr/>
          <p:nvPr/>
        </p:nvGrpSpPr>
        <p:grpSpPr>
          <a:xfrm rot="-5400000" flipH="1">
            <a:off x="7283536" y="3434340"/>
            <a:ext cx="1379269" cy="2286130"/>
            <a:chOff x="6250996" y="2163558"/>
            <a:chExt cx="1165809" cy="1932322"/>
          </a:xfrm>
        </p:grpSpPr>
        <p:sp>
          <p:nvSpPr>
            <p:cNvPr id="620" name="Google Shape;620;p30"/>
            <p:cNvSpPr/>
            <p:nvPr/>
          </p:nvSpPr>
          <p:spPr>
            <a:xfrm>
              <a:off x="6639830" y="2163558"/>
              <a:ext cx="776974" cy="1544187"/>
            </a:xfrm>
            <a:custGeom>
              <a:avLst/>
              <a:gdLst/>
              <a:ahLst/>
              <a:cxnLst/>
              <a:rect l="l" t="t" r="r" b="b"/>
              <a:pathLst>
                <a:path w="4458" h="8860" extrusionOk="0">
                  <a:moveTo>
                    <a:pt x="4457" y="0"/>
                  </a:moveTo>
                  <a:cubicBezTo>
                    <a:pt x="3200" y="0"/>
                    <a:pt x="2112" y="457"/>
                    <a:pt x="1312" y="1257"/>
                  </a:cubicBezTo>
                  <a:lnTo>
                    <a:pt x="4457" y="4457"/>
                  </a:lnTo>
                  <a:lnTo>
                    <a:pt x="4457" y="0"/>
                  </a:lnTo>
                  <a:close/>
                  <a:moveTo>
                    <a:pt x="0" y="4457"/>
                  </a:moveTo>
                  <a:cubicBezTo>
                    <a:pt x="0" y="6917"/>
                    <a:pt x="1998" y="8860"/>
                    <a:pt x="4457" y="8860"/>
                  </a:cubicBezTo>
                  <a:lnTo>
                    <a:pt x="4457" y="44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6639830" y="2382637"/>
              <a:ext cx="776974" cy="557894"/>
            </a:xfrm>
            <a:custGeom>
              <a:avLst/>
              <a:gdLst/>
              <a:ahLst/>
              <a:cxnLst/>
              <a:rect l="l" t="t" r="r" b="b"/>
              <a:pathLst>
                <a:path w="4458" h="3201" extrusionOk="0">
                  <a:moveTo>
                    <a:pt x="1312" y="0"/>
                  </a:moveTo>
                  <a:cubicBezTo>
                    <a:pt x="512" y="860"/>
                    <a:pt x="0" y="1943"/>
                    <a:pt x="0" y="3200"/>
                  </a:cubicBezTo>
                  <a:lnTo>
                    <a:pt x="4457" y="3200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6250996" y="2940354"/>
              <a:ext cx="1165809" cy="1155526"/>
            </a:xfrm>
            <a:custGeom>
              <a:avLst/>
              <a:gdLst/>
              <a:ahLst/>
              <a:cxnLst/>
              <a:rect l="l" t="t" r="r" b="b"/>
              <a:pathLst>
                <a:path w="6689" h="6630" extrusionOk="0">
                  <a:moveTo>
                    <a:pt x="0" y="0"/>
                  </a:moveTo>
                  <a:cubicBezTo>
                    <a:pt x="0" y="3488"/>
                    <a:pt x="2743" y="6346"/>
                    <a:pt x="6172" y="6629"/>
                  </a:cubicBezTo>
                  <a:lnTo>
                    <a:pt x="6688" y="6629"/>
                  </a:lnTo>
                  <a:lnTo>
                    <a:pt x="6688" y="6574"/>
                  </a:lnTo>
                  <a:lnTo>
                    <a:pt x="6688" y="4403"/>
                  </a:lnTo>
                  <a:cubicBezTo>
                    <a:pt x="4229" y="4403"/>
                    <a:pt x="2231" y="246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0"/>
          <p:cNvGrpSpPr/>
          <p:nvPr/>
        </p:nvGrpSpPr>
        <p:grpSpPr>
          <a:xfrm rot="-5400000">
            <a:off x="7101573" y="-805217"/>
            <a:ext cx="1379168" cy="2758202"/>
            <a:chOff x="6962374" y="0"/>
            <a:chExt cx="2207022" cy="4413829"/>
          </a:xfrm>
        </p:grpSpPr>
        <p:sp>
          <p:nvSpPr>
            <p:cNvPr id="624" name="Google Shape;624;p30"/>
            <p:cNvSpPr/>
            <p:nvPr/>
          </p:nvSpPr>
          <p:spPr>
            <a:xfrm flipH="1">
              <a:off x="6962374" y="0"/>
              <a:ext cx="2207022" cy="3505364"/>
            </a:xfrm>
            <a:custGeom>
              <a:avLst/>
              <a:gdLst/>
              <a:ahLst/>
              <a:cxnLst/>
              <a:rect l="l" t="t" r="r" b="b"/>
              <a:pathLst>
                <a:path w="9030" h="14342" extrusionOk="0">
                  <a:moveTo>
                    <a:pt x="0" y="1"/>
                  </a:moveTo>
                  <a:lnTo>
                    <a:pt x="0" y="14341"/>
                  </a:lnTo>
                  <a:lnTo>
                    <a:pt x="7315" y="14341"/>
                  </a:lnTo>
                  <a:cubicBezTo>
                    <a:pt x="8403" y="12856"/>
                    <a:pt x="9029" y="11027"/>
                    <a:pt x="9029" y="9029"/>
                  </a:cubicBezTo>
                  <a:cubicBezTo>
                    <a:pt x="9029" y="4001"/>
                    <a:pt x="502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 flipH="1">
              <a:off x="7381293" y="3505104"/>
              <a:ext cx="1788104" cy="908726"/>
            </a:xfrm>
            <a:custGeom>
              <a:avLst/>
              <a:gdLst/>
              <a:ahLst/>
              <a:cxnLst/>
              <a:rect l="l" t="t" r="r" b="b"/>
              <a:pathLst>
                <a:path w="7316" h="3718" extrusionOk="0">
                  <a:moveTo>
                    <a:pt x="0" y="0"/>
                  </a:moveTo>
                  <a:lnTo>
                    <a:pt x="0" y="3717"/>
                  </a:lnTo>
                  <a:cubicBezTo>
                    <a:pt x="3031" y="3717"/>
                    <a:pt x="5715" y="2231"/>
                    <a:pt x="7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 flipH="1">
              <a:off x="7856179" y="2925263"/>
              <a:ext cx="670661" cy="656003"/>
            </a:xfrm>
            <a:custGeom>
              <a:avLst/>
              <a:gdLst/>
              <a:ahLst/>
              <a:cxnLst/>
              <a:rect l="l" t="t" r="r" b="b"/>
              <a:pathLst>
                <a:path w="2744" h="2684" extrusionOk="0">
                  <a:moveTo>
                    <a:pt x="1372" y="0"/>
                  </a:moveTo>
                  <a:cubicBezTo>
                    <a:pt x="631" y="0"/>
                    <a:pt x="0" y="571"/>
                    <a:pt x="0" y="1312"/>
                  </a:cubicBezTo>
                  <a:cubicBezTo>
                    <a:pt x="0" y="2057"/>
                    <a:pt x="631" y="2684"/>
                    <a:pt x="1372" y="2684"/>
                  </a:cubicBezTo>
                  <a:cubicBezTo>
                    <a:pt x="2117" y="2684"/>
                    <a:pt x="2743" y="2057"/>
                    <a:pt x="2743" y="1312"/>
                  </a:cubicBezTo>
                  <a:cubicBezTo>
                    <a:pt x="2743" y="571"/>
                    <a:pt x="2117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30"/>
          <p:cNvGrpSpPr/>
          <p:nvPr/>
        </p:nvGrpSpPr>
        <p:grpSpPr>
          <a:xfrm flipH="1">
            <a:off x="-459377" y="-1339875"/>
            <a:ext cx="2613847" cy="7828214"/>
            <a:chOff x="7127660" y="-14566"/>
            <a:chExt cx="2041749" cy="6114836"/>
          </a:xfrm>
        </p:grpSpPr>
        <p:grpSp>
          <p:nvGrpSpPr>
            <p:cNvPr id="628" name="Google Shape;628;p30"/>
            <p:cNvGrpSpPr/>
            <p:nvPr/>
          </p:nvGrpSpPr>
          <p:grpSpPr>
            <a:xfrm rot="10800000" flipH="1">
              <a:off x="7127660" y="-14566"/>
              <a:ext cx="2041749" cy="3057411"/>
              <a:chOff x="6949850" y="2434425"/>
              <a:chExt cx="332950" cy="498575"/>
            </a:xfrm>
          </p:grpSpPr>
          <p:sp>
            <p:nvSpPr>
              <p:cNvPr id="629" name="Google Shape;629;p30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637;p30"/>
            <p:cNvGrpSpPr/>
            <p:nvPr/>
          </p:nvGrpSpPr>
          <p:grpSpPr>
            <a:xfrm>
              <a:off x="7127660" y="3042859"/>
              <a:ext cx="2041749" cy="3057411"/>
              <a:chOff x="6949850" y="2434425"/>
              <a:chExt cx="332950" cy="498575"/>
            </a:xfrm>
          </p:grpSpPr>
          <p:sp>
            <p:nvSpPr>
              <p:cNvPr id="638" name="Google Shape;638;p30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30"/>
          <p:cNvGrpSpPr/>
          <p:nvPr/>
        </p:nvGrpSpPr>
        <p:grpSpPr>
          <a:xfrm rot="-5400000" flipH="1">
            <a:off x="8254673" y="2113886"/>
            <a:ext cx="1373556" cy="457628"/>
            <a:chOff x="6431750" y="279362"/>
            <a:chExt cx="1968973" cy="656003"/>
          </a:xfrm>
        </p:grpSpPr>
        <p:sp>
          <p:nvSpPr>
            <p:cNvPr id="647" name="Google Shape;647;p30"/>
            <p:cNvSpPr/>
            <p:nvPr/>
          </p:nvSpPr>
          <p:spPr>
            <a:xfrm flipH="1">
              <a:off x="7744483" y="279362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 flipH="1">
              <a:off x="7087505" y="279362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 flipH="1">
              <a:off x="6431750" y="279362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1778065" y="2378000"/>
            <a:ext cx="5599500" cy="1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1437265" y="3852527"/>
            <a:ext cx="62811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1437265" y="1091852"/>
            <a:ext cx="6281100" cy="11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2" name="Google Shape;52;p3"/>
          <p:cNvGrpSpPr/>
          <p:nvPr/>
        </p:nvGrpSpPr>
        <p:grpSpPr>
          <a:xfrm rot="5400000">
            <a:off x="505283" y="3434340"/>
            <a:ext cx="1379269" cy="2286130"/>
            <a:chOff x="6250996" y="2163558"/>
            <a:chExt cx="1165809" cy="1932322"/>
          </a:xfrm>
        </p:grpSpPr>
        <p:sp>
          <p:nvSpPr>
            <p:cNvPr id="53" name="Google Shape;53;p3"/>
            <p:cNvSpPr/>
            <p:nvPr/>
          </p:nvSpPr>
          <p:spPr>
            <a:xfrm>
              <a:off x="6639830" y="2163558"/>
              <a:ext cx="776974" cy="1544187"/>
            </a:xfrm>
            <a:custGeom>
              <a:avLst/>
              <a:gdLst/>
              <a:ahLst/>
              <a:cxnLst/>
              <a:rect l="l" t="t" r="r" b="b"/>
              <a:pathLst>
                <a:path w="4458" h="8860" extrusionOk="0">
                  <a:moveTo>
                    <a:pt x="4457" y="0"/>
                  </a:moveTo>
                  <a:cubicBezTo>
                    <a:pt x="3200" y="0"/>
                    <a:pt x="2112" y="457"/>
                    <a:pt x="1312" y="1257"/>
                  </a:cubicBezTo>
                  <a:lnTo>
                    <a:pt x="4457" y="4457"/>
                  </a:lnTo>
                  <a:lnTo>
                    <a:pt x="4457" y="0"/>
                  </a:lnTo>
                  <a:close/>
                  <a:moveTo>
                    <a:pt x="0" y="4457"/>
                  </a:moveTo>
                  <a:cubicBezTo>
                    <a:pt x="0" y="6917"/>
                    <a:pt x="1998" y="8860"/>
                    <a:pt x="4457" y="8860"/>
                  </a:cubicBezTo>
                  <a:lnTo>
                    <a:pt x="4457" y="44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639830" y="2382637"/>
              <a:ext cx="776974" cy="557894"/>
            </a:xfrm>
            <a:custGeom>
              <a:avLst/>
              <a:gdLst/>
              <a:ahLst/>
              <a:cxnLst/>
              <a:rect l="l" t="t" r="r" b="b"/>
              <a:pathLst>
                <a:path w="4458" h="3201" extrusionOk="0">
                  <a:moveTo>
                    <a:pt x="1312" y="0"/>
                  </a:moveTo>
                  <a:cubicBezTo>
                    <a:pt x="512" y="860"/>
                    <a:pt x="0" y="1943"/>
                    <a:pt x="0" y="3200"/>
                  </a:cubicBezTo>
                  <a:lnTo>
                    <a:pt x="4457" y="3200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50996" y="2940354"/>
              <a:ext cx="1165809" cy="1155526"/>
            </a:xfrm>
            <a:custGeom>
              <a:avLst/>
              <a:gdLst/>
              <a:ahLst/>
              <a:cxnLst/>
              <a:rect l="l" t="t" r="r" b="b"/>
              <a:pathLst>
                <a:path w="6689" h="6630" extrusionOk="0">
                  <a:moveTo>
                    <a:pt x="0" y="0"/>
                  </a:moveTo>
                  <a:cubicBezTo>
                    <a:pt x="0" y="3488"/>
                    <a:pt x="2743" y="6346"/>
                    <a:pt x="6172" y="6629"/>
                  </a:cubicBezTo>
                  <a:lnTo>
                    <a:pt x="6688" y="6629"/>
                  </a:lnTo>
                  <a:lnTo>
                    <a:pt x="6688" y="6574"/>
                  </a:lnTo>
                  <a:lnTo>
                    <a:pt x="6688" y="4403"/>
                  </a:lnTo>
                  <a:cubicBezTo>
                    <a:pt x="4229" y="4403"/>
                    <a:pt x="2231" y="246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 rot="5400000" flipH="1">
            <a:off x="687347" y="-805217"/>
            <a:ext cx="1379168" cy="2758202"/>
            <a:chOff x="6962374" y="0"/>
            <a:chExt cx="2207022" cy="4413829"/>
          </a:xfrm>
        </p:grpSpPr>
        <p:sp>
          <p:nvSpPr>
            <p:cNvPr id="57" name="Google Shape;57;p3"/>
            <p:cNvSpPr/>
            <p:nvPr/>
          </p:nvSpPr>
          <p:spPr>
            <a:xfrm flipH="1">
              <a:off x="6962374" y="0"/>
              <a:ext cx="2207022" cy="3505364"/>
            </a:xfrm>
            <a:custGeom>
              <a:avLst/>
              <a:gdLst/>
              <a:ahLst/>
              <a:cxnLst/>
              <a:rect l="l" t="t" r="r" b="b"/>
              <a:pathLst>
                <a:path w="9030" h="14342" extrusionOk="0">
                  <a:moveTo>
                    <a:pt x="0" y="1"/>
                  </a:moveTo>
                  <a:lnTo>
                    <a:pt x="0" y="14341"/>
                  </a:lnTo>
                  <a:lnTo>
                    <a:pt x="7315" y="14341"/>
                  </a:lnTo>
                  <a:cubicBezTo>
                    <a:pt x="8403" y="12856"/>
                    <a:pt x="9029" y="11027"/>
                    <a:pt x="9029" y="9029"/>
                  </a:cubicBezTo>
                  <a:cubicBezTo>
                    <a:pt x="9029" y="4001"/>
                    <a:pt x="502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7381293" y="3505104"/>
              <a:ext cx="1788104" cy="908726"/>
            </a:xfrm>
            <a:custGeom>
              <a:avLst/>
              <a:gdLst/>
              <a:ahLst/>
              <a:cxnLst/>
              <a:rect l="l" t="t" r="r" b="b"/>
              <a:pathLst>
                <a:path w="7316" h="3718" extrusionOk="0">
                  <a:moveTo>
                    <a:pt x="0" y="0"/>
                  </a:moveTo>
                  <a:lnTo>
                    <a:pt x="0" y="3717"/>
                  </a:lnTo>
                  <a:cubicBezTo>
                    <a:pt x="3031" y="3717"/>
                    <a:pt x="5715" y="2231"/>
                    <a:pt x="7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7856179" y="2925263"/>
              <a:ext cx="670661" cy="656003"/>
            </a:xfrm>
            <a:custGeom>
              <a:avLst/>
              <a:gdLst/>
              <a:ahLst/>
              <a:cxnLst/>
              <a:rect l="l" t="t" r="r" b="b"/>
              <a:pathLst>
                <a:path w="2744" h="2684" extrusionOk="0">
                  <a:moveTo>
                    <a:pt x="1372" y="0"/>
                  </a:moveTo>
                  <a:cubicBezTo>
                    <a:pt x="631" y="0"/>
                    <a:pt x="0" y="571"/>
                    <a:pt x="0" y="1312"/>
                  </a:cubicBezTo>
                  <a:cubicBezTo>
                    <a:pt x="0" y="2057"/>
                    <a:pt x="631" y="2684"/>
                    <a:pt x="1372" y="2684"/>
                  </a:cubicBezTo>
                  <a:cubicBezTo>
                    <a:pt x="2117" y="2684"/>
                    <a:pt x="2743" y="2057"/>
                    <a:pt x="2743" y="1312"/>
                  </a:cubicBezTo>
                  <a:cubicBezTo>
                    <a:pt x="2743" y="571"/>
                    <a:pt x="2117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>
            <a:off x="7013617" y="-1339875"/>
            <a:ext cx="2613847" cy="7828214"/>
            <a:chOff x="7127660" y="-14566"/>
            <a:chExt cx="2041749" cy="6114836"/>
          </a:xfrm>
        </p:grpSpPr>
        <p:grpSp>
          <p:nvGrpSpPr>
            <p:cNvPr id="61" name="Google Shape;61;p3"/>
            <p:cNvGrpSpPr/>
            <p:nvPr/>
          </p:nvGrpSpPr>
          <p:grpSpPr>
            <a:xfrm rot="10800000" flipH="1">
              <a:off x="7127660" y="-14566"/>
              <a:ext cx="2041749" cy="3057411"/>
              <a:chOff x="6949850" y="2434425"/>
              <a:chExt cx="332950" cy="49857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3"/>
            <p:cNvGrpSpPr/>
            <p:nvPr/>
          </p:nvGrpSpPr>
          <p:grpSpPr>
            <a:xfrm>
              <a:off x="7127660" y="3042859"/>
              <a:ext cx="2041749" cy="3057411"/>
              <a:chOff x="6949850" y="2434425"/>
              <a:chExt cx="332950" cy="498575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" name="Google Shape;79;p3"/>
          <p:cNvGrpSpPr/>
          <p:nvPr/>
        </p:nvGrpSpPr>
        <p:grpSpPr>
          <a:xfrm rot="5400000">
            <a:off x="-460141" y="2113886"/>
            <a:ext cx="1373556" cy="457628"/>
            <a:chOff x="6431750" y="279362"/>
            <a:chExt cx="1968973" cy="656003"/>
          </a:xfrm>
        </p:grpSpPr>
        <p:sp>
          <p:nvSpPr>
            <p:cNvPr id="80" name="Google Shape;80;p3"/>
            <p:cNvSpPr/>
            <p:nvPr/>
          </p:nvSpPr>
          <p:spPr>
            <a:xfrm flipH="1">
              <a:off x="7744483" y="279362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flipH="1">
              <a:off x="7087505" y="279362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flipH="1">
              <a:off x="6431750" y="279362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31"/>
          <p:cNvGrpSpPr/>
          <p:nvPr/>
        </p:nvGrpSpPr>
        <p:grpSpPr>
          <a:xfrm>
            <a:off x="8607660" y="4086703"/>
            <a:ext cx="535959" cy="1066914"/>
            <a:chOff x="8459075" y="3790082"/>
            <a:chExt cx="684932" cy="1363294"/>
          </a:xfrm>
        </p:grpSpPr>
        <p:sp>
          <p:nvSpPr>
            <p:cNvPr id="652" name="Google Shape;652;p31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8459075" y="4474404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1"/>
          <p:cNvGrpSpPr/>
          <p:nvPr/>
        </p:nvGrpSpPr>
        <p:grpSpPr>
          <a:xfrm>
            <a:off x="7337673" y="-32802"/>
            <a:ext cx="1832216" cy="915791"/>
            <a:chOff x="7311775" y="-11925"/>
            <a:chExt cx="1832216" cy="915791"/>
          </a:xfrm>
        </p:grpSpPr>
        <p:sp>
          <p:nvSpPr>
            <p:cNvPr id="657" name="Google Shape;657;p31"/>
            <p:cNvSpPr/>
            <p:nvPr/>
          </p:nvSpPr>
          <p:spPr>
            <a:xfrm>
              <a:off x="7311775" y="-11925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1"/>
          <p:cNvGrpSpPr/>
          <p:nvPr/>
        </p:nvGrpSpPr>
        <p:grpSpPr>
          <a:xfrm>
            <a:off x="-20877" y="4282001"/>
            <a:ext cx="1244645" cy="1209086"/>
            <a:chOff x="0" y="4282001"/>
            <a:chExt cx="1244645" cy="1209086"/>
          </a:xfrm>
        </p:grpSpPr>
        <p:sp>
          <p:nvSpPr>
            <p:cNvPr id="661" name="Google Shape;661;p31"/>
            <p:cNvSpPr/>
            <p:nvPr/>
          </p:nvSpPr>
          <p:spPr>
            <a:xfrm>
              <a:off x="213425" y="4424236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0" y="4282001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77829" y="4602069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31"/>
          <p:cNvGrpSpPr/>
          <p:nvPr/>
        </p:nvGrpSpPr>
        <p:grpSpPr>
          <a:xfrm>
            <a:off x="7" y="947012"/>
            <a:ext cx="186688" cy="373785"/>
            <a:chOff x="-51293" y="947012"/>
            <a:chExt cx="186688" cy="373785"/>
          </a:xfrm>
        </p:grpSpPr>
        <p:sp>
          <p:nvSpPr>
            <p:cNvPr id="665" name="Google Shape;665;p31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4749" y="1188185"/>
            <a:ext cx="6294900" cy="23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24600" y="3529920"/>
            <a:ext cx="62949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870070" y="3942929"/>
            <a:ext cx="1104042" cy="1142152"/>
          </a:xfrm>
          <a:custGeom>
            <a:avLst/>
            <a:gdLst/>
            <a:ahLst/>
            <a:cxnLst/>
            <a:rect l="l" t="t" r="r" b="b"/>
            <a:pathLst>
              <a:path w="6721" h="6953" extrusionOk="0">
                <a:moveTo>
                  <a:pt x="3244" y="1"/>
                </a:moveTo>
                <a:cubicBezTo>
                  <a:pt x="2202" y="1"/>
                  <a:pt x="1335" y="464"/>
                  <a:pt x="695" y="1159"/>
                </a:cubicBezTo>
                <a:lnTo>
                  <a:pt x="4232" y="4751"/>
                </a:lnTo>
                <a:lnTo>
                  <a:pt x="0" y="4751"/>
                </a:lnTo>
                <a:cubicBezTo>
                  <a:pt x="524" y="6026"/>
                  <a:pt x="1798" y="6953"/>
                  <a:pt x="3244" y="6953"/>
                </a:cubicBezTo>
                <a:cubicBezTo>
                  <a:pt x="5159" y="6953"/>
                  <a:pt x="6721" y="5386"/>
                  <a:pt x="6721" y="3477"/>
                </a:cubicBezTo>
                <a:cubicBezTo>
                  <a:pt x="6721" y="1563"/>
                  <a:pt x="5159" y="1"/>
                  <a:pt x="3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722973" y="-21111"/>
            <a:ext cx="1425232" cy="2836799"/>
            <a:chOff x="8080916" y="984758"/>
            <a:chExt cx="1113898" cy="2217116"/>
          </a:xfrm>
        </p:grpSpPr>
        <p:sp>
          <p:nvSpPr>
            <p:cNvPr id="13" name="Google Shape;13;p2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14378" y="984758"/>
              <a:ext cx="780435" cy="580193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080916" y="2097668"/>
              <a:ext cx="1113898" cy="110420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080916" y="1308200"/>
              <a:ext cx="590213" cy="789634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 rot="10800000" flipH="1">
            <a:off x="1430827" y="4589705"/>
            <a:ext cx="569845" cy="569845"/>
          </a:xfrm>
          <a:custGeom>
            <a:avLst/>
            <a:gdLst/>
            <a:ahLst/>
            <a:cxnLst/>
            <a:rect l="l" t="t" r="r" b="b"/>
            <a:pathLst>
              <a:path w="5734" h="5734" extrusionOk="0">
                <a:moveTo>
                  <a:pt x="1" y="1"/>
                </a:moveTo>
                <a:lnTo>
                  <a:pt x="1" y="5734"/>
                </a:lnTo>
                <a:lnTo>
                  <a:pt x="573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 rot="5400000" flipH="1">
            <a:off x="-5068" y="-165684"/>
            <a:ext cx="1426226" cy="1425180"/>
            <a:chOff x="6062500" y="-2559918"/>
            <a:chExt cx="684928" cy="684426"/>
          </a:xfrm>
        </p:grpSpPr>
        <p:sp>
          <p:nvSpPr>
            <p:cNvPr id="20" name="Google Shape;20;p2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 rot="10800000">
            <a:off x="7419799" y="429830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flipH="1">
            <a:off x="7718228" y="4618231"/>
            <a:ext cx="742489" cy="533048"/>
          </a:xfrm>
          <a:custGeom>
            <a:avLst/>
            <a:gdLst/>
            <a:ahLst/>
            <a:cxnLst/>
            <a:rect l="l" t="t" r="r" b="b"/>
            <a:pathLst>
              <a:path w="4520" h="3245" extrusionOk="0">
                <a:moveTo>
                  <a:pt x="1331" y="1"/>
                </a:moveTo>
                <a:cubicBezTo>
                  <a:pt x="520" y="872"/>
                  <a:pt x="1" y="1970"/>
                  <a:pt x="1" y="3245"/>
                </a:cubicBezTo>
                <a:lnTo>
                  <a:pt x="4520" y="3245"/>
                </a:lnTo>
                <a:lnTo>
                  <a:pt x="13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8498497" y="2934165"/>
            <a:ext cx="1704111" cy="2217118"/>
          </a:xfrm>
          <a:custGeom>
            <a:avLst/>
            <a:gdLst/>
            <a:ahLst/>
            <a:cxnLst/>
            <a:rect l="l" t="t" r="r" b="b"/>
            <a:pathLst>
              <a:path w="10374" h="13497" extrusionOk="0">
                <a:moveTo>
                  <a:pt x="1" y="1"/>
                </a:moveTo>
                <a:lnTo>
                  <a:pt x="1" y="5215"/>
                </a:lnTo>
                <a:lnTo>
                  <a:pt x="2086" y="7300"/>
                </a:lnTo>
                <a:cubicBezTo>
                  <a:pt x="2726" y="6605"/>
                  <a:pt x="3593" y="6142"/>
                  <a:pt x="4635" y="6142"/>
                </a:cubicBezTo>
                <a:cubicBezTo>
                  <a:pt x="6550" y="6142"/>
                  <a:pt x="8112" y="7704"/>
                  <a:pt x="8112" y="9618"/>
                </a:cubicBezTo>
                <a:cubicBezTo>
                  <a:pt x="8112" y="11527"/>
                  <a:pt x="6550" y="13094"/>
                  <a:pt x="4635" y="13094"/>
                </a:cubicBezTo>
                <a:cubicBezTo>
                  <a:pt x="3189" y="13094"/>
                  <a:pt x="1915" y="12167"/>
                  <a:pt x="1391" y="10892"/>
                </a:cubicBezTo>
                <a:lnTo>
                  <a:pt x="1" y="10892"/>
                </a:lnTo>
                <a:lnTo>
                  <a:pt x="1" y="13497"/>
                </a:lnTo>
                <a:lnTo>
                  <a:pt x="8343" y="13497"/>
                </a:lnTo>
                <a:cubicBezTo>
                  <a:pt x="8343" y="11587"/>
                  <a:pt x="9154" y="9905"/>
                  <a:pt x="10373" y="8691"/>
                </a:cubicBezTo>
                <a:lnTo>
                  <a:pt x="9850" y="8227"/>
                </a:lnTo>
                <a:lnTo>
                  <a:pt x="16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flipH="1">
            <a:off x="8241912" y="4361646"/>
            <a:ext cx="590213" cy="789634"/>
          </a:xfrm>
          <a:custGeom>
            <a:avLst/>
            <a:gdLst/>
            <a:ahLst/>
            <a:cxnLst/>
            <a:rect l="l" t="t" r="r" b="b"/>
            <a:pathLst>
              <a:path w="3593" h="4807" extrusionOk="0">
                <a:moveTo>
                  <a:pt x="2030" y="1"/>
                </a:moveTo>
                <a:cubicBezTo>
                  <a:pt x="811" y="1215"/>
                  <a:pt x="0" y="2897"/>
                  <a:pt x="0" y="4807"/>
                </a:cubicBezTo>
                <a:lnTo>
                  <a:pt x="2262" y="4807"/>
                </a:lnTo>
                <a:cubicBezTo>
                  <a:pt x="2262" y="3532"/>
                  <a:pt x="2781" y="2434"/>
                  <a:pt x="3592" y="1563"/>
                </a:cubicBezTo>
                <a:lnTo>
                  <a:pt x="203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 rot="-5400000">
            <a:off x="-19493" y="3672463"/>
            <a:ext cx="1493198" cy="1493381"/>
            <a:chOff x="8228199" y="-11925"/>
            <a:chExt cx="915791" cy="915791"/>
          </a:xfrm>
        </p:grpSpPr>
        <p:sp>
          <p:nvSpPr>
            <p:cNvPr id="28" name="Google Shape;28;p2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13305" y="2052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 rot="10800000" flipH="1">
            <a:off x="3722689" y="4554196"/>
            <a:ext cx="2142707" cy="905695"/>
            <a:chOff x="3834318" y="-10041"/>
            <a:chExt cx="1846366" cy="780435"/>
          </a:xfrm>
        </p:grpSpPr>
        <p:sp>
          <p:nvSpPr>
            <p:cNvPr id="31" name="Google Shape;31;p2"/>
            <p:cNvSpPr/>
            <p:nvPr/>
          </p:nvSpPr>
          <p:spPr>
            <a:xfrm rot="5400000" flipH="1">
              <a:off x="4200881" y="-376604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 flipH="1">
              <a:off x="4462888" y="94680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 flipH="1">
              <a:off x="5000370" y="90080"/>
              <a:ext cx="780435" cy="580193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5400000">
            <a:off x="-440961" y="2293458"/>
            <a:ext cx="1322559" cy="440637"/>
            <a:chOff x="5977976" y="1238193"/>
            <a:chExt cx="1968973" cy="656003"/>
          </a:xfrm>
        </p:grpSpPr>
        <p:sp>
          <p:nvSpPr>
            <p:cNvPr id="35" name="Google Shape;35;p2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 rot="10800000">
            <a:off x="5685318" y="-4630"/>
            <a:ext cx="1322559" cy="440637"/>
            <a:chOff x="5977976" y="1238193"/>
            <a:chExt cx="1968973" cy="656003"/>
          </a:xfrm>
        </p:grpSpPr>
        <p:sp>
          <p:nvSpPr>
            <p:cNvPr id="39" name="Google Shape;39;p2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rot="10800000">
            <a:off x="1127724" y="163200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>
            <a:off x="7010699" y="95825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 rot="-5400000">
            <a:off x="3243672" y="-837315"/>
            <a:ext cx="926701" cy="1841715"/>
            <a:chOff x="8452324" y="1355509"/>
            <a:chExt cx="742489" cy="1475615"/>
          </a:xfrm>
        </p:grpSpPr>
        <p:sp>
          <p:nvSpPr>
            <p:cNvPr id="45" name="Google Shape;45;p2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 rot="10800000">
            <a:off x="3314299" y="444745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528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1778065" y="2378000"/>
            <a:ext cx="5599500" cy="1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1437265" y="3852527"/>
            <a:ext cx="62811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1437265" y="1091852"/>
            <a:ext cx="6281100" cy="11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2" name="Google Shape;52;p3"/>
          <p:cNvGrpSpPr/>
          <p:nvPr/>
        </p:nvGrpSpPr>
        <p:grpSpPr>
          <a:xfrm rot="5400000">
            <a:off x="505283" y="3434340"/>
            <a:ext cx="1379269" cy="2286130"/>
            <a:chOff x="6250996" y="2163558"/>
            <a:chExt cx="1165809" cy="1932322"/>
          </a:xfrm>
        </p:grpSpPr>
        <p:sp>
          <p:nvSpPr>
            <p:cNvPr id="53" name="Google Shape;53;p3"/>
            <p:cNvSpPr/>
            <p:nvPr/>
          </p:nvSpPr>
          <p:spPr>
            <a:xfrm>
              <a:off x="6639830" y="2163558"/>
              <a:ext cx="776974" cy="1544187"/>
            </a:xfrm>
            <a:custGeom>
              <a:avLst/>
              <a:gdLst/>
              <a:ahLst/>
              <a:cxnLst/>
              <a:rect l="l" t="t" r="r" b="b"/>
              <a:pathLst>
                <a:path w="4458" h="8860" extrusionOk="0">
                  <a:moveTo>
                    <a:pt x="4457" y="0"/>
                  </a:moveTo>
                  <a:cubicBezTo>
                    <a:pt x="3200" y="0"/>
                    <a:pt x="2112" y="457"/>
                    <a:pt x="1312" y="1257"/>
                  </a:cubicBezTo>
                  <a:lnTo>
                    <a:pt x="4457" y="4457"/>
                  </a:lnTo>
                  <a:lnTo>
                    <a:pt x="4457" y="0"/>
                  </a:lnTo>
                  <a:close/>
                  <a:moveTo>
                    <a:pt x="0" y="4457"/>
                  </a:moveTo>
                  <a:cubicBezTo>
                    <a:pt x="0" y="6917"/>
                    <a:pt x="1998" y="8860"/>
                    <a:pt x="4457" y="8860"/>
                  </a:cubicBezTo>
                  <a:lnTo>
                    <a:pt x="4457" y="44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639830" y="2382637"/>
              <a:ext cx="776974" cy="557894"/>
            </a:xfrm>
            <a:custGeom>
              <a:avLst/>
              <a:gdLst/>
              <a:ahLst/>
              <a:cxnLst/>
              <a:rect l="l" t="t" r="r" b="b"/>
              <a:pathLst>
                <a:path w="4458" h="3201" extrusionOk="0">
                  <a:moveTo>
                    <a:pt x="1312" y="0"/>
                  </a:moveTo>
                  <a:cubicBezTo>
                    <a:pt x="512" y="860"/>
                    <a:pt x="0" y="1943"/>
                    <a:pt x="0" y="3200"/>
                  </a:cubicBezTo>
                  <a:lnTo>
                    <a:pt x="4457" y="3200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50996" y="2940354"/>
              <a:ext cx="1165809" cy="1155526"/>
            </a:xfrm>
            <a:custGeom>
              <a:avLst/>
              <a:gdLst/>
              <a:ahLst/>
              <a:cxnLst/>
              <a:rect l="l" t="t" r="r" b="b"/>
              <a:pathLst>
                <a:path w="6689" h="6630" extrusionOk="0">
                  <a:moveTo>
                    <a:pt x="0" y="0"/>
                  </a:moveTo>
                  <a:cubicBezTo>
                    <a:pt x="0" y="3488"/>
                    <a:pt x="2743" y="6346"/>
                    <a:pt x="6172" y="6629"/>
                  </a:cubicBezTo>
                  <a:lnTo>
                    <a:pt x="6688" y="6629"/>
                  </a:lnTo>
                  <a:lnTo>
                    <a:pt x="6688" y="6574"/>
                  </a:lnTo>
                  <a:lnTo>
                    <a:pt x="6688" y="4403"/>
                  </a:lnTo>
                  <a:cubicBezTo>
                    <a:pt x="4229" y="4403"/>
                    <a:pt x="2231" y="246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 rot="5400000" flipH="1">
            <a:off x="687347" y="-805217"/>
            <a:ext cx="1379168" cy="2758202"/>
            <a:chOff x="6962374" y="0"/>
            <a:chExt cx="2207022" cy="4413829"/>
          </a:xfrm>
        </p:grpSpPr>
        <p:sp>
          <p:nvSpPr>
            <p:cNvPr id="57" name="Google Shape;57;p3"/>
            <p:cNvSpPr/>
            <p:nvPr/>
          </p:nvSpPr>
          <p:spPr>
            <a:xfrm flipH="1">
              <a:off x="6962374" y="0"/>
              <a:ext cx="2207022" cy="3505364"/>
            </a:xfrm>
            <a:custGeom>
              <a:avLst/>
              <a:gdLst/>
              <a:ahLst/>
              <a:cxnLst/>
              <a:rect l="l" t="t" r="r" b="b"/>
              <a:pathLst>
                <a:path w="9030" h="14342" extrusionOk="0">
                  <a:moveTo>
                    <a:pt x="0" y="1"/>
                  </a:moveTo>
                  <a:lnTo>
                    <a:pt x="0" y="14341"/>
                  </a:lnTo>
                  <a:lnTo>
                    <a:pt x="7315" y="14341"/>
                  </a:lnTo>
                  <a:cubicBezTo>
                    <a:pt x="8403" y="12856"/>
                    <a:pt x="9029" y="11027"/>
                    <a:pt x="9029" y="9029"/>
                  </a:cubicBezTo>
                  <a:cubicBezTo>
                    <a:pt x="9029" y="4001"/>
                    <a:pt x="502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7381293" y="3505104"/>
              <a:ext cx="1788104" cy="908726"/>
            </a:xfrm>
            <a:custGeom>
              <a:avLst/>
              <a:gdLst/>
              <a:ahLst/>
              <a:cxnLst/>
              <a:rect l="l" t="t" r="r" b="b"/>
              <a:pathLst>
                <a:path w="7316" h="3718" extrusionOk="0">
                  <a:moveTo>
                    <a:pt x="0" y="0"/>
                  </a:moveTo>
                  <a:lnTo>
                    <a:pt x="0" y="3717"/>
                  </a:lnTo>
                  <a:cubicBezTo>
                    <a:pt x="3031" y="3717"/>
                    <a:pt x="5715" y="2231"/>
                    <a:pt x="7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7856179" y="2925263"/>
              <a:ext cx="670661" cy="656003"/>
            </a:xfrm>
            <a:custGeom>
              <a:avLst/>
              <a:gdLst/>
              <a:ahLst/>
              <a:cxnLst/>
              <a:rect l="l" t="t" r="r" b="b"/>
              <a:pathLst>
                <a:path w="2744" h="2684" extrusionOk="0">
                  <a:moveTo>
                    <a:pt x="1372" y="0"/>
                  </a:moveTo>
                  <a:cubicBezTo>
                    <a:pt x="631" y="0"/>
                    <a:pt x="0" y="571"/>
                    <a:pt x="0" y="1312"/>
                  </a:cubicBezTo>
                  <a:cubicBezTo>
                    <a:pt x="0" y="2057"/>
                    <a:pt x="631" y="2684"/>
                    <a:pt x="1372" y="2684"/>
                  </a:cubicBezTo>
                  <a:cubicBezTo>
                    <a:pt x="2117" y="2684"/>
                    <a:pt x="2743" y="2057"/>
                    <a:pt x="2743" y="1312"/>
                  </a:cubicBezTo>
                  <a:cubicBezTo>
                    <a:pt x="2743" y="571"/>
                    <a:pt x="2117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>
            <a:off x="7013617" y="-1339875"/>
            <a:ext cx="2613847" cy="7828214"/>
            <a:chOff x="7127660" y="-14566"/>
            <a:chExt cx="2041749" cy="6114836"/>
          </a:xfrm>
        </p:grpSpPr>
        <p:grpSp>
          <p:nvGrpSpPr>
            <p:cNvPr id="61" name="Google Shape;61;p3"/>
            <p:cNvGrpSpPr/>
            <p:nvPr/>
          </p:nvGrpSpPr>
          <p:grpSpPr>
            <a:xfrm rot="10800000" flipH="1">
              <a:off x="7127660" y="-14566"/>
              <a:ext cx="2041749" cy="3057411"/>
              <a:chOff x="6949850" y="2434425"/>
              <a:chExt cx="332950" cy="49857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3"/>
            <p:cNvGrpSpPr/>
            <p:nvPr/>
          </p:nvGrpSpPr>
          <p:grpSpPr>
            <a:xfrm>
              <a:off x="7127660" y="3042859"/>
              <a:ext cx="2041749" cy="3057411"/>
              <a:chOff x="6949850" y="2434425"/>
              <a:chExt cx="332950" cy="498575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" name="Google Shape;79;p3"/>
          <p:cNvGrpSpPr/>
          <p:nvPr/>
        </p:nvGrpSpPr>
        <p:grpSpPr>
          <a:xfrm rot="5400000">
            <a:off x="-460141" y="2113886"/>
            <a:ext cx="1373556" cy="457628"/>
            <a:chOff x="6431750" y="279362"/>
            <a:chExt cx="1968973" cy="656003"/>
          </a:xfrm>
        </p:grpSpPr>
        <p:sp>
          <p:nvSpPr>
            <p:cNvPr id="80" name="Google Shape;80;p3"/>
            <p:cNvSpPr/>
            <p:nvPr/>
          </p:nvSpPr>
          <p:spPr>
            <a:xfrm flipH="1">
              <a:off x="7744483" y="279362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flipH="1">
              <a:off x="7087505" y="279362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flipH="1">
              <a:off x="6431750" y="279362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2043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4"/>
          <p:cNvGrpSpPr/>
          <p:nvPr/>
        </p:nvGrpSpPr>
        <p:grpSpPr>
          <a:xfrm>
            <a:off x="7875454" y="3899899"/>
            <a:ext cx="2547880" cy="1273500"/>
            <a:chOff x="7337175" y="4278500"/>
            <a:chExt cx="1832216" cy="915791"/>
          </a:xfrm>
        </p:grpSpPr>
        <p:sp>
          <p:nvSpPr>
            <p:cNvPr id="85" name="Google Shape;85;p4"/>
            <p:cNvSpPr/>
            <p:nvPr/>
          </p:nvSpPr>
          <p:spPr>
            <a:xfrm rot="10800000">
              <a:off x="8252801" y="4278500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10800000">
              <a:off x="7337175" y="4278500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10800000">
              <a:off x="7605014" y="44634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4"/>
          <p:cNvGrpSpPr/>
          <p:nvPr/>
        </p:nvGrpSpPr>
        <p:grpSpPr>
          <a:xfrm rot="-5400000">
            <a:off x="7272544" y="-630182"/>
            <a:ext cx="1273494" cy="2534773"/>
            <a:chOff x="6062500" y="-2559918"/>
            <a:chExt cx="684932" cy="1363294"/>
          </a:xfrm>
        </p:grpSpPr>
        <p:sp>
          <p:nvSpPr>
            <p:cNvPr id="89" name="Google Shape;89;p4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062500" y="-1875596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4"/>
          <p:cNvGrpSpPr/>
          <p:nvPr/>
        </p:nvGrpSpPr>
        <p:grpSpPr>
          <a:xfrm>
            <a:off x="-21450" y="4494386"/>
            <a:ext cx="1002686" cy="974040"/>
            <a:chOff x="-2396575" y="-2067999"/>
            <a:chExt cx="1244645" cy="1209086"/>
          </a:xfrm>
        </p:grpSpPr>
        <p:sp>
          <p:nvSpPr>
            <p:cNvPr id="94" name="Google Shape;94;p4"/>
            <p:cNvSpPr/>
            <p:nvPr/>
          </p:nvSpPr>
          <p:spPr>
            <a:xfrm>
              <a:off x="-2183150" y="-1925764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6370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body" idx="1"/>
          </p:nvPr>
        </p:nvSpPr>
        <p:spPr>
          <a:xfrm>
            <a:off x="644325" y="1256175"/>
            <a:ext cx="7786800" cy="3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arker Grotesque Medium"/>
              <a:buAutoNum type="arabicPeriod"/>
              <a:defRPr sz="13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6728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/>
          <p:nvPr/>
        </p:nvSpPr>
        <p:spPr>
          <a:xfrm rot="5400000">
            <a:off x="-58382" y="-30335"/>
            <a:ext cx="417679" cy="417594"/>
          </a:xfrm>
          <a:custGeom>
            <a:avLst/>
            <a:gdLst/>
            <a:ahLst/>
            <a:cxnLst/>
            <a:rect l="l" t="t" r="r" b="b"/>
            <a:pathLst>
              <a:path w="2123" h="2123" extrusionOk="0">
                <a:moveTo>
                  <a:pt x="1" y="1"/>
                </a:moveTo>
                <a:lnTo>
                  <a:pt x="1" y="2123"/>
                </a:lnTo>
                <a:lnTo>
                  <a:pt x="2123" y="212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 rot="5400000">
            <a:off x="-58382" y="387145"/>
            <a:ext cx="417679" cy="417594"/>
          </a:xfrm>
          <a:custGeom>
            <a:avLst/>
            <a:gdLst/>
            <a:ahLst/>
            <a:cxnLst/>
            <a:rect l="l" t="t" r="r" b="b"/>
            <a:pathLst>
              <a:path w="2123" h="2123" extrusionOk="0">
                <a:moveTo>
                  <a:pt x="1" y="1"/>
                </a:moveTo>
                <a:lnTo>
                  <a:pt x="1" y="2123"/>
                </a:lnTo>
                <a:lnTo>
                  <a:pt x="2122" y="2123"/>
                </a:lnTo>
                <a:lnTo>
                  <a:pt x="1" y="1"/>
                </a:lnTo>
                <a:close/>
              </a:path>
            </a:pathLst>
          </a:custGeom>
          <a:solidFill>
            <a:srgbClr val="449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 rot="5400000">
            <a:off x="-58382" y="804625"/>
            <a:ext cx="417679" cy="417594"/>
          </a:xfrm>
          <a:custGeom>
            <a:avLst/>
            <a:gdLst/>
            <a:ahLst/>
            <a:cxnLst/>
            <a:rect l="l" t="t" r="r" b="b"/>
            <a:pathLst>
              <a:path w="2123" h="2123" extrusionOk="0">
                <a:moveTo>
                  <a:pt x="0" y="1"/>
                </a:moveTo>
                <a:lnTo>
                  <a:pt x="0" y="2123"/>
                </a:lnTo>
                <a:lnTo>
                  <a:pt x="2122" y="2123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 rot="10800000">
            <a:off x="7719115" y="-555280"/>
            <a:ext cx="1426114" cy="1385371"/>
            <a:chOff x="-2396575" y="-2067999"/>
            <a:chExt cx="1244645" cy="1209086"/>
          </a:xfrm>
        </p:grpSpPr>
        <p:sp>
          <p:nvSpPr>
            <p:cNvPr id="104" name="Google Shape;104;p5"/>
            <p:cNvSpPr/>
            <p:nvPr/>
          </p:nvSpPr>
          <p:spPr>
            <a:xfrm>
              <a:off x="-2183150" y="-1925764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5"/>
          <p:cNvGrpSpPr/>
          <p:nvPr/>
        </p:nvGrpSpPr>
        <p:grpSpPr>
          <a:xfrm rot="-5400000">
            <a:off x="-19493" y="3672463"/>
            <a:ext cx="1493198" cy="1493381"/>
            <a:chOff x="8228199" y="-11925"/>
            <a:chExt cx="915791" cy="915791"/>
          </a:xfrm>
        </p:grpSpPr>
        <p:sp>
          <p:nvSpPr>
            <p:cNvPr id="108" name="Google Shape;108;p5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5"/>
          <p:cNvGrpSpPr/>
          <p:nvPr/>
        </p:nvGrpSpPr>
        <p:grpSpPr>
          <a:xfrm flipH="1">
            <a:off x="6971108" y="3617910"/>
            <a:ext cx="2198292" cy="2135609"/>
            <a:chOff x="0" y="4282001"/>
            <a:chExt cx="1244645" cy="1209086"/>
          </a:xfrm>
        </p:grpSpPr>
        <p:sp>
          <p:nvSpPr>
            <p:cNvPr id="111" name="Google Shape;111;p5"/>
            <p:cNvSpPr/>
            <p:nvPr/>
          </p:nvSpPr>
          <p:spPr>
            <a:xfrm>
              <a:off x="213425" y="4424236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0" y="4282001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77829" y="4602069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719167" y="3055066"/>
            <a:ext cx="25677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2"/>
          </p:nvPr>
        </p:nvSpPr>
        <p:spPr>
          <a:xfrm>
            <a:off x="4898263" y="3055066"/>
            <a:ext cx="25677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3"/>
          </p:nvPr>
        </p:nvSpPr>
        <p:spPr>
          <a:xfrm>
            <a:off x="2193167" y="26655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4"/>
          </p:nvPr>
        </p:nvSpPr>
        <p:spPr>
          <a:xfrm>
            <a:off x="5372263" y="26655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0481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>
            <a:off x="8280678" y="4857373"/>
            <a:ext cx="895292" cy="298285"/>
            <a:chOff x="5977976" y="1238193"/>
            <a:chExt cx="1968973" cy="656003"/>
          </a:xfrm>
        </p:grpSpPr>
        <p:sp>
          <p:nvSpPr>
            <p:cNvPr id="121" name="Google Shape;121;p6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6"/>
          <p:cNvGrpSpPr/>
          <p:nvPr/>
        </p:nvGrpSpPr>
        <p:grpSpPr>
          <a:xfrm rot="10800000">
            <a:off x="-52621" y="-3660"/>
            <a:ext cx="1548007" cy="515684"/>
            <a:chOff x="5977976" y="1238193"/>
            <a:chExt cx="1968973" cy="656003"/>
          </a:xfrm>
        </p:grpSpPr>
        <p:sp>
          <p:nvSpPr>
            <p:cNvPr id="125" name="Google Shape;125;p6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6"/>
          <p:cNvGrpSpPr/>
          <p:nvPr/>
        </p:nvGrpSpPr>
        <p:grpSpPr>
          <a:xfrm rot="-5400000">
            <a:off x="8026178" y="-458174"/>
            <a:ext cx="762388" cy="1515161"/>
            <a:chOff x="8452324" y="1355509"/>
            <a:chExt cx="742489" cy="1475615"/>
          </a:xfrm>
        </p:grpSpPr>
        <p:sp>
          <p:nvSpPr>
            <p:cNvPr id="129" name="Google Shape;129;p6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2520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7"/>
          <p:cNvGrpSpPr/>
          <p:nvPr/>
        </p:nvGrpSpPr>
        <p:grpSpPr>
          <a:xfrm>
            <a:off x="-2" y="-14350"/>
            <a:ext cx="7005418" cy="5269880"/>
            <a:chOff x="-2" y="-14350"/>
            <a:chExt cx="7005418" cy="5269880"/>
          </a:xfrm>
        </p:grpSpPr>
        <p:grpSp>
          <p:nvGrpSpPr>
            <p:cNvPr id="134" name="Google Shape;134;p7"/>
            <p:cNvGrpSpPr/>
            <p:nvPr/>
          </p:nvGrpSpPr>
          <p:grpSpPr>
            <a:xfrm rot="-5400000" flipH="1">
              <a:off x="679226" y="3204930"/>
              <a:ext cx="1371372" cy="2729828"/>
              <a:chOff x="3360978" y="3384425"/>
              <a:chExt cx="884242" cy="1760044"/>
            </a:xfrm>
          </p:grpSpPr>
          <p:sp>
            <p:nvSpPr>
              <p:cNvPr id="135" name="Google Shape;135;p7"/>
              <p:cNvSpPr/>
              <p:nvPr/>
            </p:nvSpPr>
            <p:spPr>
              <a:xfrm>
                <a:off x="3655812" y="3844877"/>
                <a:ext cx="589408" cy="423156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3625690" y="3384425"/>
                <a:ext cx="619530" cy="46058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532" extrusionOk="0">
                    <a:moveTo>
                      <a:pt x="4751" y="0"/>
                    </a:moveTo>
                    <a:cubicBezTo>
                      <a:pt x="2897" y="0"/>
                      <a:pt x="1215" y="751"/>
                      <a:pt x="0" y="1970"/>
                    </a:cubicBezTo>
                    <a:lnTo>
                      <a:pt x="1562" y="3532"/>
                    </a:lnTo>
                    <a:cubicBezTo>
                      <a:pt x="2373" y="2721"/>
                      <a:pt x="3476" y="2257"/>
                      <a:pt x="4751" y="2257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3360978" y="4267903"/>
                <a:ext cx="884242" cy="876566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22" extrusionOk="0">
                    <a:moveTo>
                      <a:pt x="0" y="1"/>
                    </a:moveTo>
                    <a:cubicBezTo>
                      <a:pt x="0" y="3537"/>
                      <a:pt x="2781" y="6434"/>
                      <a:pt x="6257" y="6721"/>
                    </a:cubicBezTo>
                    <a:lnTo>
                      <a:pt x="6781" y="6721"/>
                    </a:lnTo>
                    <a:lnTo>
                      <a:pt x="6781" y="6666"/>
                    </a:lnTo>
                    <a:lnTo>
                      <a:pt x="6781" y="4464"/>
                    </a:lnTo>
                    <a:cubicBezTo>
                      <a:pt x="4287" y="4464"/>
                      <a:pt x="2262" y="2494"/>
                      <a:pt x="2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3360978" y="3641188"/>
                <a:ext cx="468527" cy="62684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807" extrusionOk="0">
                    <a:moveTo>
                      <a:pt x="2030" y="1"/>
                    </a:moveTo>
                    <a:cubicBezTo>
                      <a:pt x="811" y="1215"/>
                      <a:pt x="0" y="2897"/>
                      <a:pt x="0" y="4807"/>
                    </a:cubicBezTo>
                    <a:lnTo>
                      <a:pt x="2262" y="4807"/>
                    </a:lnTo>
                    <a:cubicBezTo>
                      <a:pt x="2262" y="3532"/>
                      <a:pt x="2781" y="2434"/>
                      <a:pt x="3592" y="1563"/>
                    </a:cubicBez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7"/>
            <p:cNvGrpSpPr/>
            <p:nvPr/>
          </p:nvGrpSpPr>
          <p:grpSpPr>
            <a:xfrm>
              <a:off x="4509388" y="-14350"/>
              <a:ext cx="2496028" cy="1247583"/>
              <a:chOff x="7311775" y="-11925"/>
              <a:chExt cx="1832216" cy="915791"/>
            </a:xfrm>
          </p:grpSpPr>
          <p:sp>
            <p:nvSpPr>
              <p:cNvPr id="140" name="Google Shape;140;p7"/>
              <p:cNvSpPr/>
              <p:nvPr/>
            </p:nvSpPr>
            <p:spPr>
              <a:xfrm>
                <a:off x="7311775" y="-11925"/>
                <a:ext cx="916590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5734" extrusionOk="0">
                    <a:moveTo>
                      <a:pt x="1" y="1"/>
                    </a:moveTo>
                    <a:lnTo>
                      <a:pt x="5739" y="5734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8228199" y="-11925"/>
                <a:ext cx="915791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4" extrusionOk="0">
                    <a:moveTo>
                      <a:pt x="1" y="1"/>
                    </a:moveTo>
                    <a:lnTo>
                      <a:pt x="1" y="573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8413305" y="256071"/>
                <a:ext cx="462847" cy="462847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898" extrusionOk="0">
                    <a:moveTo>
                      <a:pt x="1446" y="0"/>
                    </a:moveTo>
                    <a:cubicBezTo>
                      <a:pt x="635" y="0"/>
                      <a:pt x="0" y="696"/>
                      <a:pt x="0" y="1451"/>
                    </a:cubicBezTo>
                    <a:cubicBezTo>
                      <a:pt x="0" y="2262"/>
                      <a:pt x="635" y="2897"/>
                      <a:pt x="1446" y="2897"/>
                    </a:cubicBezTo>
                    <a:cubicBezTo>
                      <a:pt x="2202" y="2897"/>
                      <a:pt x="2897" y="2262"/>
                      <a:pt x="2897" y="1451"/>
                    </a:cubicBezTo>
                    <a:cubicBezTo>
                      <a:pt x="2897" y="696"/>
                      <a:pt x="2202" y="0"/>
                      <a:pt x="14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631350" y="1385625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30200" rtl="0">
              <a:spcBef>
                <a:spcPts val="12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624575" y="398065"/>
            <a:ext cx="3947700" cy="13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985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1426025" y="1318000"/>
            <a:ext cx="6292200" cy="22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 rot="-5400000" flipH="1">
            <a:off x="3934313" y="3538975"/>
            <a:ext cx="1233196" cy="2454569"/>
            <a:chOff x="8080916" y="984758"/>
            <a:chExt cx="1113898" cy="2217116"/>
          </a:xfrm>
        </p:grpSpPr>
        <p:sp>
          <p:nvSpPr>
            <p:cNvPr id="148" name="Google Shape;148;p8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8414378" y="984758"/>
              <a:ext cx="780435" cy="580193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8080916" y="2097668"/>
              <a:ext cx="1113898" cy="110420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8080916" y="1308200"/>
              <a:ext cx="590213" cy="789634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8"/>
          <p:cNvGrpSpPr/>
          <p:nvPr/>
        </p:nvGrpSpPr>
        <p:grpSpPr>
          <a:xfrm rot="-5400000">
            <a:off x="7717234" y="-165684"/>
            <a:ext cx="1426226" cy="1425180"/>
            <a:chOff x="6062500" y="-2559918"/>
            <a:chExt cx="684928" cy="684426"/>
          </a:xfrm>
        </p:grpSpPr>
        <p:sp>
          <p:nvSpPr>
            <p:cNvPr id="154" name="Google Shape;154;p8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 rot="10800000" flipH="1">
            <a:off x="597544" y="242260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 rot="-5400000">
            <a:off x="92" y="3672463"/>
            <a:ext cx="1493198" cy="1493381"/>
            <a:chOff x="8228199" y="-11925"/>
            <a:chExt cx="915791" cy="915791"/>
          </a:xfrm>
        </p:grpSpPr>
        <p:sp>
          <p:nvSpPr>
            <p:cNvPr id="159" name="Google Shape;159;p8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413305" y="2052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-1385363" y="-62630"/>
            <a:ext cx="3128851" cy="1322525"/>
            <a:chOff x="3834318" y="-10041"/>
            <a:chExt cx="1846366" cy="780435"/>
          </a:xfrm>
        </p:grpSpPr>
        <p:sp>
          <p:nvSpPr>
            <p:cNvPr id="162" name="Google Shape;162;p8"/>
            <p:cNvSpPr/>
            <p:nvPr/>
          </p:nvSpPr>
          <p:spPr>
            <a:xfrm rot="5400000" flipH="1">
              <a:off x="4200881" y="-376604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5400000" flipH="1">
              <a:off x="4462888" y="94680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5400000" flipH="1">
              <a:off x="5000370" y="90080"/>
              <a:ext cx="780435" cy="580193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 rot="-5400000" flipH="1">
            <a:off x="8261973" y="2293458"/>
            <a:ext cx="1322559" cy="440637"/>
            <a:chOff x="5977976" y="1238193"/>
            <a:chExt cx="1968973" cy="656003"/>
          </a:xfrm>
        </p:grpSpPr>
        <p:sp>
          <p:nvSpPr>
            <p:cNvPr id="166" name="Google Shape;166;p8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8"/>
          <p:cNvGrpSpPr/>
          <p:nvPr/>
        </p:nvGrpSpPr>
        <p:grpSpPr>
          <a:xfrm flipH="1">
            <a:off x="6395658" y="4725113"/>
            <a:ext cx="1322559" cy="440637"/>
            <a:chOff x="5977976" y="1238193"/>
            <a:chExt cx="1968973" cy="656003"/>
          </a:xfrm>
        </p:grpSpPr>
        <p:sp>
          <p:nvSpPr>
            <p:cNvPr id="170" name="Google Shape;170;p8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8"/>
          <p:cNvSpPr/>
          <p:nvPr/>
        </p:nvSpPr>
        <p:spPr>
          <a:xfrm rot="10800000" flipH="1">
            <a:off x="6009932" y="397770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8"/>
          <p:cNvGrpSpPr/>
          <p:nvPr/>
        </p:nvGrpSpPr>
        <p:grpSpPr>
          <a:xfrm rot="-5400000" flipH="1">
            <a:off x="8567795" y="3306101"/>
            <a:ext cx="1235131" cy="2454685"/>
            <a:chOff x="8452324" y="1355509"/>
            <a:chExt cx="742489" cy="1475615"/>
          </a:xfrm>
        </p:grpSpPr>
        <p:sp>
          <p:nvSpPr>
            <p:cNvPr id="175" name="Google Shape;175;p8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8"/>
          <p:cNvSpPr/>
          <p:nvPr/>
        </p:nvSpPr>
        <p:spPr>
          <a:xfrm rot="10800000" flipH="1">
            <a:off x="7569082" y="371955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8"/>
          <p:cNvGrpSpPr/>
          <p:nvPr/>
        </p:nvGrpSpPr>
        <p:grpSpPr>
          <a:xfrm rot="10800000" flipH="1">
            <a:off x="3239089" y="-12"/>
            <a:ext cx="1322559" cy="440637"/>
            <a:chOff x="5977976" y="1238193"/>
            <a:chExt cx="1968973" cy="656003"/>
          </a:xfrm>
        </p:grpSpPr>
        <p:sp>
          <p:nvSpPr>
            <p:cNvPr id="179" name="Google Shape;179;p8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2466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9"/>
          <p:cNvGrpSpPr/>
          <p:nvPr/>
        </p:nvGrpSpPr>
        <p:grpSpPr>
          <a:xfrm>
            <a:off x="-608010" y="-1576786"/>
            <a:ext cx="9751581" cy="6742539"/>
            <a:chOff x="-608010" y="-1576786"/>
            <a:chExt cx="9751581" cy="6742539"/>
          </a:xfrm>
        </p:grpSpPr>
        <p:grpSp>
          <p:nvGrpSpPr>
            <p:cNvPr id="184" name="Google Shape;184;p9"/>
            <p:cNvGrpSpPr/>
            <p:nvPr/>
          </p:nvGrpSpPr>
          <p:grpSpPr>
            <a:xfrm>
              <a:off x="7718335" y="-1576786"/>
              <a:ext cx="1425232" cy="2836799"/>
              <a:chOff x="8080916" y="984758"/>
              <a:chExt cx="1113898" cy="2217116"/>
            </a:xfrm>
          </p:grpSpPr>
          <p:sp>
            <p:nvSpPr>
              <p:cNvPr id="185" name="Google Shape;185;p9"/>
              <p:cNvSpPr/>
              <p:nvPr/>
            </p:nvSpPr>
            <p:spPr>
              <a:xfrm>
                <a:off x="8452324" y="1355509"/>
                <a:ext cx="742489" cy="147561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8983" extrusionOk="0">
                    <a:moveTo>
                      <a:pt x="4520" y="0"/>
                    </a:moveTo>
                    <a:cubicBezTo>
                      <a:pt x="3245" y="0"/>
                      <a:pt x="2142" y="464"/>
                      <a:pt x="1331" y="1275"/>
                    </a:cubicBezTo>
                    <a:lnTo>
                      <a:pt x="4520" y="4519"/>
                    </a:lnTo>
                    <a:lnTo>
                      <a:pt x="4520" y="0"/>
                    </a:lnTo>
                    <a:close/>
                    <a:moveTo>
                      <a:pt x="1" y="4519"/>
                    </a:moveTo>
                    <a:cubicBezTo>
                      <a:pt x="1" y="7012"/>
                      <a:pt x="2026" y="8982"/>
                      <a:pt x="4520" y="8982"/>
                    </a:cubicBezTo>
                    <a:lnTo>
                      <a:pt x="4520" y="45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8452324" y="1564786"/>
                <a:ext cx="742489" cy="533048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8414378" y="984758"/>
                <a:ext cx="780435" cy="580193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532" extrusionOk="0">
                    <a:moveTo>
                      <a:pt x="4751" y="0"/>
                    </a:moveTo>
                    <a:cubicBezTo>
                      <a:pt x="2897" y="0"/>
                      <a:pt x="1215" y="751"/>
                      <a:pt x="0" y="1970"/>
                    </a:cubicBezTo>
                    <a:lnTo>
                      <a:pt x="1562" y="3532"/>
                    </a:lnTo>
                    <a:cubicBezTo>
                      <a:pt x="2373" y="2721"/>
                      <a:pt x="3476" y="2257"/>
                      <a:pt x="4751" y="2257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rgbClr val="D9B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8080916" y="2097668"/>
                <a:ext cx="1113898" cy="1104206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22" extrusionOk="0">
                    <a:moveTo>
                      <a:pt x="0" y="1"/>
                    </a:moveTo>
                    <a:cubicBezTo>
                      <a:pt x="0" y="3537"/>
                      <a:pt x="2781" y="6434"/>
                      <a:pt x="6257" y="6721"/>
                    </a:cubicBezTo>
                    <a:lnTo>
                      <a:pt x="6781" y="6721"/>
                    </a:lnTo>
                    <a:lnTo>
                      <a:pt x="6781" y="6666"/>
                    </a:lnTo>
                    <a:lnTo>
                      <a:pt x="6781" y="4464"/>
                    </a:lnTo>
                    <a:cubicBezTo>
                      <a:pt x="4287" y="4464"/>
                      <a:pt x="2262" y="2494"/>
                      <a:pt x="2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8080916" y="1308200"/>
                <a:ext cx="590213" cy="789634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807" extrusionOk="0">
                    <a:moveTo>
                      <a:pt x="2030" y="1"/>
                    </a:moveTo>
                    <a:cubicBezTo>
                      <a:pt x="811" y="1215"/>
                      <a:pt x="0" y="2897"/>
                      <a:pt x="0" y="4807"/>
                    </a:cubicBezTo>
                    <a:lnTo>
                      <a:pt x="2262" y="4807"/>
                    </a:lnTo>
                    <a:cubicBezTo>
                      <a:pt x="2262" y="3532"/>
                      <a:pt x="2781" y="2434"/>
                      <a:pt x="3592" y="1563"/>
                    </a:cubicBez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190;p9"/>
            <p:cNvGrpSpPr/>
            <p:nvPr/>
          </p:nvGrpSpPr>
          <p:grpSpPr>
            <a:xfrm rot="5400000" flipH="1">
              <a:off x="-5068" y="-165684"/>
              <a:ext cx="1426226" cy="1425180"/>
              <a:chOff x="6062500" y="-2559918"/>
              <a:chExt cx="684928" cy="684426"/>
            </a:xfrm>
          </p:grpSpPr>
          <p:sp>
            <p:nvSpPr>
              <p:cNvPr id="191" name="Google Shape;191;p9"/>
              <p:cNvSpPr/>
              <p:nvPr/>
            </p:nvSpPr>
            <p:spPr>
              <a:xfrm>
                <a:off x="6290874" y="-2203262"/>
                <a:ext cx="456554" cy="327769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rgbClr val="D9B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6267542" y="-2559918"/>
                <a:ext cx="479887" cy="356758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532" extrusionOk="0">
                    <a:moveTo>
                      <a:pt x="4751" y="0"/>
                    </a:moveTo>
                    <a:cubicBezTo>
                      <a:pt x="2897" y="0"/>
                      <a:pt x="1215" y="751"/>
                      <a:pt x="0" y="1970"/>
                    </a:cubicBezTo>
                    <a:lnTo>
                      <a:pt x="1562" y="3532"/>
                    </a:lnTo>
                    <a:cubicBezTo>
                      <a:pt x="2373" y="2721"/>
                      <a:pt x="3476" y="2257"/>
                      <a:pt x="4751" y="2257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6062500" y="-2361035"/>
                <a:ext cx="362920" cy="48554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807" extrusionOk="0">
                    <a:moveTo>
                      <a:pt x="2030" y="1"/>
                    </a:moveTo>
                    <a:cubicBezTo>
                      <a:pt x="811" y="1215"/>
                      <a:pt x="0" y="2897"/>
                      <a:pt x="0" y="4807"/>
                    </a:cubicBezTo>
                    <a:lnTo>
                      <a:pt x="2262" y="4807"/>
                    </a:lnTo>
                    <a:cubicBezTo>
                      <a:pt x="2262" y="3532"/>
                      <a:pt x="2781" y="2434"/>
                      <a:pt x="3592" y="1563"/>
                    </a:cubicBez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9"/>
            <p:cNvGrpSpPr/>
            <p:nvPr/>
          </p:nvGrpSpPr>
          <p:grpSpPr>
            <a:xfrm rot="5400000" flipH="1">
              <a:off x="7650282" y="3672463"/>
              <a:ext cx="1493198" cy="1493381"/>
              <a:chOff x="8228199" y="-11925"/>
              <a:chExt cx="915791" cy="915791"/>
            </a:xfrm>
          </p:grpSpPr>
          <p:sp>
            <p:nvSpPr>
              <p:cNvPr id="195" name="Google Shape;195;p9"/>
              <p:cNvSpPr/>
              <p:nvPr/>
            </p:nvSpPr>
            <p:spPr>
              <a:xfrm>
                <a:off x="8228199" y="-11925"/>
                <a:ext cx="915791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4" extrusionOk="0">
                    <a:moveTo>
                      <a:pt x="1" y="1"/>
                    </a:moveTo>
                    <a:lnTo>
                      <a:pt x="1" y="573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8413305" y="205249"/>
                <a:ext cx="462847" cy="462847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898" extrusionOk="0">
                    <a:moveTo>
                      <a:pt x="1446" y="0"/>
                    </a:moveTo>
                    <a:cubicBezTo>
                      <a:pt x="635" y="0"/>
                      <a:pt x="0" y="696"/>
                      <a:pt x="0" y="1451"/>
                    </a:cubicBezTo>
                    <a:cubicBezTo>
                      <a:pt x="0" y="2262"/>
                      <a:pt x="635" y="2897"/>
                      <a:pt x="1446" y="2897"/>
                    </a:cubicBezTo>
                    <a:cubicBezTo>
                      <a:pt x="2202" y="2897"/>
                      <a:pt x="2897" y="2262"/>
                      <a:pt x="2897" y="1451"/>
                    </a:cubicBezTo>
                    <a:cubicBezTo>
                      <a:pt x="2897" y="696"/>
                      <a:pt x="2202" y="0"/>
                      <a:pt x="14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9"/>
            <p:cNvGrpSpPr/>
            <p:nvPr/>
          </p:nvGrpSpPr>
          <p:grpSpPr>
            <a:xfrm flipH="1">
              <a:off x="3548316" y="-5176"/>
              <a:ext cx="2047620" cy="865502"/>
              <a:chOff x="3834318" y="-10041"/>
              <a:chExt cx="1846366" cy="780435"/>
            </a:xfrm>
          </p:grpSpPr>
          <p:sp>
            <p:nvSpPr>
              <p:cNvPr id="198" name="Google Shape;198;p9"/>
              <p:cNvSpPr/>
              <p:nvPr/>
            </p:nvSpPr>
            <p:spPr>
              <a:xfrm rot="5400000" flipH="1">
                <a:off x="4200881" y="-376604"/>
                <a:ext cx="742489" cy="147561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8983" extrusionOk="0">
                    <a:moveTo>
                      <a:pt x="4520" y="0"/>
                    </a:moveTo>
                    <a:cubicBezTo>
                      <a:pt x="3245" y="0"/>
                      <a:pt x="2142" y="464"/>
                      <a:pt x="1331" y="1275"/>
                    </a:cubicBezTo>
                    <a:lnTo>
                      <a:pt x="4520" y="4519"/>
                    </a:lnTo>
                    <a:lnTo>
                      <a:pt x="4520" y="0"/>
                    </a:lnTo>
                    <a:close/>
                    <a:moveTo>
                      <a:pt x="1" y="4519"/>
                    </a:moveTo>
                    <a:cubicBezTo>
                      <a:pt x="1" y="7012"/>
                      <a:pt x="2026" y="8982"/>
                      <a:pt x="4520" y="8982"/>
                    </a:cubicBezTo>
                    <a:lnTo>
                      <a:pt x="4520" y="45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 rot="5400000" flipH="1">
                <a:off x="4462888" y="94680"/>
                <a:ext cx="742489" cy="533048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 rot="5400000" flipH="1">
                <a:off x="5000370" y="90080"/>
                <a:ext cx="780435" cy="580193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532" extrusionOk="0">
                    <a:moveTo>
                      <a:pt x="4751" y="0"/>
                    </a:moveTo>
                    <a:cubicBezTo>
                      <a:pt x="2897" y="0"/>
                      <a:pt x="1215" y="751"/>
                      <a:pt x="0" y="1970"/>
                    </a:cubicBezTo>
                    <a:lnTo>
                      <a:pt x="1562" y="3532"/>
                    </a:lnTo>
                    <a:cubicBezTo>
                      <a:pt x="2373" y="2721"/>
                      <a:pt x="3476" y="2257"/>
                      <a:pt x="4751" y="2257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01;p9"/>
            <p:cNvGrpSpPr/>
            <p:nvPr/>
          </p:nvGrpSpPr>
          <p:grpSpPr>
            <a:xfrm rot="5400000">
              <a:off x="-221462" y="3499043"/>
              <a:ext cx="593842" cy="197851"/>
              <a:chOff x="5977976" y="1238193"/>
              <a:chExt cx="1968973" cy="656003"/>
            </a:xfrm>
          </p:grpSpPr>
          <p:sp>
            <p:nvSpPr>
              <p:cNvPr id="202" name="Google Shape;202;p9"/>
              <p:cNvSpPr/>
              <p:nvPr/>
            </p:nvSpPr>
            <p:spPr>
              <a:xfrm flipH="1">
                <a:off x="7290709" y="1238193"/>
                <a:ext cx="656241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684" extrusionOk="0">
                    <a:moveTo>
                      <a:pt x="1" y="0"/>
                    </a:moveTo>
                    <a:lnTo>
                      <a:pt x="1" y="2684"/>
                    </a:lnTo>
                    <a:lnTo>
                      <a:pt x="2684" y="26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 flipH="1">
                <a:off x="6633731" y="1238193"/>
                <a:ext cx="657218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8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 flipH="1">
                <a:off x="5977976" y="1238193"/>
                <a:ext cx="655996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4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05;p9"/>
            <p:cNvGrpSpPr/>
            <p:nvPr/>
          </p:nvGrpSpPr>
          <p:grpSpPr>
            <a:xfrm>
              <a:off x="5336518" y="4919538"/>
              <a:ext cx="738956" cy="246198"/>
              <a:chOff x="5977976" y="1238193"/>
              <a:chExt cx="1968973" cy="656003"/>
            </a:xfrm>
          </p:grpSpPr>
          <p:sp>
            <p:nvSpPr>
              <p:cNvPr id="206" name="Google Shape;206;p9"/>
              <p:cNvSpPr/>
              <p:nvPr/>
            </p:nvSpPr>
            <p:spPr>
              <a:xfrm flipH="1">
                <a:off x="7290709" y="1238193"/>
                <a:ext cx="656241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684" extrusionOk="0">
                    <a:moveTo>
                      <a:pt x="1" y="0"/>
                    </a:moveTo>
                    <a:lnTo>
                      <a:pt x="1" y="2684"/>
                    </a:lnTo>
                    <a:lnTo>
                      <a:pt x="2684" y="26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 flipH="1">
                <a:off x="6633731" y="1238193"/>
                <a:ext cx="657218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8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 flipH="1">
                <a:off x="5977976" y="1238193"/>
                <a:ext cx="655996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4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9"/>
            <p:cNvGrpSpPr/>
            <p:nvPr/>
          </p:nvGrpSpPr>
          <p:grpSpPr>
            <a:xfrm rot="5400000">
              <a:off x="-314796" y="4278527"/>
              <a:ext cx="593917" cy="1180344"/>
              <a:chOff x="8452324" y="1355509"/>
              <a:chExt cx="742489" cy="1475615"/>
            </a:xfrm>
          </p:grpSpPr>
          <p:sp>
            <p:nvSpPr>
              <p:cNvPr id="210" name="Google Shape;210;p9"/>
              <p:cNvSpPr/>
              <p:nvPr/>
            </p:nvSpPr>
            <p:spPr>
              <a:xfrm>
                <a:off x="8452324" y="1355509"/>
                <a:ext cx="742489" cy="147561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8983" extrusionOk="0">
                    <a:moveTo>
                      <a:pt x="4520" y="0"/>
                    </a:moveTo>
                    <a:cubicBezTo>
                      <a:pt x="3245" y="0"/>
                      <a:pt x="2142" y="464"/>
                      <a:pt x="1331" y="1275"/>
                    </a:cubicBezTo>
                    <a:lnTo>
                      <a:pt x="4520" y="4519"/>
                    </a:lnTo>
                    <a:lnTo>
                      <a:pt x="4520" y="0"/>
                    </a:lnTo>
                    <a:close/>
                    <a:moveTo>
                      <a:pt x="1" y="4519"/>
                    </a:moveTo>
                    <a:cubicBezTo>
                      <a:pt x="1" y="7012"/>
                      <a:pt x="2026" y="8982"/>
                      <a:pt x="4520" y="8982"/>
                    </a:cubicBezTo>
                    <a:lnTo>
                      <a:pt x="4520" y="45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8452324" y="1564786"/>
                <a:ext cx="742489" cy="533048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" name="Google Shape;212;p9"/>
            <p:cNvSpPr/>
            <p:nvPr/>
          </p:nvSpPr>
          <p:spPr>
            <a:xfrm rot="10800000">
              <a:off x="6856274" y="397770"/>
              <a:ext cx="298291" cy="298291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600901" y="1342850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subTitle" idx="1"/>
          </p:nvPr>
        </p:nvSpPr>
        <p:spPr>
          <a:xfrm>
            <a:off x="600901" y="28156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662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/>
          <p:nvPr/>
        </p:nvSpPr>
        <p:spPr>
          <a:xfrm flipH="1">
            <a:off x="7025393" y="4118407"/>
            <a:ext cx="1810587" cy="1873225"/>
          </a:xfrm>
          <a:custGeom>
            <a:avLst/>
            <a:gdLst/>
            <a:ahLst/>
            <a:cxnLst/>
            <a:rect l="l" t="t" r="r" b="b"/>
            <a:pathLst>
              <a:path w="6721" h="6953" extrusionOk="0">
                <a:moveTo>
                  <a:pt x="3244" y="1"/>
                </a:moveTo>
                <a:cubicBezTo>
                  <a:pt x="2202" y="1"/>
                  <a:pt x="1335" y="464"/>
                  <a:pt x="695" y="1159"/>
                </a:cubicBezTo>
                <a:lnTo>
                  <a:pt x="4232" y="4751"/>
                </a:lnTo>
                <a:lnTo>
                  <a:pt x="0" y="4751"/>
                </a:lnTo>
                <a:cubicBezTo>
                  <a:pt x="524" y="6026"/>
                  <a:pt x="1798" y="6953"/>
                  <a:pt x="3244" y="6953"/>
                </a:cubicBezTo>
                <a:cubicBezTo>
                  <a:pt x="5159" y="6953"/>
                  <a:pt x="6721" y="5386"/>
                  <a:pt x="6721" y="3477"/>
                </a:cubicBezTo>
                <a:cubicBezTo>
                  <a:pt x="6721" y="1563"/>
                  <a:pt x="5159" y="1"/>
                  <a:pt x="3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"/>
          <p:cNvSpPr/>
          <p:nvPr/>
        </p:nvSpPr>
        <p:spPr>
          <a:xfrm flipH="1">
            <a:off x="8648483" y="3868662"/>
            <a:ext cx="562222" cy="1529994"/>
          </a:xfrm>
          <a:custGeom>
            <a:avLst/>
            <a:gdLst/>
            <a:ahLst/>
            <a:cxnLst/>
            <a:rect l="l" t="t" r="r" b="b"/>
            <a:pathLst>
              <a:path w="2087" h="5679" extrusionOk="0">
                <a:moveTo>
                  <a:pt x="1" y="1"/>
                </a:moveTo>
                <a:lnTo>
                  <a:pt x="1" y="5678"/>
                </a:lnTo>
                <a:lnTo>
                  <a:pt x="1391" y="5678"/>
                </a:lnTo>
                <a:cubicBezTo>
                  <a:pt x="1275" y="5270"/>
                  <a:pt x="1159" y="4807"/>
                  <a:pt x="1159" y="4404"/>
                </a:cubicBezTo>
                <a:cubicBezTo>
                  <a:pt x="1159" y="3477"/>
                  <a:pt x="1507" y="2666"/>
                  <a:pt x="2086" y="2086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0"/>
          <p:cNvSpPr/>
          <p:nvPr/>
        </p:nvSpPr>
        <p:spPr>
          <a:xfrm flipH="1">
            <a:off x="7695911" y="4430657"/>
            <a:ext cx="1202568" cy="967999"/>
          </a:xfrm>
          <a:custGeom>
            <a:avLst/>
            <a:gdLst/>
            <a:ahLst/>
            <a:cxnLst/>
            <a:rect l="l" t="t" r="r" b="b"/>
            <a:pathLst>
              <a:path w="4464" h="3593" extrusionOk="0">
                <a:moveTo>
                  <a:pt x="927" y="0"/>
                </a:moveTo>
                <a:cubicBezTo>
                  <a:pt x="348" y="580"/>
                  <a:pt x="0" y="1391"/>
                  <a:pt x="0" y="2318"/>
                </a:cubicBezTo>
                <a:cubicBezTo>
                  <a:pt x="0" y="2721"/>
                  <a:pt x="116" y="3184"/>
                  <a:pt x="232" y="3592"/>
                </a:cubicBezTo>
                <a:lnTo>
                  <a:pt x="4464" y="3592"/>
                </a:lnTo>
                <a:lnTo>
                  <a:pt x="92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10"/>
          <p:cNvGrpSpPr/>
          <p:nvPr/>
        </p:nvGrpSpPr>
        <p:grpSpPr>
          <a:xfrm rot="-5400000">
            <a:off x="-715179" y="3153836"/>
            <a:ext cx="2860090" cy="1429734"/>
            <a:chOff x="7311775" y="-11925"/>
            <a:chExt cx="1832216" cy="915791"/>
          </a:xfrm>
        </p:grpSpPr>
        <p:sp>
          <p:nvSpPr>
            <p:cNvPr id="220" name="Google Shape;220;p10"/>
            <p:cNvSpPr/>
            <p:nvPr/>
          </p:nvSpPr>
          <p:spPr>
            <a:xfrm>
              <a:off x="7311775" y="-11925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10"/>
          <p:cNvSpPr/>
          <p:nvPr/>
        </p:nvSpPr>
        <p:spPr>
          <a:xfrm>
            <a:off x="-50850" y="-114300"/>
            <a:ext cx="9245700" cy="137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816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/>
          <p:nvPr/>
        </p:nvSpPr>
        <p:spPr>
          <a:xfrm rot="5400000">
            <a:off x="-58382" y="-30335"/>
            <a:ext cx="417679" cy="417594"/>
          </a:xfrm>
          <a:custGeom>
            <a:avLst/>
            <a:gdLst/>
            <a:ahLst/>
            <a:cxnLst/>
            <a:rect l="l" t="t" r="r" b="b"/>
            <a:pathLst>
              <a:path w="2123" h="2123" extrusionOk="0">
                <a:moveTo>
                  <a:pt x="1" y="1"/>
                </a:moveTo>
                <a:lnTo>
                  <a:pt x="1" y="2123"/>
                </a:lnTo>
                <a:lnTo>
                  <a:pt x="2123" y="212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 rot="5400000">
            <a:off x="-58382" y="387145"/>
            <a:ext cx="417679" cy="417594"/>
          </a:xfrm>
          <a:custGeom>
            <a:avLst/>
            <a:gdLst/>
            <a:ahLst/>
            <a:cxnLst/>
            <a:rect l="l" t="t" r="r" b="b"/>
            <a:pathLst>
              <a:path w="2123" h="2123" extrusionOk="0">
                <a:moveTo>
                  <a:pt x="1" y="1"/>
                </a:moveTo>
                <a:lnTo>
                  <a:pt x="1" y="2123"/>
                </a:lnTo>
                <a:lnTo>
                  <a:pt x="2122" y="2123"/>
                </a:lnTo>
                <a:lnTo>
                  <a:pt x="1" y="1"/>
                </a:lnTo>
                <a:close/>
              </a:path>
            </a:pathLst>
          </a:custGeom>
          <a:solidFill>
            <a:srgbClr val="449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 rot="5400000">
            <a:off x="-58382" y="804625"/>
            <a:ext cx="417679" cy="417594"/>
          </a:xfrm>
          <a:custGeom>
            <a:avLst/>
            <a:gdLst/>
            <a:ahLst/>
            <a:cxnLst/>
            <a:rect l="l" t="t" r="r" b="b"/>
            <a:pathLst>
              <a:path w="2123" h="2123" extrusionOk="0">
                <a:moveTo>
                  <a:pt x="0" y="1"/>
                </a:moveTo>
                <a:lnTo>
                  <a:pt x="0" y="2123"/>
                </a:lnTo>
                <a:lnTo>
                  <a:pt x="2122" y="2123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 rot="10800000">
            <a:off x="7719115" y="-555280"/>
            <a:ext cx="1426114" cy="1385371"/>
            <a:chOff x="-2396575" y="-2067999"/>
            <a:chExt cx="1244645" cy="1209086"/>
          </a:xfrm>
        </p:grpSpPr>
        <p:sp>
          <p:nvSpPr>
            <p:cNvPr id="104" name="Google Shape;104;p5"/>
            <p:cNvSpPr/>
            <p:nvPr/>
          </p:nvSpPr>
          <p:spPr>
            <a:xfrm>
              <a:off x="-2183150" y="-1925764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5"/>
          <p:cNvGrpSpPr/>
          <p:nvPr/>
        </p:nvGrpSpPr>
        <p:grpSpPr>
          <a:xfrm rot="-5400000">
            <a:off x="-19493" y="3672463"/>
            <a:ext cx="1493198" cy="1493381"/>
            <a:chOff x="8228199" y="-11925"/>
            <a:chExt cx="915791" cy="915791"/>
          </a:xfrm>
        </p:grpSpPr>
        <p:sp>
          <p:nvSpPr>
            <p:cNvPr id="108" name="Google Shape;108;p5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5"/>
          <p:cNvGrpSpPr/>
          <p:nvPr/>
        </p:nvGrpSpPr>
        <p:grpSpPr>
          <a:xfrm flipH="1">
            <a:off x="6971108" y="3617910"/>
            <a:ext cx="2198292" cy="2135609"/>
            <a:chOff x="0" y="4282001"/>
            <a:chExt cx="1244645" cy="1209086"/>
          </a:xfrm>
        </p:grpSpPr>
        <p:sp>
          <p:nvSpPr>
            <p:cNvPr id="111" name="Google Shape;111;p5"/>
            <p:cNvSpPr/>
            <p:nvPr/>
          </p:nvSpPr>
          <p:spPr>
            <a:xfrm>
              <a:off x="213425" y="4424236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0" y="4282001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77829" y="4602069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719167" y="3055066"/>
            <a:ext cx="25677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2"/>
          </p:nvPr>
        </p:nvSpPr>
        <p:spPr>
          <a:xfrm>
            <a:off x="4898263" y="3055066"/>
            <a:ext cx="25677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3"/>
          </p:nvPr>
        </p:nvSpPr>
        <p:spPr>
          <a:xfrm>
            <a:off x="2193167" y="26655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4"/>
          </p:nvPr>
        </p:nvSpPr>
        <p:spPr>
          <a:xfrm>
            <a:off x="5372263" y="26655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>
            <a:spLocks noGrp="1"/>
          </p:cNvSpPr>
          <p:nvPr>
            <p:ph type="subTitle" idx="1"/>
          </p:nvPr>
        </p:nvSpPr>
        <p:spPr>
          <a:xfrm>
            <a:off x="1426025" y="3425875"/>
            <a:ext cx="62922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27" name="Google Shape;22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0925"/>
            <a:ext cx="771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99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28" name="Google Shape;228;p11"/>
          <p:cNvGrpSpPr/>
          <p:nvPr/>
        </p:nvGrpSpPr>
        <p:grpSpPr>
          <a:xfrm>
            <a:off x="5740351" y="-11924"/>
            <a:ext cx="2536154" cy="1267639"/>
            <a:chOff x="7311775" y="-11925"/>
            <a:chExt cx="1832216" cy="915791"/>
          </a:xfrm>
        </p:grpSpPr>
        <p:sp>
          <p:nvSpPr>
            <p:cNvPr id="229" name="Google Shape;229;p11"/>
            <p:cNvSpPr/>
            <p:nvPr/>
          </p:nvSpPr>
          <p:spPr>
            <a:xfrm>
              <a:off x="7311775" y="-11925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11"/>
          <p:cNvGrpSpPr/>
          <p:nvPr/>
        </p:nvGrpSpPr>
        <p:grpSpPr>
          <a:xfrm>
            <a:off x="0" y="3652281"/>
            <a:ext cx="2229159" cy="2165353"/>
            <a:chOff x="0" y="4282001"/>
            <a:chExt cx="1244645" cy="1209086"/>
          </a:xfrm>
        </p:grpSpPr>
        <p:sp>
          <p:nvSpPr>
            <p:cNvPr id="233" name="Google Shape;233;p11"/>
            <p:cNvSpPr/>
            <p:nvPr/>
          </p:nvSpPr>
          <p:spPr>
            <a:xfrm>
              <a:off x="213425" y="4424236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0" y="4282001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177829" y="4602069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11"/>
          <p:cNvGrpSpPr/>
          <p:nvPr/>
        </p:nvGrpSpPr>
        <p:grpSpPr>
          <a:xfrm flipH="1">
            <a:off x="8431022" y="-11929"/>
            <a:ext cx="865530" cy="1732981"/>
            <a:chOff x="-66206" y="1406331"/>
            <a:chExt cx="277236" cy="555069"/>
          </a:xfrm>
        </p:grpSpPr>
        <p:sp>
          <p:nvSpPr>
            <p:cNvPr id="237" name="Google Shape;237;p11"/>
            <p:cNvSpPr/>
            <p:nvPr/>
          </p:nvSpPr>
          <p:spPr>
            <a:xfrm rot="5400000">
              <a:off x="-66253" y="1406378"/>
              <a:ext cx="277331" cy="277236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 rot="5400000">
              <a:off x="-66457" y="1683913"/>
              <a:ext cx="277739" cy="27723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1"/>
          <p:cNvSpPr/>
          <p:nvPr/>
        </p:nvSpPr>
        <p:spPr>
          <a:xfrm rot="10800000" flipH="1">
            <a:off x="7001277" y="3311031"/>
            <a:ext cx="2142169" cy="2123749"/>
          </a:xfrm>
          <a:custGeom>
            <a:avLst/>
            <a:gdLst/>
            <a:ahLst/>
            <a:cxnLst/>
            <a:rect l="l" t="t" r="r" b="b"/>
            <a:pathLst>
              <a:path w="6781" h="6722" extrusionOk="0">
                <a:moveTo>
                  <a:pt x="0" y="1"/>
                </a:moveTo>
                <a:cubicBezTo>
                  <a:pt x="0" y="3537"/>
                  <a:pt x="2781" y="6434"/>
                  <a:pt x="6257" y="6721"/>
                </a:cubicBezTo>
                <a:lnTo>
                  <a:pt x="6781" y="6721"/>
                </a:lnTo>
                <a:lnTo>
                  <a:pt x="6781" y="6666"/>
                </a:lnTo>
                <a:lnTo>
                  <a:pt x="6781" y="4464"/>
                </a:lnTo>
                <a:cubicBezTo>
                  <a:pt x="4287" y="4464"/>
                  <a:pt x="2262" y="2494"/>
                  <a:pt x="22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11"/>
          <p:cNvGrpSpPr/>
          <p:nvPr/>
        </p:nvGrpSpPr>
        <p:grpSpPr>
          <a:xfrm rot="5400000" flipH="1">
            <a:off x="4846681" y="4320972"/>
            <a:ext cx="547957" cy="1097094"/>
            <a:chOff x="-66206" y="1406331"/>
            <a:chExt cx="277236" cy="555069"/>
          </a:xfrm>
        </p:grpSpPr>
        <p:sp>
          <p:nvSpPr>
            <p:cNvPr id="241" name="Google Shape;241;p11"/>
            <p:cNvSpPr/>
            <p:nvPr/>
          </p:nvSpPr>
          <p:spPr>
            <a:xfrm rot="5400000">
              <a:off x="-66253" y="1406378"/>
              <a:ext cx="277331" cy="277236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 rot="5400000">
              <a:off x="-66457" y="1683913"/>
              <a:ext cx="277739" cy="27723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11"/>
          <p:cNvGrpSpPr/>
          <p:nvPr/>
        </p:nvGrpSpPr>
        <p:grpSpPr>
          <a:xfrm>
            <a:off x="-1" y="-1433135"/>
            <a:ext cx="1812381" cy="2860090"/>
            <a:chOff x="-1" y="-1433135"/>
            <a:chExt cx="1812381" cy="2860090"/>
          </a:xfrm>
        </p:grpSpPr>
        <p:grpSp>
          <p:nvGrpSpPr>
            <p:cNvPr id="244" name="Google Shape;244;p11"/>
            <p:cNvGrpSpPr/>
            <p:nvPr/>
          </p:nvGrpSpPr>
          <p:grpSpPr>
            <a:xfrm rot="-5400000" flipH="1">
              <a:off x="-715179" y="-717957"/>
              <a:ext cx="2860090" cy="1429734"/>
              <a:chOff x="7311775" y="-11925"/>
              <a:chExt cx="1832216" cy="915791"/>
            </a:xfrm>
          </p:grpSpPr>
          <p:sp>
            <p:nvSpPr>
              <p:cNvPr id="245" name="Google Shape;245;p11"/>
              <p:cNvSpPr/>
              <p:nvPr/>
            </p:nvSpPr>
            <p:spPr>
              <a:xfrm>
                <a:off x="7311775" y="-11925"/>
                <a:ext cx="916590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5734" extrusionOk="0">
                    <a:moveTo>
                      <a:pt x="1" y="1"/>
                    </a:moveTo>
                    <a:lnTo>
                      <a:pt x="5739" y="5734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8228199" y="-11925"/>
                <a:ext cx="915791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4" extrusionOk="0">
                    <a:moveTo>
                      <a:pt x="1" y="1"/>
                    </a:moveTo>
                    <a:lnTo>
                      <a:pt x="1" y="573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" name="Google Shape;247;p11"/>
            <p:cNvSpPr/>
            <p:nvPr/>
          </p:nvSpPr>
          <p:spPr>
            <a:xfrm rot="-8100000" flipH="1">
              <a:off x="1150095" y="108658"/>
              <a:ext cx="548944" cy="54795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 rot="-5400000" flipH="1">
              <a:off x="409451" y="277324"/>
              <a:ext cx="740475" cy="74057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11"/>
          <p:cNvGrpSpPr/>
          <p:nvPr/>
        </p:nvGrpSpPr>
        <p:grpSpPr>
          <a:xfrm rot="-5400000" flipH="1">
            <a:off x="3165056" y="-274578"/>
            <a:ext cx="547957" cy="1097094"/>
            <a:chOff x="-66206" y="1406331"/>
            <a:chExt cx="277236" cy="555069"/>
          </a:xfrm>
        </p:grpSpPr>
        <p:sp>
          <p:nvSpPr>
            <p:cNvPr id="250" name="Google Shape;250;p11"/>
            <p:cNvSpPr/>
            <p:nvPr/>
          </p:nvSpPr>
          <p:spPr>
            <a:xfrm rot="5400000">
              <a:off x="-66253" y="1406378"/>
              <a:ext cx="277331" cy="277236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 rot="5400000">
              <a:off x="-66457" y="1683913"/>
              <a:ext cx="277739" cy="27723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45625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4451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>
            <a:off x="1502225" y="2577247"/>
            <a:ext cx="29343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2"/>
          </p:nvPr>
        </p:nvSpPr>
        <p:spPr>
          <a:xfrm>
            <a:off x="1502225" y="2940355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3"/>
          </p:nvPr>
        </p:nvSpPr>
        <p:spPr>
          <a:xfrm>
            <a:off x="1502225" y="3757047"/>
            <a:ext cx="29277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4"/>
          </p:nvPr>
        </p:nvSpPr>
        <p:spPr>
          <a:xfrm>
            <a:off x="1502225" y="4117722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5"/>
          </p:nvPr>
        </p:nvSpPr>
        <p:spPr>
          <a:xfrm>
            <a:off x="5335886" y="3757047"/>
            <a:ext cx="29277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6"/>
          </p:nvPr>
        </p:nvSpPr>
        <p:spPr>
          <a:xfrm>
            <a:off x="5335886" y="4117722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7"/>
          </p:nvPr>
        </p:nvSpPr>
        <p:spPr>
          <a:xfrm>
            <a:off x="5335886" y="1397447"/>
            <a:ext cx="29277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8"/>
          </p:nvPr>
        </p:nvSpPr>
        <p:spPr>
          <a:xfrm>
            <a:off x="5335886" y="176298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9"/>
          </p:nvPr>
        </p:nvSpPr>
        <p:spPr>
          <a:xfrm>
            <a:off x="5335886" y="2577247"/>
            <a:ext cx="29277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13"/>
          </p:nvPr>
        </p:nvSpPr>
        <p:spPr>
          <a:xfrm>
            <a:off x="5335886" y="2940355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4"/>
          </p:nvPr>
        </p:nvSpPr>
        <p:spPr>
          <a:xfrm>
            <a:off x="1502225" y="1397447"/>
            <a:ext cx="29343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15"/>
          </p:nvPr>
        </p:nvSpPr>
        <p:spPr>
          <a:xfrm>
            <a:off x="1502225" y="176298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16" hasCustomPrompt="1"/>
          </p:nvPr>
        </p:nvSpPr>
        <p:spPr>
          <a:xfrm>
            <a:off x="4359998" y="1198973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title" idx="17" hasCustomPrompt="1"/>
          </p:nvPr>
        </p:nvSpPr>
        <p:spPr>
          <a:xfrm>
            <a:off x="4359998" y="2387260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18" hasCustomPrompt="1"/>
          </p:nvPr>
        </p:nvSpPr>
        <p:spPr>
          <a:xfrm>
            <a:off x="4359998" y="3575547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19" hasCustomPrompt="1"/>
          </p:nvPr>
        </p:nvSpPr>
        <p:spPr>
          <a:xfrm>
            <a:off x="560823" y="1198973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20" hasCustomPrompt="1"/>
          </p:nvPr>
        </p:nvSpPr>
        <p:spPr>
          <a:xfrm>
            <a:off x="560823" y="2387260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21" hasCustomPrompt="1"/>
          </p:nvPr>
        </p:nvSpPr>
        <p:spPr>
          <a:xfrm>
            <a:off x="560823" y="3575547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grpSp>
        <p:nvGrpSpPr>
          <p:cNvPr id="273" name="Google Shape;273;p13"/>
          <p:cNvGrpSpPr/>
          <p:nvPr/>
        </p:nvGrpSpPr>
        <p:grpSpPr>
          <a:xfrm>
            <a:off x="8280678" y="4857373"/>
            <a:ext cx="895292" cy="298285"/>
            <a:chOff x="5977976" y="1238193"/>
            <a:chExt cx="1968973" cy="656003"/>
          </a:xfrm>
        </p:grpSpPr>
        <p:sp>
          <p:nvSpPr>
            <p:cNvPr id="274" name="Google Shape;274;p13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3"/>
          <p:cNvGrpSpPr/>
          <p:nvPr/>
        </p:nvGrpSpPr>
        <p:grpSpPr>
          <a:xfrm rot="10800000">
            <a:off x="-52621" y="-3660"/>
            <a:ext cx="1548007" cy="515684"/>
            <a:chOff x="5977976" y="1238193"/>
            <a:chExt cx="1968973" cy="656003"/>
          </a:xfrm>
        </p:grpSpPr>
        <p:sp>
          <p:nvSpPr>
            <p:cNvPr id="278" name="Google Shape;278;p13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3"/>
          <p:cNvGrpSpPr/>
          <p:nvPr/>
        </p:nvGrpSpPr>
        <p:grpSpPr>
          <a:xfrm>
            <a:off x="-51293" y="947012"/>
            <a:ext cx="186688" cy="373785"/>
            <a:chOff x="-51293" y="947012"/>
            <a:chExt cx="186688" cy="373785"/>
          </a:xfrm>
        </p:grpSpPr>
        <p:sp>
          <p:nvSpPr>
            <p:cNvPr id="282" name="Google Shape;282;p13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3"/>
          <p:cNvGrpSpPr/>
          <p:nvPr/>
        </p:nvGrpSpPr>
        <p:grpSpPr>
          <a:xfrm rot="5400000" flipH="1">
            <a:off x="-533300" y="3881573"/>
            <a:ext cx="1253980" cy="1266469"/>
            <a:chOff x="-38513" y="3757475"/>
            <a:chExt cx="1430505" cy="1444752"/>
          </a:xfrm>
        </p:grpSpPr>
        <p:sp>
          <p:nvSpPr>
            <p:cNvPr id="285" name="Google Shape;285;p13"/>
            <p:cNvSpPr/>
            <p:nvPr/>
          </p:nvSpPr>
          <p:spPr>
            <a:xfrm>
              <a:off x="-38513" y="3757475"/>
              <a:ext cx="530938" cy="144475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56339" y="4288156"/>
              <a:ext cx="1135653" cy="914068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13"/>
          <p:cNvGrpSpPr/>
          <p:nvPr/>
        </p:nvGrpSpPr>
        <p:grpSpPr>
          <a:xfrm>
            <a:off x="7705406" y="-252262"/>
            <a:ext cx="1451244" cy="1451244"/>
            <a:chOff x="8008354" y="0"/>
            <a:chExt cx="1135647" cy="1135647"/>
          </a:xfrm>
        </p:grpSpPr>
        <p:sp>
          <p:nvSpPr>
            <p:cNvPr id="288" name="Google Shape;288;p13"/>
            <p:cNvSpPr/>
            <p:nvPr/>
          </p:nvSpPr>
          <p:spPr>
            <a:xfrm rot="5400000">
              <a:off x="8008354" y="0"/>
              <a:ext cx="1135647" cy="1135647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rot="5400000">
              <a:off x="8304354" y="345674"/>
              <a:ext cx="573963" cy="573963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88496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14"/>
          <p:cNvGrpSpPr/>
          <p:nvPr/>
        </p:nvGrpSpPr>
        <p:grpSpPr>
          <a:xfrm>
            <a:off x="7135988" y="0"/>
            <a:ext cx="2143677" cy="2964769"/>
            <a:chOff x="5977976" y="0"/>
            <a:chExt cx="3191421" cy="4413829"/>
          </a:xfrm>
        </p:grpSpPr>
        <p:sp>
          <p:nvSpPr>
            <p:cNvPr id="292" name="Google Shape;292;p14"/>
            <p:cNvSpPr/>
            <p:nvPr/>
          </p:nvSpPr>
          <p:spPr>
            <a:xfrm flipH="1">
              <a:off x="6962374" y="0"/>
              <a:ext cx="2207022" cy="3505364"/>
            </a:xfrm>
            <a:custGeom>
              <a:avLst/>
              <a:gdLst/>
              <a:ahLst/>
              <a:cxnLst/>
              <a:rect l="l" t="t" r="r" b="b"/>
              <a:pathLst>
                <a:path w="9030" h="14342" extrusionOk="0">
                  <a:moveTo>
                    <a:pt x="0" y="1"/>
                  </a:moveTo>
                  <a:lnTo>
                    <a:pt x="0" y="14341"/>
                  </a:lnTo>
                  <a:lnTo>
                    <a:pt x="7315" y="14341"/>
                  </a:lnTo>
                  <a:cubicBezTo>
                    <a:pt x="8403" y="12856"/>
                    <a:pt x="9029" y="11027"/>
                    <a:pt x="9029" y="9029"/>
                  </a:cubicBezTo>
                  <a:cubicBezTo>
                    <a:pt x="9029" y="4001"/>
                    <a:pt x="502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 flipH="1">
              <a:off x="7381293" y="3505104"/>
              <a:ext cx="1788104" cy="908726"/>
            </a:xfrm>
            <a:custGeom>
              <a:avLst/>
              <a:gdLst/>
              <a:ahLst/>
              <a:cxnLst/>
              <a:rect l="l" t="t" r="r" b="b"/>
              <a:pathLst>
                <a:path w="7316" h="3718" extrusionOk="0">
                  <a:moveTo>
                    <a:pt x="0" y="0"/>
                  </a:moveTo>
                  <a:lnTo>
                    <a:pt x="0" y="3717"/>
                  </a:lnTo>
                  <a:cubicBezTo>
                    <a:pt x="3031" y="3717"/>
                    <a:pt x="5715" y="2231"/>
                    <a:pt x="7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 flipH="1">
              <a:off x="7856179" y="3044877"/>
              <a:ext cx="670661" cy="656003"/>
            </a:xfrm>
            <a:custGeom>
              <a:avLst/>
              <a:gdLst/>
              <a:ahLst/>
              <a:cxnLst/>
              <a:rect l="l" t="t" r="r" b="b"/>
              <a:pathLst>
                <a:path w="2744" h="2684" extrusionOk="0">
                  <a:moveTo>
                    <a:pt x="1372" y="0"/>
                  </a:moveTo>
                  <a:cubicBezTo>
                    <a:pt x="631" y="0"/>
                    <a:pt x="0" y="571"/>
                    <a:pt x="0" y="1312"/>
                  </a:cubicBezTo>
                  <a:cubicBezTo>
                    <a:pt x="0" y="2057"/>
                    <a:pt x="631" y="2684"/>
                    <a:pt x="1372" y="2684"/>
                  </a:cubicBezTo>
                  <a:cubicBezTo>
                    <a:pt x="2117" y="2684"/>
                    <a:pt x="2743" y="2057"/>
                    <a:pt x="2743" y="1312"/>
                  </a:cubicBezTo>
                  <a:cubicBezTo>
                    <a:pt x="2743" y="571"/>
                    <a:pt x="2117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14"/>
          <p:cNvGrpSpPr/>
          <p:nvPr/>
        </p:nvGrpSpPr>
        <p:grpSpPr>
          <a:xfrm rot="5400000">
            <a:off x="6460936" y="2418733"/>
            <a:ext cx="2194806" cy="3286606"/>
            <a:chOff x="6949850" y="2434425"/>
            <a:chExt cx="332950" cy="498575"/>
          </a:xfrm>
        </p:grpSpPr>
        <p:sp>
          <p:nvSpPr>
            <p:cNvPr id="299" name="Google Shape;299;p14"/>
            <p:cNvSpPr/>
            <p:nvPr/>
          </p:nvSpPr>
          <p:spPr>
            <a:xfrm>
              <a:off x="7171350" y="2655825"/>
              <a:ext cx="111450" cy="221500"/>
            </a:xfrm>
            <a:custGeom>
              <a:avLst/>
              <a:gdLst/>
              <a:ahLst/>
              <a:cxnLst/>
              <a:rect l="l" t="t" r="r" b="b"/>
              <a:pathLst>
                <a:path w="4458" h="8860" extrusionOk="0">
                  <a:moveTo>
                    <a:pt x="4457" y="0"/>
                  </a:moveTo>
                  <a:cubicBezTo>
                    <a:pt x="3200" y="0"/>
                    <a:pt x="2112" y="457"/>
                    <a:pt x="1312" y="1257"/>
                  </a:cubicBezTo>
                  <a:lnTo>
                    <a:pt x="4457" y="4457"/>
                  </a:lnTo>
                  <a:lnTo>
                    <a:pt x="4457" y="0"/>
                  </a:lnTo>
                  <a:close/>
                  <a:moveTo>
                    <a:pt x="0" y="4457"/>
                  </a:moveTo>
                  <a:cubicBezTo>
                    <a:pt x="0" y="6917"/>
                    <a:pt x="1998" y="8860"/>
                    <a:pt x="4457" y="8860"/>
                  </a:cubicBezTo>
                  <a:lnTo>
                    <a:pt x="4457" y="44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6949850" y="2434425"/>
              <a:ext cx="332950" cy="214325"/>
            </a:xfrm>
            <a:custGeom>
              <a:avLst/>
              <a:gdLst/>
              <a:ahLst/>
              <a:cxnLst/>
              <a:rect l="l" t="t" r="r" b="b"/>
              <a:pathLst>
                <a:path w="13318" h="8573" extrusionOk="0">
                  <a:moveTo>
                    <a:pt x="0" y="1"/>
                  </a:moveTo>
                  <a:lnTo>
                    <a:pt x="8115" y="8115"/>
                  </a:lnTo>
                  <a:lnTo>
                    <a:pt x="8631" y="8573"/>
                  </a:lnTo>
                  <a:cubicBezTo>
                    <a:pt x="9829" y="7370"/>
                    <a:pt x="11489" y="6630"/>
                    <a:pt x="13317" y="6630"/>
                  </a:cubicBezTo>
                  <a:lnTo>
                    <a:pt x="13317" y="5542"/>
                  </a:lnTo>
                  <a:lnTo>
                    <a:pt x="13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7171350" y="2687250"/>
              <a:ext cx="111450" cy="80025"/>
            </a:xfrm>
            <a:custGeom>
              <a:avLst/>
              <a:gdLst/>
              <a:ahLst/>
              <a:cxnLst/>
              <a:rect l="l" t="t" r="r" b="b"/>
              <a:pathLst>
                <a:path w="4458" h="3201" extrusionOk="0">
                  <a:moveTo>
                    <a:pt x="1312" y="0"/>
                  </a:moveTo>
                  <a:cubicBezTo>
                    <a:pt x="512" y="860"/>
                    <a:pt x="0" y="1943"/>
                    <a:pt x="0" y="3200"/>
                  </a:cubicBezTo>
                  <a:lnTo>
                    <a:pt x="4457" y="3200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165625" y="2600150"/>
              <a:ext cx="117175" cy="87125"/>
            </a:xfrm>
            <a:custGeom>
              <a:avLst/>
              <a:gdLst/>
              <a:ahLst/>
              <a:cxnLst/>
              <a:rect l="l" t="t" r="r" b="b"/>
              <a:pathLst>
                <a:path w="4687" h="3485" extrusionOk="0">
                  <a:moveTo>
                    <a:pt x="4686" y="1"/>
                  </a:moveTo>
                  <a:cubicBezTo>
                    <a:pt x="2858" y="1"/>
                    <a:pt x="1198" y="741"/>
                    <a:pt x="0" y="1944"/>
                  </a:cubicBezTo>
                  <a:lnTo>
                    <a:pt x="1541" y="3484"/>
                  </a:lnTo>
                  <a:cubicBezTo>
                    <a:pt x="2341" y="2684"/>
                    <a:pt x="3429" y="2227"/>
                    <a:pt x="4686" y="2227"/>
                  </a:cubicBezTo>
                  <a:lnTo>
                    <a:pt x="46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115575" y="2767250"/>
              <a:ext cx="167225" cy="165750"/>
            </a:xfrm>
            <a:custGeom>
              <a:avLst/>
              <a:gdLst/>
              <a:ahLst/>
              <a:cxnLst/>
              <a:rect l="l" t="t" r="r" b="b"/>
              <a:pathLst>
                <a:path w="6689" h="6630" extrusionOk="0">
                  <a:moveTo>
                    <a:pt x="0" y="0"/>
                  </a:moveTo>
                  <a:cubicBezTo>
                    <a:pt x="0" y="3488"/>
                    <a:pt x="2743" y="6346"/>
                    <a:pt x="6172" y="6629"/>
                  </a:cubicBezTo>
                  <a:lnTo>
                    <a:pt x="6688" y="6629"/>
                  </a:lnTo>
                  <a:lnTo>
                    <a:pt x="6688" y="6574"/>
                  </a:lnTo>
                  <a:lnTo>
                    <a:pt x="6688" y="4403"/>
                  </a:lnTo>
                  <a:cubicBezTo>
                    <a:pt x="4229" y="4403"/>
                    <a:pt x="2231" y="246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7115575" y="2648725"/>
              <a:ext cx="88600" cy="118550"/>
            </a:xfrm>
            <a:custGeom>
              <a:avLst/>
              <a:gdLst/>
              <a:ahLst/>
              <a:cxnLst/>
              <a:rect l="l" t="t" r="r" b="b"/>
              <a:pathLst>
                <a:path w="3544" h="4742" extrusionOk="0">
                  <a:moveTo>
                    <a:pt x="2002" y="1"/>
                  </a:moveTo>
                  <a:cubicBezTo>
                    <a:pt x="800" y="1198"/>
                    <a:pt x="0" y="2858"/>
                    <a:pt x="0" y="4741"/>
                  </a:cubicBezTo>
                  <a:lnTo>
                    <a:pt x="2231" y="4741"/>
                  </a:lnTo>
                  <a:cubicBezTo>
                    <a:pt x="2231" y="3484"/>
                    <a:pt x="2743" y="2401"/>
                    <a:pt x="3543" y="1541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7091325" y="2434425"/>
              <a:ext cx="141425" cy="141400"/>
            </a:xfrm>
            <a:custGeom>
              <a:avLst/>
              <a:gdLst/>
              <a:ahLst/>
              <a:cxnLst/>
              <a:rect l="l" t="t" r="r" b="b"/>
              <a:pathLst>
                <a:path w="5657" h="5656" extrusionOk="0">
                  <a:moveTo>
                    <a:pt x="1" y="1"/>
                  </a:moveTo>
                  <a:lnTo>
                    <a:pt x="1" y="5656"/>
                  </a:lnTo>
                  <a:lnTo>
                    <a:pt x="56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7119900" y="2475800"/>
              <a:ext cx="71475" cy="71475"/>
            </a:xfrm>
            <a:custGeom>
              <a:avLst/>
              <a:gdLst/>
              <a:ahLst/>
              <a:cxnLst/>
              <a:rect l="l" t="t" r="r" b="b"/>
              <a:pathLst>
                <a:path w="2859" h="2859" extrusionOk="0">
                  <a:moveTo>
                    <a:pt x="1427" y="1"/>
                  </a:moveTo>
                  <a:cubicBezTo>
                    <a:pt x="627" y="1"/>
                    <a:pt x="1" y="687"/>
                    <a:pt x="1" y="1432"/>
                  </a:cubicBezTo>
                  <a:cubicBezTo>
                    <a:pt x="1" y="2232"/>
                    <a:pt x="627" y="2858"/>
                    <a:pt x="1427" y="2858"/>
                  </a:cubicBezTo>
                  <a:cubicBezTo>
                    <a:pt x="2172" y="2858"/>
                    <a:pt x="2858" y="2232"/>
                    <a:pt x="2858" y="1432"/>
                  </a:cubicBezTo>
                  <a:cubicBezTo>
                    <a:pt x="2858" y="687"/>
                    <a:pt x="2172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14"/>
          <p:cNvGrpSpPr/>
          <p:nvPr/>
        </p:nvGrpSpPr>
        <p:grpSpPr>
          <a:xfrm rot="10800000">
            <a:off x="-21078" y="7"/>
            <a:ext cx="907349" cy="1503926"/>
            <a:chOff x="6250996" y="2163558"/>
            <a:chExt cx="1165809" cy="1932322"/>
          </a:xfrm>
        </p:grpSpPr>
        <p:sp>
          <p:nvSpPr>
            <p:cNvPr id="308" name="Google Shape;308;p14"/>
            <p:cNvSpPr/>
            <p:nvPr/>
          </p:nvSpPr>
          <p:spPr>
            <a:xfrm>
              <a:off x="6639830" y="2163558"/>
              <a:ext cx="776974" cy="1544187"/>
            </a:xfrm>
            <a:custGeom>
              <a:avLst/>
              <a:gdLst/>
              <a:ahLst/>
              <a:cxnLst/>
              <a:rect l="l" t="t" r="r" b="b"/>
              <a:pathLst>
                <a:path w="4458" h="8860" extrusionOk="0">
                  <a:moveTo>
                    <a:pt x="4457" y="0"/>
                  </a:moveTo>
                  <a:cubicBezTo>
                    <a:pt x="3200" y="0"/>
                    <a:pt x="2112" y="457"/>
                    <a:pt x="1312" y="1257"/>
                  </a:cubicBezTo>
                  <a:lnTo>
                    <a:pt x="4457" y="4457"/>
                  </a:lnTo>
                  <a:lnTo>
                    <a:pt x="4457" y="0"/>
                  </a:lnTo>
                  <a:close/>
                  <a:moveTo>
                    <a:pt x="0" y="4457"/>
                  </a:moveTo>
                  <a:cubicBezTo>
                    <a:pt x="0" y="6917"/>
                    <a:pt x="1998" y="8860"/>
                    <a:pt x="4457" y="8860"/>
                  </a:cubicBezTo>
                  <a:lnTo>
                    <a:pt x="4457" y="44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6639830" y="2382637"/>
              <a:ext cx="776974" cy="557894"/>
            </a:xfrm>
            <a:custGeom>
              <a:avLst/>
              <a:gdLst/>
              <a:ahLst/>
              <a:cxnLst/>
              <a:rect l="l" t="t" r="r" b="b"/>
              <a:pathLst>
                <a:path w="4458" h="3201" extrusionOk="0">
                  <a:moveTo>
                    <a:pt x="1312" y="0"/>
                  </a:moveTo>
                  <a:cubicBezTo>
                    <a:pt x="512" y="860"/>
                    <a:pt x="0" y="1943"/>
                    <a:pt x="0" y="3200"/>
                  </a:cubicBezTo>
                  <a:lnTo>
                    <a:pt x="4457" y="3200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6250996" y="2940354"/>
              <a:ext cx="1165809" cy="1155526"/>
            </a:xfrm>
            <a:custGeom>
              <a:avLst/>
              <a:gdLst/>
              <a:ahLst/>
              <a:cxnLst/>
              <a:rect l="l" t="t" r="r" b="b"/>
              <a:pathLst>
                <a:path w="6689" h="6630" extrusionOk="0">
                  <a:moveTo>
                    <a:pt x="0" y="0"/>
                  </a:moveTo>
                  <a:cubicBezTo>
                    <a:pt x="0" y="3488"/>
                    <a:pt x="2743" y="6346"/>
                    <a:pt x="6172" y="6629"/>
                  </a:cubicBezTo>
                  <a:lnTo>
                    <a:pt x="6688" y="6629"/>
                  </a:lnTo>
                  <a:lnTo>
                    <a:pt x="6688" y="6574"/>
                  </a:lnTo>
                  <a:lnTo>
                    <a:pt x="6688" y="4403"/>
                  </a:lnTo>
                  <a:cubicBezTo>
                    <a:pt x="4229" y="4403"/>
                    <a:pt x="2231" y="2460"/>
                    <a:pt x="2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4"/>
          <p:cNvSpPr txBox="1">
            <a:spLocks noGrp="1"/>
          </p:cNvSpPr>
          <p:nvPr>
            <p:ph type="title"/>
          </p:nvPr>
        </p:nvSpPr>
        <p:spPr>
          <a:xfrm>
            <a:off x="637025" y="1276225"/>
            <a:ext cx="56427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rgbClr val="4440A3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2" name="Google Shape;312;p14"/>
          <p:cNvSpPr txBox="1">
            <a:spLocks noGrp="1"/>
          </p:cNvSpPr>
          <p:nvPr>
            <p:ph type="title" idx="2"/>
          </p:nvPr>
        </p:nvSpPr>
        <p:spPr>
          <a:xfrm>
            <a:off x="637025" y="3860675"/>
            <a:ext cx="3132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2000" b="1">
                <a:solidFill>
                  <a:srgbClr val="4440A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Darker Grotesque Medium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27965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15"/>
          <p:cNvGrpSpPr/>
          <p:nvPr/>
        </p:nvGrpSpPr>
        <p:grpSpPr>
          <a:xfrm>
            <a:off x="-20883" y="3869778"/>
            <a:ext cx="1426054" cy="1426010"/>
            <a:chOff x="6" y="13819"/>
            <a:chExt cx="717295" cy="717309"/>
          </a:xfrm>
        </p:grpSpPr>
        <p:sp>
          <p:nvSpPr>
            <p:cNvPr id="315" name="Google Shape;315;p15"/>
            <p:cNvSpPr/>
            <p:nvPr/>
          </p:nvSpPr>
          <p:spPr>
            <a:xfrm rot="-5400000">
              <a:off x="-1" y="13826"/>
              <a:ext cx="717309" cy="717295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 rot="-5400000">
              <a:off x="209912" y="223613"/>
              <a:ext cx="362533" cy="362525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15"/>
          <p:cNvGrpSpPr/>
          <p:nvPr/>
        </p:nvGrpSpPr>
        <p:grpSpPr>
          <a:xfrm rot="10800000" flipH="1">
            <a:off x="7738239" y="-146011"/>
            <a:ext cx="1426021" cy="1425111"/>
            <a:chOff x="8459075" y="3790082"/>
            <a:chExt cx="684928" cy="684426"/>
          </a:xfrm>
        </p:grpSpPr>
        <p:sp>
          <p:nvSpPr>
            <p:cNvPr id="318" name="Google Shape;318;p15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5"/>
          <p:cNvGrpSpPr/>
          <p:nvPr/>
        </p:nvGrpSpPr>
        <p:grpSpPr>
          <a:xfrm flipH="1">
            <a:off x="8957307" y="3490362"/>
            <a:ext cx="186688" cy="373785"/>
            <a:chOff x="-51293" y="947012"/>
            <a:chExt cx="186688" cy="373785"/>
          </a:xfrm>
        </p:grpSpPr>
        <p:sp>
          <p:nvSpPr>
            <p:cNvPr id="322" name="Google Shape;322;p1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15"/>
          <p:cNvGrpSpPr/>
          <p:nvPr/>
        </p:nvGrpSpPr>
        <p:grpSpPr>
          <a:xfrm>
            <a:off x="9" y="870812"/>
            <a:ext cx="186688" cy="373785"/>
            <a:chOff x="-51293" y="947012"/>
            <a:chExt cx="186688" cy="373785"/>
          </a:xfrm>
        </p:grpSpPr>
        <p:sp>
          <p:nvSpPr>
            <p:cNvPr id="325" name="Google Shape;325;p1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1980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0" name="Google Shape;330;p16"/>
          <p:cNvGrpSpPr/>
          <p:nvPr/>
        </p:nvGrpSpPr>
        <p:grpSpPr>
          <a:xfrm>
            <a:off x="7875454" y="3899899"/>
            <a:ext cx="1273500" cy="1273500"/>
            <a:chOff x="7337175" y="4278500"/>
            <a:chExt cx="915791" cy="915791"/>
          </a:xfrm>
        </p:grpSpPr>
        <p:sp>
          <p:nvSpPr>
            <p:cNvPr id="331" name="Google Shape;331;p16"/>
            <p:cNvSpPr/>
            <p:nvPr/>
          </p:nvSpPr>
          <p:spPr>
            <a:xfrm rot="10800000">
              <a:off x="7337175" y="4278500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 rot="10800000">
              <a:off x="7605014" y="44634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6"/>
          <p:cNvGrpSpPr/>
          <p:nvPr/>
        </p:nvGrpSpPr>
        <p:grpSpPr>
          <a:xfrm rot="-5400000">
            <a:off x="8081078" y="-372434"/>
            <a:ext cx="732740" cy="1458452"/>
            <a:chOff x="6062500" y="-2559918"/>
            <a:chExt cx="684932" cy="1363294"/>
          </a:xfrm>
        </p:grpSpPr>
        <p:sp>
          <p:nvSpPr>
            <p:cNvPr id="334" name="Google Shape;334;p16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062500" y="-1875596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6"/>
          <p:cNvGrpSpPr/>
          <p:nvPr/>
        </p:nvGrpSpPr>
        <p:grpSpPr>
          <a:xfrm>
            <a:off x="-21497" y="4439056"/>
            <a:ext cx="1458475" cy="1416807"/>
            <a:chOff x="-2396575" y="-2067999"/>
            <a:chExt cx="1244645" cy="1209086"/>
          </a:xfrm>
        </p:grpSpPr>
        <p:sp>
          <p:nvSpPr>
            <p:cNvPr id="339" name="Google Shape;339;p16"/>
            <p:cNvSpPr/>
            <p:nvPr/>
          </p:nvSpPr>
          <p:spPr>
            <a:xfrm>
              <a:off x="-2183150" y="-1925764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16"/>
          <p:cNvGrpSpPr/>
          <p:nvPr/>
        </p:nvGrpSpPr>
        <p:grpSpPr>
          <a:xfrm>
            <a:off x="9" y="870812"/>
            <a:ext cx="186688" cy="373785"/>
            <a:chOff x="-51293" y="947012"/>
            <a:chExt cx="186688" cy="373785"/>
          </a:xfrm>
        </p:grpSpPr>
        <p:sp>
          <p:nvSpPr>
            <p:cNvPr id="343" name="Google Shape;343;p16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46843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7" name="Google Shape;347;p17"/>
          <p:cNvGrpSpPr/>
          <p:nvPr/>
        </p:nvGrpSpPr>
        <p:grpSpPr>
          <a:xfrm rot="5400000" flipH="1">
            <a:off x="332440" y="-372434"/>
            <a:ext cx="732740" cy="1458452"/>
            <a:chOff x="6062500" y="-2559918"/>
            <a:chExt cx="684932" cy="1363294"/>
          </a:xfrm>
        </p:grpSpPr>
        <p:sp>
          <p:nvSpPr>
            <p:cNvPr id="348" name="Google Shape;348;p17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062500" y="-1875596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17"/>
          <p:cNvGrpSpPr/>
          <p:nvPr/>
        </p:nvGrpSpPr>
        <p:grpSpPr>
          <a:xfrm rot="-5400000" flipH="1">
            <a:off x="8156784" y="-30445"/>
            <a:ext cx="1010972" cy="1021073"/>
            <a:chOff x="-2396575" y="-2067999"/>
            <a:chExt cx="862751" cy="871372"/>
          </a:xfrm>
        </p:grpSpPr>
        <p:sp>
          <p:nvSpPr>
            <p:cNvPr id="353" name="Google Shape;353;p17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17"/>
          <p:cNvGrpSpPr/>
          <p:nvPr/>
        </p:nvGrpSpPr>
        <p:grpSpPr>
          <a:xfrm flipH="1">
            <a:off x="8957311" y="2197962"/>
            <a:ext cx="186688" cy="373785"/>
            <a:chOff x="-51293" y="947012"/>
            <a:chExt cx="186688" cy="373785"/>
          </a:xfrm>
        </p:grpSpPr>
        <p:sp>
          <p:nvSpPr>
            <p:cNvPr id="356" name="Google Shape;356;p17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61750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"/>
          <p:cNvSpPr txBox="1">
            <a:spLocks noGrp="1"/>
          </p:cNvSpPr>
          <p:nvPr>
            <p:ph type="title"/>
          </p:nvPr>
        </p:nvSpPr>
        <p:spPr>
          <a:xfrm>
            <a:off x="646000" y="1270922"/>
            <a:ext cx="2652600" cy="12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1"/>
          </p:nvPr>
        </p:nvSpPr>
        <p:spPr>
          <a:xfrm>
            <a:off x="646000" y="2727550"/>
            <a:ext cx="3216300" cy="11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rot="-5400000" flipH="1">
            <a:off x="439560" y="-1027732"/>
            <a:ext cx="1808246" cy="2734971"/>
            <a:chOff x="-370535" y="3"/>
            <a:chExt cx="1296792" cy="1961397"/>
          </a:xfrm>
        </p:grpSpPr>
        <p:sp>
          <p:nvSpPr>
            <p:cNvPr id="362" name="Google Shape;362;p18"/>
            <p:cNvSpPr/>
            <p:nvPr/>
          </p:nvSpPr>
          <p:spPr>
            <a:xfrm rot="5400000">
              <a:off x="-351436" y="209814"/>
              <a:ext cx="1106041" cy="1144238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 rot="5400000">
              <a:off x="287244" y="-295563"/>
              <a:ext cx="343447" cy="934579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 rot="5400000">
              <a:off x="-79985" y="262397"/>
              <a:ext cx="734618" cy="59129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 rot="5400000">
              <a:off x="-66253" y="1406378"/>
              <a:ext cx="277331" cy="277236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 rot="5400000">
              <a:off x="-66457" y="1683913"/>
              <a:ext cx="277739" cy="27723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18"/>
          <p:cNvGrpSpPr/>
          <p:nvPr/>
        </p:nvGrpSpPr>
        <p:grpSpPr>
          <a:xfrm rot="5400000">
            <a:off x="-686772" y="3189518"/>
            <a:ext cx="1374024" cy="2734932"/>
            <a:chOff x="3360978" y="3384425"/>
            <a:chExt cx="884242" cy="1760044"/>
          </a:xfrm>
        </p:grpSpPr>
        <p:sp>
          <p:nvSpPr>
            <p:cNvPr id="368" name="Google Shape;368;p18"/>
            <p:cNvSpPr/>
            <p:nvPr/>
          </p:nvSpPr>
          <p:spPr>
            <a:xfrm>
              <a:off x="3655812" y="3844877"/>
              <a:ext cx="589408" cy="423156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625690" y="3384425"/>
              <a:ext cx="619530" cy="460582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360978" y="4267903"/>
              <a:ext cx="884242" cy="87656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360978" y="3641188"/>
              <a:ext cx="468527" cy="626845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18"/>
          <p:cNvSpPr/>
          <p:nvPr/>
        </p:nvSpPr>
        <p:spPr>
          <a:xfrm rot="10800000">
            <a:off x="3314299" y="444745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52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9"/>
          <p:cNvGrpSpPr/>
          <p:nvPr/>
        </p:nvGrpSpPr>
        <p:grpSpPr>
          <a:xfrm>
            <a:off x="1" y="-14350"/>
            <a:ext cx="5410361" cy="5324970"/>
            <a:chOff x="1" y="-14350"/>
            <a:chExt cx="5410361" cy="5324970"/>
          </a:xfrm>
        </p:grpSpPr>
        <p:grpSp>
          <p:nvGrpSpPr>
            <p:cNvPr id="375" name="Google Shape;375;p19"/>
            <p:cNvGrpSpPr/>
            <p:nvPr/>
          </p:nvGrpSpPr>
          <p:grpSpPr>
            <a:xfrm rot="-5400000" flipH="1">
              <a:off x="3359762" y="3204930"/>
              <a:ext cx="1371372" cy="2729828"/>
              <a:chOff x="3360978" y="3384425"/>
              <a:chExt cx="884242" cy="1760044"/>
            </a:xfrm>
          </p:grpSpPr>
          <p:sp>
            <p:nvSpPr>
              <p:cNvPr id="376" name="Google Shape;376;p19"/>
              <p:cNvSpPr/>
              <p:nvPr/>
            </p:nvSpPr>
            <p:spPr>
              <a:xfrm>
                <a:off x="3655812" y="3844877"/>
                <a:ext cx="589408" cy="423156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3625690" y="3384425"/>
                <a:ext cx="619530" cy="46058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532" extrusionOk="0">
                    <a:moveTo>
                      <a:pt x="4751" y="0"/>
                    </a:moveTo>
                    <a:cubicBezTo>
                      <a:pt x="2897" y="0"/>
                      <a:pt x="1215" y="751"/>
                      <a:pt x="0" y="1970"/>
                    </a:cubicBezTo>
                    <a:lnTo>
                      <a:pt x="1562" y="3532"/>
                    </a:lnTo>
                    <a:cubicBezTo>
                      <a:pt x="2373" y="2721"/>
                      <a:pt x="3476" y="2257"/>
                      <a:pt x="4751" y="2257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3360978" y="4267903"/>
                <a:ext cx="884242" cy="876566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22" extrusionOk="0">
                    <a:moveTo>
                      <a:pt x="0" y="1"/>
                    </a:moveTo>
                    <a:cubicBezTo>
                      <a:pt x="0" y="3537"/>
                      <a:pt x="2781" y="6434"/>
                      <a:pt x="6257" y="6721"/>
                    </a:cubicBezTo>
                    <a:lnTo>
                      <a:pt x="6781" y="6721"/>
                    </a:lnTo>
                    <a:lnTo>
                      <a:pt x="6781" y="6666"/>
                    </a:lnTo>
                    <a:lnTo>
                      <a:pt x="6781" y="4464"/>
                    </a:lnTo>
                    <a:cubicBezTo>
                      <a:pt x="4287" y="4464"/>
                      <a:pt x="2262" y="2494"/>
                      <a:pt x="2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3360978" y="3641188"/>
                <a:ext cx="468527" cy="62684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807" extrusionOk="0">
                    <a:moveTo>
                      <a:pt x="2030" y="1"/>
                    </a:moveTo>
                    <a:cubicBezTo>
                      <a:pt x="811" y="1215"/>
                      <a:pt x="0" y="2897"/>
                      <a:pt x="0" y="4807"/>
                    </a:cubicBezTo>
                    <a:lnTo>
                      <a:pt x="2262" y="4807"/>
                    </a:lnTo>
                    <a:cubicBezTo>
                      <a:pt x="2262" y="3532"/>
                      <a:pt x="2781" y="2434"/>
                      <a:pt x="3592" y="1563"/>
                    </a:cubicBez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0" name="Google Shape;380;p19"/>
            <p:cNvGrpSpPr/>
            <p:nvPr/>
          </p:nvGrpSpPr>
          <p:grpSpPr>
            <a:xfrm>
              <a:off x="186838" y="-14350"/>
              <a:ext cx="2496028" cy="1247583"/>
              <a:chOff x="7311775" y="-11925"/>
              <a:chExt cx="1832216" cy="915791"/>
            </a:xfrm>
          </p:grpSpPr>
          <p:sp>
            <p:nvSpPr>
              <p:cNvPr id="381" name="Google Shape;381;p19"/>
              <p:cNvSpPr/>
              <p:nvPr/>
            </p:nvSpPr>
            <p:spPr>
              <a:xfrm>
                <a:off x="7311775" y="-11925"/>
                <a:ext cx="916590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5734" extrusionOk="0">
                    <a:moveTo>
                      <a:pt x="1" y="1"/>
                    </a:moveTo>
                    <a:lnTo>
                      <a:pt x="5739" y="5734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8228199" y="-11925"/>
                <a:ext cx="915791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4" extrusionOk="0">
                    <a:moveTo>
                      <a:pt x="1" y="1"/>
                    </a:moveTo>
                    <a:lnTo>
                      <a:pt x="1" y="573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8413305" y="256071"/>
                <a:ext cx="462847" cy="462847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898" extrusionOk="0">
                    <a:moveTo>
                      <a:pt x="1446" y="0"/>
                    </a:moveTo>
                    <a:cubicBezTo>
                      <a:pt x="635" y="0"/>
                      <a:pt x="0" y="696"/>
                      <a:pt x="0" y="1451"/>
                    </a:cubicBezTo>
                    <a:cubicBezTo>
                      <a:pt x="0" y="2262"/>
                      <a:pt x="635" y="2897"/>
                      <a:pt x="1446" y="2897"/>
                    </a:cubicBezTo>
                    <a:cubicBezTo>
                      <a:pt x="2202" y="2897"/>
                      <a:pt x="2897" y="2262"/>
                      <a:pt x="2897" y="1451"/>
                    </a:cubicBezTo>
                    <a:cubicBezTo>
                      <a:pt x="2897" y="696"/>
                      <a:pt x="2202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" name="Google Shape;384;p19"/>
            <p:cNvGrpSpPr/>
            <p:nvPr/>
          </p:nvGrpSpPr>
          <p:grpSpPr>
            <a:xfrm>
              <a:off x="1" y="3882594"/>
              <a:ext cx="713217" cy="1428026"/>
              <a:chOff x="-66206" y="1406331"/>
              <a:chExt cx="277236" cy="555069"/>
            </a:xfrm>
          </p:grpSpPr>
          <p:sp>
            <p:nvSpPr>
              <p:cNvPr id="385" name="Google Shape;385;p19"/>
              <p:cNvSpPr/>
              <p:nvPr/>
            </p:nvSpPr>
            <p:spPr>
              <a:xfrm rot="5400000">
                <a:off x="-66253" y="1406378"/>
                <a:ext cx="277331" cy="277236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721" extrusionOk="0">
                    <a:moveTo>
                      <a:pt x="0" y="0"/>
                    </a:moveTo>
                    <a:lnTo>
                      <a:pt x="0" y="2721"/>
                    </a:lnTo>
                    <a:lnTo>
                      <a:pt x="2721" y="27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 rot="5400000">
                <a:off x="-66457" y="1683913"/>
                <a:ext cx="277739" cy="277236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721" extrusionOk="0">
                    <a:moveTo>
                      <a:pt x="0" y="0"/>
                    </a:moveTo>
                    <a:lnTo>
                      <a:pt x="0" y="2721"/>
                    </a:lnTo>
                    <a:lnTo>
                      <a:pt x="2725" y="27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7" name="Google Shape;387;p19"/>
          <p:cNvSpPr txBox="1">
            <a:spLocks noGrp="1"/>
          </p:cNvSpPr>
          <p:nvPr>
            <p:ph type="title"/>
          </p:nvPr>
        </p:nvSpPr>
        <p:spPr>
          <a:xfrm>
            <a:off x="604247" y="1592550"/>
            <a:ext cx="40023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88" name="Google Shape;388;p19"/>
          <p:cNvSpPr txBox="1">
            <a:spLocks noGrp="1"/>
          </p:cNvSpPr>
          <p:nvPr>
            <p:ph type="subTitle" idx="1"/>
          </p:nvPr>
        </p:nvSpPr>
        <p:spPr>
          <a:xfrm>
            <a:off x="604250" y="2470025"/>
            <a:ext cx="2764800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2675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0"/>
          <p:cNvGrpSpPr/>
          <p:nvPr/>
        </p:nvGrpSpPr>
        <p:grpSpPr>
          <a:xfrm>
            <a:off x="4282537" y="-90553"/>
            <a:ext cx="5000446" cy="5685966"/>
            <a:chOff x="4282537" y="-90553"/>
            <a:chExt cx="5000446" cy="5685966"/>
          </a:xfrm>
        </p:grpSpPr>
        <p:grpSp>
          <p:nvGrpSpPr>
            <p:cNvPr id="391" name="Google Shape;391;p20"/>
            <p:cNvGrpSpPr/>
            <p:nvPr/>
          </p:nvGrpSpPr>
          <p:grpSpPr>
            <a:xfrm rot="5400000" flipH="1">
              <a:off x="7123543" y="-708387"/>
              <a:ext cx="1247578" cy="2483246"/>
              <a:chOff x="3360978" y="3384425"/>
              <a:chExt cx="884242" cy="1760044"/>
            </a:xfrm>
          </p:grpSpPr>
          <p:sp>
            <p:nvSpPr>
              <p:cNvPr id="392" name="Google Shape;392;p20"/>
              <p:cNvSpPr/>
              <p:nvPr/>
            </p:nvSpPr>
            <p:spPr>
              <a:xfrm>
                <a:off x="3655812" y="3844877"/>
                <a:ext cx="589408" cy="423156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3625690" y="3384425"/>
                <a:ext cx="619530" cy="46058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532" extrusionOk="0">
                    <a:moveTo>
                      <a:pt x="4751" y="0"/>
                    </a:moveTo>
                    <a:cubicBezTo>
                      <a:pt x="2897" y="0"/>
                      <a:pt x="1215" y="751"/>
                      <a:pt x="0" y="1970"/>
                    </a:cubicBezTo>
                    <a:lnTo>
                      <a:pt x="1562" y="3532"/>
                    </a:lnTo>
                    <a:cubicBezTo>
                      <a:pt x="2373" y="2721"/>
                      <a:pt x="3476" y="2257"/>
                      <a:pt x="4751" y="2257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0"/>
              <p:cNvSpPr/>
              <p:nvPr/>
            </p:nvSpPr>
            <p:spPr>
              <a:xfrm>
                <a:off x="3360978" y="4267903"/>
                <a:ext cx="884242" cy="876566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22" extrusionOk="0">
                    <a:moveTo>
                      <a:pt x="0" y="1"/>
                    </a:moveTo>
                    <a:cubicBezTo>
                      <a:pt x="0" y="3537"/>
                      <a:pt x="2781" y="6434"/>
                      <a:pt x="6257" y="6721"/>
                    </a:cubicBezTo>
                    <a:lnTo>
                      <a:pt x="6781" y="6721"/>
                    </a:lnTo>
                    <a:lnTo>
                      <a:pt x="6781" y="6666"/>
                    </a:lnTo>
                    <a:lnTo>
                      <a:pt x="6781" y="4464"/>
                    </a:lnTo>
                    <a:cubicBezTo>
                      <a:pt x="4287" y="4464"/>
                      <a:pt x="2262" y="2494"/>
                      <a:pt x="2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0"/>
              <p:cNvSpPr/>
              <p:nvPr/>
            </p:nvSpPr>
            <p:spPr>
              <a:xfrm>
                <a:off x="3360978" y="3641188"/>
                <a:ext cx="468527" cy="62684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807" extrusionOk="0">
                    <a:moveTo>
                      <a:pt x="2030" y="1"/>
                    </a:moveTo>
                    <a:cubicBezTo>
                      <a:pt x="811" y="1215"/>
                      <a:pt x="0" y="2897"/>
                      <a:pt x="0" y="4807"/>
                    </a:cubicBezTo>
                    <a:lnTo>
                      <a:pt x="2262" y="4807"/>
                    </a:lnTo>
                    <a:cubicBezTo>
                      <a:pt x="2262" y="3532"/>
                      <a:pt x="2781" y="2434"/>
                      <a:pt x="3592" y="1563"/>
                    </a:cubicBez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20"/>
            <p:cNvGrpSpPr/>
            <p:nvPr/>
          </p:nvGrpSpPr>
          <p:grpSpPr>
            <a:xfrm rot="10800000">
              <a:off x="4282537" y="3844849"/>
              <a:ext cx="2764631" cy="1381838"/>
              <a:chOff x="7311775" y="-11925"/>
              <a:chExt cx="1832216" cy="915791"/>
            </a:xfrm>
          </p:grpSpPr>
          <p:sp>
            <p:nvSpPr>
              <p:cNvPr id="397" name="Google Shape;397;p20"/>
              <p:cNvSpPr/>
              <p:nvPr/>
            </p:nvSpPr>
            <p:spPr>
              <a:xfrm>
                <a:off x="7311775" y="-11925"/>
                <a:ext cx="916590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5734" extrusionOk="0">
                    <a:moveTo>
                      <a:pt x="1" y="1"/>
                    </a:moveTo>
                    <a:lnTo>
                      <a:pt x="5739" y="5734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0"/>
              <p:cNvSpPr/>
              <p:nvPr/>
            </p:nvSpPr>
            <p:spPr>
              <a:xfrm>
                <a:off x="8228199" y="-11925"/>
                <a:ext cx="915791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4" extrusionOk="0">
                    <a:moveTo>
                      <a:pt x="1" y="1"/>
                    </a:moveTo>
                    <a:lnTo>
                      <a:pt x="1" y="573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0"/>
              <p:cNvSpPr/>
              <p:nvPr/>
            </p:nvSpPr>
            <p:spPr>
              <a:xfrm>
                <a:off x="8413305" y="256071"/>
                <a:ext cx="462847" cy="462847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898" extrusionOk="0">
                    <a:moveTo>
                      <a:pt x="1446" y="0"/>
                    </a:moveTo>
                    <a:cubicBezTo>
                      <a:pt x="635" y="0"/>
                      <a:pt x="0" y="696"/>
                      <a:pt x="0" y="1451"/>
                    </a:cubicBezTo>
                    <a:cubicBezTo>
                      <a:pt x="0" y="2262"/>
                      <a:pt x="635" y="2897"/>
                      <a:pt x="1446" y="2897"/>
                    </a:cubicBezTo>
                    <a:cubicBezTo>
                      <a:pt x="2202" y="2897"/>
                      <a:pt x="2897" y="2262"/>
                      <a:pt x="2897" y="1451"/>
                    </a:cubicBezTo>
                    <a:cubicBezTo>
                      <a:pt x="2897" y="696"/>
                      <a:pt x="2202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20"/>
            <p:cNvGrpSpPr/>
            <p:nvPr/>
          </p:nvGrpSpPr>
          <p:grpSpPr>
            <a:xfrm flipH="1">
              <a:off x="8417452" y="3862433"/>
              <a:ext cx="865530" cy="1732981"/>
              <a:chOff x="-66206" y="1406331"/>
              <a:chExt cx="277236" cy="555069"/>
            </a:xfrm>
          </p:grpSpPr>
          <p:sp>
            <p:nvSpPr>
              <p:cNvPr id="401" name="Google Shape;401;p20"/>
              <p:cNvSpPr/>
              <p:nvPr/>
            </p:nvSpPr>
            <p:spPr>
              <a:xfrm rot="5400000">
                <a:off x="-66253" y="1406378"/>
                <a:ext cx="277331" cy="277236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721" extrusionOk="0">
                    <a:moveTo>
                      <a:pt x="0" y="0"/>
                    </a:moveTo>
                    <a:lnTo>
                      <a:pt x="0" y="2721"/>
                    </a:lnTo>
                    <a:lnTo>
                      <a:pt x="2721" y="27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0"/>
              <p:cNvSpPr/>
              <p:nvPr/>
            </p:nvSpPr>
            <p:spPr>
              <a:xfrm rot="5400000">
                <a:off x="-66457" y="1683913"/>
                <a:ext cx="277739" cy="277236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721" extrusionOk="0">
                    <a:moveTo>
                      <a:pt x="0" y="0"/>
                    </a:moveTo>
                    <a:lnTo>
                      <a:pt x="0" y="2721"/>
                    </a:lnTo>
                    <a:lnTo>
                      <a:pt x="2725" y="27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3" name="Google Shape;403;p20"/>
          <p:cNvSpPr txBox="1">
            <a:spLocks noGrp="1"/>
          </p:cNvSpPr>
          <p:nvPr>
            <p:ph type="title"/>
          </p:nvPr>
        </p:nvSpPr>
        <p:spPr>
          <a:xfrm>
            <a:off x="5184600" y="1592550"/>
            <a:ext cx="33135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20"/>
          <p:cNvSpPr txBox="1">
            <a:spLocks noGrp="1"/>
          </p:cNvSpPr>
          <p:nvPr>
            <p:ph type="subTitle" idx="1"/>
          </p:nvPr>
        </p:nvSpPr>
        <p:spPr>
          <a:xfrm>
            <a:off x="5733450" y="2470025"/>
            <a:ext cx="2764800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944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>
            <a:off x="8280678" y="4857373"/>
            <a:ext cx="895292" cy="298285"/>
            <a:chOff x="5977976" y="1238193"/>
            <a:chExt cx="1968973" cy="656003"/>
          </a:xfrm>
        </p:grpSpPr>
        <p:sp>
          <p:nvSpPr>
            <p:cNvPr id="121" name="Google Shape;121;p6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6"/>
          <p:cNvGrpSpPr/>
          <p:nvPr/>
        </p:nvGrpSpPr>
        <p:grpSpPr>
          <a:xfrm rot="10800000">
            <a:off x="-52621" y="-3660"/>
            <a:ext cx="1548007" cy="515684"/>
            <a:chOff x="5977976" y="1238193"/>
            <a:chExt cx="1968973" cy="656003"/>
          </a:xfrm>
        </p:grpSpPr>
        <p:sp>
          <p:nvSpPr>
            <p:cNvPr id="125" name="Google Shape;125;p6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6"/>
          <p:cNvGrpSpPr/>
          <p:nvPr/>
        </p:nvGrpSpPr>
        <p:grpSpPr>
          <a:xfrm rot="-5400000">
            <a:off x="8026178" y="-458174"/>
            <a:ext cx="762388" cy="1515161"/>
            <a:chOff x="8452324" y="1355509"/>
            <a:chExt cx="742489" cy="1475615"/>
          </a:xfrm>
        </p:grpSpPr>
        <p:sp>
          <p:nvSpPr>
            <p:cNvPr id="129" name="Google Shape;129;p6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1"/>
          <p:cNvGrpSpPr/>
          <p:nvPr/>
        </p:nvGrpSpPr>
        <p:grpSpPr>
          <a:xfrm rot="5400000" flipH="1">
            <a:off x="112" y="-165684"/>
            <a:ext cx="1426226" cy="1425180"/>
            <a:chOff x="6062500" y="-2559918"/>
            <a:chExt cx="684928" cy="684426"/>
          </a:xfrm>
        </p:grpSpPr>
        <p:sp>
          <p:nvSpPr>
            <p:cNvPr id="407" name="Google Shape;407;p21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1"/>
          <p:cNvSpPr/>
          <p:nvPr/>
        </p:nvSpPr>
        <p:spPr>
          <a:xfrm rot="10800000">
            <a:off x="264849" y="3767533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1"/>
          <p:cNvGrpSpPr/>
          <p:nvPr/>
        </p:nvGrpSpPr>
        <p:grpSpPr>
          <a:xfrm rot="5400000" flipH="1">
            <a:off x="8403705" y="4425779"/>
            <a:ext cx="740234" cy="740326"/>
            <a:chOff x="8228199" y="-11925"/>
            <a:chExt cx="915791" cy="915791"/>
          </a:xfrm>
        </p:grpSpPr>
        <p:sp>
          <p:nvSpPr>
            <p:cNvPr id="412" name="Google Shape;412;p21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8413305" y="2052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21"/>
          <p:cNvGrpSpPr/>
          <p:nvPr/>
        </p:nvGrpSpPr>
        <p:grpSpPr>
          <a:xfrm flipH="1">
            <a:off x="4796256" y="0"/>
            <a:ext cx="2922058" cy="1235116"/>
            <a:chOff x="3834318" y="-10041"/>
            <a:chExt cx="1846366" cy="780435"/>
          </a:xfrm>
        </p:grpSpPr>
        <p:sp>
          <p:nvSpPr>
            <p:cNvPr id="415" name="Google Shape;415;p21"/>
            <p:cNvSpPr/>
            <p:nvPr/>
          </p:nvSpPr>
          <p:spPr>
            <a:xfrm rot="5400000" flipH="1">
              <a:off x="4200881" y="-376604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 rot="5400000" flipH="1">
              <a:off x="4462888" y="94680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 rot="5400000" flipH="1">
              <a:off x="5000370" y="90080"/>
              <a:ext cx="780435" cy="580193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1"/>
          <p:cNvGrpSpPr/>
          <p:nvPr/>
        </p:nvGrpSpPr>
        <p:grpSpPr>
          <a:xfrm rot="5400000">
            <a:off x="-440961" y="2293458"/>
            <a:ext cx="1322559" cy="440637"/>
            <a:chOff x="5977976" y="1238193"/>
            <a:chExt cx="1968973" cy="656003"/>
          </a:xfrm>
        </p:grpSpPr>
        <p:sp>
          <p:nvSpPr>
            <p:cNvPr id="419" name="Google Shape;419;p21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1"/>
          <p:cNvGrpSpPr/>
          <p:nvPr/>
        </p:nvGrpSpPr>
        <p:grpSpPr>
          <a:xfrm>
            <a:off x="5336654" y="4725113"/>
            <a:ext cx="1322559" cy="440637"/>
            <a:chOff x="5977976" y="1238193"/>
            <a:chExt cx="1968973" cy="656003"/>
          </a:xfrm>
        </p:grpSpPr>
        <p:sp>
          <p:nvSpPr>
            <p:cNvPr id="423" name="Google Shape;423;p21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1"/>
          <p:cNvSpPr/>
          <p:nvPr/>
        </p:nvSpPr>
        <p:spPr>
          <a:xfrm rot="10800000">
            <a:off x="2835349" y="397770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1"/>
          <p:cNvGrpSpPr/>
          <p:nvPr/>
        </p:nvGrpSpPr>
        <p:grpSpPr>
          <a:xfrm rot="5400000">
            <a:off x="1137969" y="4278527"/>
            <a:ext cx="593917" cy="1180344"/>
            <a:chOff x="8452324" y="1355509"/>
            <a:chExt cx="742489" cy="1475615"/>
          </a:xfrm>
        </p:grpSpPr>
        <p:sp>
          <p:nvSpPr>
            <p:cNvPr id="428" name="Google Shape;428;p21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1"/>
          <p:cNvSpPr/>
          <p:nvPr/>
        </p:nvSpPr>
        <p:spPr>
          <a:xfrm rot="10800000">
            <a:off x="8281874" y="39775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5184600" y="1592550"/>
            <a:ext cx="33135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21"/>
          <p:cNvSpPr txBox="1">
            <a:spLocks noGrp="1"/>
          </p:cNvSpPr>
          <p:nvPr>
            <p:ph type="subTitle" idx="1"/>
          </p:nvPr>
        </p:nvSpPr>
        <p:spPr>
          <a:xfrm>
            <a:off x="5828300" y="2954100"/>
            <a:ext cx="2669700" cy="10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22939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"/>
          <p:cNvSpPr txBox="1">
            <a:spLocks noGrp="1"/>
          </p:cNvSpPr>
          <p:nvPr>
            <p:ph type="body" idx="1"/>
          </p:nvPr>
        </p:nvSpPr>
        <p:spPr>
          <a:xfrm>
            <a:off x="631350" y="1385625"/>
            <a:ext cx="3858900" cy="32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30200" rtl="0">
              <a:spcBef>
                <a:spcPts val="12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35" name="Google Shape;435;p22"/>
          <p:cNvSpPr txBox="1">
            <a:spLocks noGrp="1"/>
          </p:cNvSpPr>
          <p:nvPr>
            <p:ph type="title"/>
          </p:nvPr>
        </p:nvSpPr>
        <p:spPr>
          <a:xfrm>
            <a:off x="721644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2"/>
          <p:cNvSpPr txBox="1">
            <a:spLocks noGrp="1"/>
          </p:cNvSpPr>
          <p:nvPr>
            <p:ph type="body" idx="2"/>
          </p:nvPr>
        </p:nvSpPr>
        <p:spPr>
          <a:xfrm>
            <a:off x="4572125" y="1385625"/>
            <a:ext cx="3858900" cy="32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508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437" name="Google Shape;437;p22"/>
          <p:cNvGrpSpPr/>
          <p:nvPr/>
        </p:nvGrpSpPr>
        <p:grpSpPr>
          <a:xfrm rot="5400000" flipH="1">
            <a:off x="332440" y="-372434"/>
            <a:ext cx="732740" cy="1458452"/>
            <a:chOff x="6062500" y="-2559918"/>
            <a:chExt cx="684932" cy="1363294"/>
          </a:xfrm>
        </p:grpSpPr>
        <p:sp>
          <p:nvSpPr>
            <p:cNvPr id="438" name="Google Shape;438;p22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6062500" y="-1875596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22"/>
          <p:cNvGrpSpPr/>
          <p:nvPr/>
        </p:nvGrpSpPr>
        <p:grpSpPr>
          <a:xfrm rot="-5400000" flipH="1">
            <a:off x="8156784" y="-30445"/>
            <a:ext cx="1010972" cy="1021073"/>
            <a:chOff x="-2396575" y="-2067999"/>
            <a:chExt cx="862751" cy="871372"/>
          </a:xfrm>
        </p:grpSpPr>
        <p:sp>
          <p:nvSpPr>
            <p:cNvPr id="443" name="Google Shape;443;p22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2"/>
          <p:cNvGrpSpPr/>
          <p:nvPr/>
        </p:nvGrpSpPr>
        <p:grpSpPr>
          <a:xfrm flipH="1">
            <a:off x="8957311" y="2197962"/>
            <a:ext cx="186688" cy="373785"/>
            <a:chOff x="-51293" y="947012"/>
            <a:chExt cx="186688" cy="373785"/>
          </a:xfrm>
        </p:grpSpPr>
        <p:sp>
          <p:nvSpPr>
            <p:cNvPr id="446" name="Google Shape;446;p22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64140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23"/>
          <p:cNvGrpSpPr/>
          <p:nvPr/>
        </p:nvGrpSpPr>
        <p:grpSpPr>
          <a:xfrm rot="10800000">
            <a:off x="7742855" y="-132569"/>
            <a:ext cx="1426054" cy="1426010"/>
            <a:chOff x="6" y="13819"/>
            <a:chExt cx="717295" cy="717309"/>
          </a:xfrm>
        </p:grpSpPr>
        <p:sp>
          <p:nvSpPr>
            <p:cNvPr id="450" name="Google Shape;450;p23"/>
            <p:cNvSpPr/>
            <p:nvPr/>
          </p:nvSpPr>
          <p:spPr>
            <a:xfrm rot="-5400000">
              <a:off x="-1" y="13826"/>
              <a:ext cx="717309" cy="717295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 rot="-5400000">
              <a:off x="171584" y="223613"/>
              <a:ext cx="362533" cy="362525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3"/>
          <p:cNvGrpSpPr/>
          <p:nvPr/>
        </p:nvGrpSpPr>
        <p:grpSpPr>
          <a:xfrm flipH="1">
            <a:off x="-29804" y="3884120"/>
            <a:ext cx="1426021" cy="1425111"/>
            <a:chOff x="8459075" y="3790082"/>
            <a:chExt cx="684928" cy="684426"/>
          </a:xfrm>
        </p:grpSpPr>
        <p:sp>
          <p:nvSpPr>
            <p:cNvPr id="453" name="Google Shape;453;p23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3"/>
          <p:cNvGrpSpPr/>
          <p:nvPr/>
        </p:nvGrpSpPr>
        <p:grpSpPr>
          <a:xfrm rot="10800000" flipH="1">
            <a:off x="9" y="1299073"/>
            <a:ext cx="186688" cy="373785"/>
            <a:chOff x="-51293" y="947012"/>
            <a:chExt cx="186688" cy="373785"/>
          </a:xfrm>
        </p:grpSpPr>
        <p:sp>
          <p:nvSpPr>
            <p:cNvPr id="457" name="Google Shape;457;p23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23"/>
          <p:cNvGrpSpPr/>
          <p:nvPr/>
        </p:nvGrpSpPr>
        <p:grpSpPr>
          <a:xfrm rot="10800000">
            <a:off x="8957307" y="3918623"/>
            <a:ext cx="186688" cy="373785"/>
            <a:chOff x="-51293" y="947012"/>
            <a:chExt cx="186688" cy="373785"/>
          </a:xfrm>
        </p:grpSpPr>
        <p:sp>
          <p:nvSpPr>
            <p:cNvPr id="460" name="Google Shape;460;p23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3"/>
          <p:cNvSpPr txBox="1">
            <a:spLocks noGrp="1"/>
          </p:cNvSpPr>
          <p:nvPr>
            <p:ph type="subTitle" idx="1"/>
          </p:nvPr>
        </p:nvSpPr>
        <p:spPr>
          <a:xfrm>
            <a:off x="1035950" y="31750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63" name="Google Shape;463;p23"/>
          <p:cNvSpPr txBox="1">
            <a:spLocks noGrp="1"/>
          </p:cNvSpPr>
          <p:nvPr>
            <p:ph type="subTitle" idx="2"/>
          </p:nvPr>
        </p:nvSpPr>
        <p:spPr>
          <a:xfrm>
            <a:off x="6490950" y="31750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64" name="Google Shape;464;p23"/>
          <p:cNvSpPr txBox="1">
            <a:spLocks noGrp="1"/>
          </p:cNvSpPr>
          <p:nvPr>
            <p:ph type="subTitle" idx="3"/>
          </p:nvPr>
        </p:nvSpPr>
        <p:spPr>
          <a:xfrm>
            <a:off x="3763450" y="31750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65" name="Google Shape;465;p23"/>
          <p:cNvSpPr txBox="1">
            <a:spLocks noGrp="1"/>
          </p:cNvSpPr>
          <p:nvPr>
            <p:ph type="subTitle" idx="4"/>
          </p:nvPr>
        </p:nvSpPr>
        <p:spPr>
          <a:xfrm>
            <a:off x="732500" y="3677225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66" name="Google Shape;466;p23"/>
          <p:cNvSpPr txBox="1">
            <a:spLocks noGrp="1"/>
          </p:cNvSpPr>
          <p:nvPr>
            <p:ph type="subTitle" idx="5"/>
          </p:nvPr>
        </p:nvSpPr>
        <p:spPr>
          <a:xfrm>
            <a:off x="3460000" y="3677225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67" name="Google Shape;467;p23"/>
          <p:cNvSpPr txBox="1">
            <a:spLocks noGrp="1"/>
          </p:cNvSpPr>
          <p:nvPr>
            <p:ph type="subTitle" idx="6"/>
          </p:nvPr>
        </p:nvSpPr>
        <p:spPr>
          <a:xfrm>
            <a:off x="6187500" y="3677225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68" name="Google Shape;468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3"/>
          <p:cNvSpPr txBox="1">
            <a:spLocks noGrp="1"/>
          </p:cNvSpPr>
          <p:nvPr>
            <p:ph type="title" idx="7" hasCustomPrompt="1"/>
          </p:nvPr>
        </p:nvSpPr>
        <p:spPr>
          <a:xfrm>
            <a:off x="4130550" y="1968627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470" name="Google Shape;470;p23"/>
          <p:cNvSpPr txBox="1">
            <a:spLocks noGrp="1"/>
          </p:cNvSpPr>
          <p:nvPr>
            <p:ph type="title" idx="8" hasCustomPrompt="1"/>
          </p:nvPr>
        </p:nvSpPr>
        <p:spPr>
          <a:xfrm>
            <a:off x="6850800" y="1968627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471" name="Google Shape;471;p23"/>
          <p:cNvSpPr txBox="1">
            <a:spLocks noGrp="1"/>
          </p:cNvSpPr>
          <p:nvPr>
            <p:ph type="title" idx="9" hasCustomPrompt="1"/>
          </p:nvPr>
        </p:nvSpPr>
        <p:spPr>
          <a:xfrm>
            <a:off x="1395800" y="1968627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17949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4"/>
          <p:cNvGrpSpPr/>
          <p:nvPr/>
        </p:nvGrpSpPr>
        <p:grpSpPr>
          <a:xfrm flipH="1">
            <a:off x="7742855" y="3883220"/>
            <a:ext cx="1426054" cy="1426010"/>
            <a:chOff x="6" y="13819"/>
            <a:chExt cx="717295" cy="717309"/>
          </a:xfrm>
        </p:grpSpPr>
        <p:sp>
          <p:nvSpPr>
            <p:cNvPr id="474" name="Google Shape;474;p24"/>
            <p:cNvSpPr/>
            <p:nvPr/>
          </p:nvSpPr>
          <p:spPr>
            <a:xfrm rot="-5400000">
              <a:off x="-1" y="13826"/>
              <a:ext cx="717309" cy="717295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 rot="-5400000">
              <a:off x="171584" y="223613"/>
              <a:ext cx="362533" cy="362525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24"/>
          <p:cNvGrpSpPr/>
          <p:nvPr/>
        </p:nvGrpSpPr>
        <p:grpSpPr>
          <a:xfrm rot="10800000">
            <a:off x="-29804" y="-132569"/>
            <a:ext cx="1426021" cy="1425111"/>
            <a:chOff x="8459075" y="3790082"/>
            <a:chExt cx="684928" cy="684426"/>
          </a:xfrm>
        </p:grpSpPr>
        <p:sp>
          <p:nvSpPr>
            <p:cNvPr id="477" name="Google Shape;477;p24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4"/>
          <p:cNvGrpSpPr/>
          <p:nvPr/>
        </p:nvGrpSpPr>
        <p:grpSpPr>
          <a:xfrm>
            <a:off x="4534" y="3503804"/>
            <a:ext cx="186688" cy="373785"/>
            <a:chOff x="-51293" y="947012"/>
            <a:chExt cx="186688" cy="373785"/>
          </a:xfrm>
        </p:grpSpPr>
        <p:sp>
          <p:nvSpPr>
            <p:cNvPr id="481" name="Google Shape;481;p24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4"/>
          <p:cNvGrpSpPr/>
          <p:nvPr/>
        </p:nvGrpSpPr>
        <p:grpSpPr>
          <a:xfrm flipH="1">
            <a:off x="8957307" y="884254"/>
            <a:ext cx="186688" cy="373785"/>
            <a:chOff x="-51293" y="947012"/>
            <a:chExt cx="186688" cy="373785"/>
          </a:xfrm>
        </p:grpSpPr>
        <p:sp>
          <p:nvSpPr>
            <p:cNvPr id="484" name="Google Shape;484;p24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4"/>
          <p:cNvSpPr txBox="1">
            <a:spLocks noGrp="1"/>
          </p:cNvSpPr>
          <p:nvPr>
            <p:ph type="subTitle" idx="1"/>
          </p:nvPr>
        </p:nvSpPr>
        <p:spPr>
          <a:xfrm>
            <a:off x="713225" y="3121711"/>
            <a:ext cx="22266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87" name="Google Shape;487;p24"/>
          <p:cNvSpPr txBox="1">
            <a:spLocks noGrp="1"/>
          </p:cNvSpPr>
          <p:nvPr>
            <p:ph type="subTitle" idx="2"/>
          </p:nvPr>
        </p:nvSpPr>
        <p:spPr>
          <a:xfrm>
            <a:off x="6187500" y="3121711"/>
            <a:ext cx="22266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88" name="Google Shape;488;p24"/>
          <p:cNvSpPr txBox="1">
            <a:spLocks noGrp="1"/>
          </p:cNvSpPr>
          <p:nvPr>
            <p:ph type="subTitle" idx="3"/>
          </p:nvPr>
        </p:nvSpPr>
        <p:spPr>
          <a:xfrm>
            <a:off x="3461818" y="3121711"/>
            <a:ext cx="22266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89" name="Google Shape;489;p24"/>
          <p:cNvSpPr txBox="1">
            <a:spLocks noGrp="1"/>
          </p:cNvSpPr>
          <p:nvPr>
            <p:ph type="subTitle" idx="4"/>
          </p:nvPr>
        </p:nvSpPr>
        <p:spPr>
          <a:xfrm>
            <a:off x="713225" y="3623936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0" name="Google Shape;490;p24"/>
          <p:cNvSpPr txBox="1">
            <a:spLocks noGrp="1"/>
          </p:cNvSpPr>
          <p:nvPr>
            <p:ph type="subTitle" idx="5"/>
          </p:nvPr>
        </p:nvSpPr>
        <p:spPr>
          <a:xfrm>
            <a:off x="3461818" y="3623936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1" name="Google Shape;491;p24"/>
          <p:cNvSpPr txBox="1">
            <a:spLocks noGrp="1"/>
          </p:cNvSpPr>
          <p:nvPr>
            <p:ph type="subTitle" idx="6"/>
          </p:nvPr>
        </p:nvSpPr>
        <p:spPr>
          <a:xfrm>
            <a:off x="6187500" y="3623936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2" name="Google Shape;492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0314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"/>
          <p:cNvSpPr txBox="1">
            <a:spLocks noGrp="1"/>
          </p:cNvSpPr>
          <p:nvPr>
            <p:ph type="subTitle" idx="1"/>
          </p:nvPr>
        </p:nvSpPr>
        <p:spPr>
          <a:xfrm>
            <a:off x="1035950" y="352757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95" name="Google Shape;495;p25"/>
          <p:cNvSpPr txBox="1">
            <a:spLocks noGrp="1"/>
          </p:cNvSpPr>
          <p:nvPr>
            <p:ph type="subTitle" idx="2"/>
          </p:nvPr>
        </p:nvSpPr>
        <p:spPr>
          <a:xfrm>
            <a:off x="732500" y="388425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6" name="Google Shape;496;p25"/>
          <p:cNvSpPr txBox="1">
            <a:spLocks noGrp="1"/>
          </p:cNvSpPr>
          <p:nvPr>
            <p:ph type="subTitle" idx="3"/>
          </p:nvPr>
        </p:nvSpPr>
        <p:spPr>
          <a:xfrm>
            <a:off x="6498150" y="352757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97" name="Google Shape;497;p25"/>
          <p:cNvSpPr txBox="1">
            <a:spLocks noGrp="1"/>
          </p:cNvSpPr>
          <p:nvPr>
            <p:ph type="subTitle" idx="4"/>
          </p:nvPr>
        </p:nvSpPr>
        <p:spPr>
          <a:xfrm>
            <a:off x="6194700" y="388425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8" name="Google Shape;498;p25"/>
          <p:cNvSpPr txBox="1">
            <a:spLocks noGrp="1"/>
          </p:cNvSpPr>
          <p:nvPr>
            <p:ph type="subTitle" idx="5"/>
          </p:nvPr>
        </p:nvSpPr>
        <p:spPr>
          <a:xfrm>
            <a:off x="6498150" y="157832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99" name="Google Shape;499;p25"/>
          <p:cNvSpPr txBox="1">
            <a:spLocks noGrp="1"/>
          </p:cNvSpPr>
          <p:nvPr>
            <p:ph type="subTitle" idx="6"/>
          </p:nvPr>
        </p:nvSpPr>
        <p:spPr>
          <a:xfrm>
            <a:off x="6194700" y="1943249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00" name="Google Shape;500;p25"/>
          <p:cNvSpPr txBox="1">
            <a:spLocks noGrp="1"/>
          </p:cNvSpPr>
          <p:nvPr>
            <p:ph type="subTitle" idx="7"/>
          </p:nvPr>
        </p:nvSpPr>
        <p:spPr>
          <a:xfrm>
            <a:off x="1035950" y="157832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01" name="Google Shape;501;p25"/>
          <p:cNvSpPr txBox="1">
            <a:spLocks noGrp="1"/>
          </p:cNvSpPr>
          <p:nvPr>
            <p:ph type="subTitle" idx="8"/>
          </p:nvPr>
        </p:nvSpPr>
        <p:spPr>
          <a:xfrm>
            <a:off x="732500" y="1953724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02" name="Google Shape;502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03" name="Google Shape;503;p25"/>
          <p:cNvSpPr/>
          <p:nvPr/>
        </p:nvSpPr>
        <p:spPr>
          <a:xfrm rot="-5400000">
            <a:off x="-10423" y="3869750"/>
            <a:ext cx="1426017" cy="1426060"/>
          </a:xfrm>
          <a:custGeom>
            <a:avLst/>
            <a:gdLst/>
            <a:ahLst/>
            <a:cxnLst/>
            <a:rect l="l" t="t" r="r" b="b"/>
            <a:pathLst>
              <a:path w="5734" h="5734" extrusionOk="0">
                <a:moveTo>
                  <a:pt x="1" y="1"/>
                </a:moveTo>
                <a:lnTo>
                  <a:pt x="1" y="5734"/>
                </a:lnTo>
                <a:lnTo>
                  <a:pt x="573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25"/>
          <p:cNvGrpSpPr/>
          <p:nvPr/>
        </p:nvGrpSpPr>
        <p:grpSpPr>
          <a:xfrm rot="10800000" flipH="1">
            <a:off x="7717362" y="-146011"/>
            <a:ext cx="1426021" cy="1425111"/>
            <a:chOff x="8459075" y="3790082"/>
            <a:chExt cx="684928" cy="684426"/>
          </a:xfrm>
        </p:grpSpPr>
        <p:sp>
          <p:nvSpPr>
            <p:cNvPr id="505" name="Google Shape;505;p25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25"/>
          <p:cNvGrpSpPr/>
          <p:nvPr/>
        </p:nvGrpSpPr>
        <p:grpSpPr>
          <a:xfrm flipH="1">
            <a:off x="8957307" y="3490362"/>
            <a:ext cx="186688" cy="373785"/>
            <a:chOff x="-51293" y="947012"/>
            <a:chExt cx="186688" cy="373785"/>
          </a:xfrm>
        </p:grpSpPr>
        <p:sp>
          <p:nvSpPr>
            <p:cNvPr id="509" name="Google Shape;509;p2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9" y="870812"/>
            <a:ext cx="186688" cy="373785"/>
            <a:chOff x="-51293" y="947012"/>
            <a:chExt cx="186688" cy="373785"/>
          </a:xfrm>
        </p:grpSpPr>
        <p:sp>
          <p:nvSpPr>
            <p:cNvPr id="512" name="Google Shape;512;p2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6520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"/>
          <p:cNvSpPr txBox="1">
            <a:spLocks noGrp="1"/>
          </p:cNvSpPr>
          <p:nvPr>
            <p:ph type="subTitle" idx="1"/>
          </p:nvPr>
        </p:nvSpPr>
        <p:spPr>
          <a:xfrm>
            <a:off x="2763777" y="2590883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16" name="Google Shape;516;p26"/>
          <p:cNvSpPr txBox="1">
            <a:spLocks noGrp="1"/>
          </p:cNvSpPr>
          <p:nvPr>
            <p:ph type="subTitle" idx="2"/>
          </p:nvPr>
        </p:nvSpPr>
        <p:spPr>
          <a:xfrm>
            <a:off x="2642247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17" name="Google Shape;517;p26"/>
          <p:cNvSpPr txBox="1">
            <a:spLocks noGrp="1"/>
          </p:cNvSpPr>
          <p:nvPr>
            <p:ph type="subTitle" idx="3"/>
          </p:nvPr>
        </p:nvSpPr>
        <p:spPr>
          <a:xfrm>
            <a:off x="738202" y="2590883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18" name="Google Shape;518;p26"/>
          <p:cNvSpPr txBox="1">
            <a:spLocks noGrp="1"/>
          </p:cNvSpPr>
          <p:nvPr>
            <p:ph type="subTitle" idx="4"/>
          </p:nvPr>
        </p:nvSpPr>
        <p:spPr>
          <a:xfrm>
            <a:off x="625252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19" name="Google Shape;519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0" name="Google Shape;520;p26"/>
          <p:cNvSpPr txBox="1">
            <a:spLocks noGrp="1"/>
          </p:cNvSpPr>
          <p:nvPr>
            <p:ph type="subTitle" idx="5"/>
          </p:nvPr>
        </p:nvSpPr>
        <p:spPr>
          <a:xfrm>
            <a:off x="6790987" y="2590883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21" name="Google Shape;521;p26"/>
          <p:cNvSpPr txBox="1">
            <a:spLocks noGrp="1"/>
          </p:cNvSpPr>
          <p:nvPr>
            <p:ph type="subTitle" idx="6"/>
          </p:nvPr>
        </p:nvSpPr>
        <p:spPr>
          <a:xfrm>
            <a:off x="6676237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22" name="Google Shape;522;p26"/>
          <p:cNvSpPr txBox="1">
            <a:spLocks noGrp="1"/>
          </p:cNvSpPr>
          <p:nvPr>
            <p:ph type="subTitle" idx="7"/>
          </p:nvPr>
        </p:nvSpPr>
        <p:spPr>
          <a:xfrm>
            <a:off x="4758310" y="2590883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23" name="Google Shape;523;p26"/>
          <p:cNvSpPr txBox="1">
            <a:spLocks noGrp="1"/>
          </p:cNvSpPr>
          <p:nvPr>
            <p:ph type="subTitle" idx="8"/>
          </p:nvPr>
        </p:nvSpPr>
        <p:spPr>
          <a:xfrm>
            <a:off x="4659242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524" name="Google Shape;524;p26"/>
          <p:cNvGrpSpPr/>
          <p:nvPr/>
        </p:nvGrpSpPr>
        <p:grpSpPr>
          <a:xfrm>
            <a:off x="7875454" y="3899899"/>
            <a:ext cx="1273500" cy="1273500"/>
            <a:chOff x="7337175" y="4278500"/>
            <a:chExt cx="915791" cy="915791"/>
          </a:xfrm>
        </p:grpSpPr>
        <p:sp>
          <p:nvSpPr>
            <p:cNvPr id="525" name="Google Shape;525;p26"/>
            <p:cNvSpPr/>
            <p:nvPr/>
          </p:nvSpPr>
          <p:spPr>
            <a:xfrm rot="10800000">
              <a:off x="7337175" y="4278500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 rot="10800000">
              <a:off x="7605014" y="44634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26"/>
          <p:cNvGrpSpPr/>
          <p:nvPr/>
        </p:nvGrpSpPr>
        <p:grpSpPr>
          <a:xfrm rot="-5400000">
            <a:off x="8081078" y="-372434"/>
            <a:ext cx="732740" cy="1458452"/>
            <a:chOff x="6062500" y="-2559918"/>
            <a:chExt cx="684932" cy="1363294"/>
          </a:xfrm>
        </p:grpSpPr>
        <p:sp>
          <p:nvSpPr>
            <p:cNvPr id="528" name="Google Shape;528;p26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6062500" y="-1875596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6"/>
          <p:cNvGrpSpPr/>
          <p:nvPr/>
        </p:nvGrpSpPr>
        <p:grpSpPr>
          <a:xfrm>
            <a:off x="-21497" y="4439056"/>
            <a:ext cx="1458475" cy="1416807"/>
            <a:chOff x="-2396575" y="-2067999"/>
            <a:chExt cx="1244645" cy="1209086"/>
          </a:xfrm>
        </p:grpSpPr>
        <p:sp>
          <p:nvSpPr>
            <p:cNvPr id="533" name="Google Shape;533;p26"/>
            <p:cNvSpPr/>
            <p:nvPr/>
          </p:nvSpPr>
          <p:spPr>
            <a:xfrm>
              <a:off x="-2183150" y="-1925764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6"/>
          <p:cNvGrpSpPr/>
          <p:nvPr/>
        </p:nvGrpSpPr>
        <p:grpSpPr>
          <a:xfrm>
            <a:off x="9" y="870812"/>
            <a:ext cx="186688" cy="373785"/>
            <a:chOff x="-51293" y="947012"/>
            <a:chExt cx="186688" cy="373785"/>
          </a:xfrm>
        </p:grpSpPr>
        <p:sp>
          <p:nvSpPr>
            <p:cNvPr id="537" name="Google Shape;537;p26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18576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7"/>
          <p:cNvGrpSpPr/>
          <p:nvPr/>
        </p:nvGrpSpPr>
        <p:grpSpPr>
          <a:xfrm>
            <a:off x="-52621" y="-81787"/>
            <a:ext cx="9228591" cy="5237445"/>
            <a:chOff x="-52621" y="-81787"/>
            <a:chExt cx="9228591" cy="5237445"/>
          </a:xfrm>
        </p:grpSpPr>
        <p:grpSp>
          <p:nvGrpSpPr>
            <p:cNvPr id="541" name="Google Shape;541;p27"/>
            <p:cNvGrpSpPr/>
            <p:nvPr/>
          </p:nvGrpSpPr>
          <p:grpSpPr>
            <a:xfrm>
              <a:off x="8280678" y="4857373"/>
              <a:ext cx="895292" cy="298285"/>
              <a:chOff x="5977976" y="1238193"/>
              <a:chExt cx="1968973" cy="656003"/>
            </a:xfrm>
          </p:grpSpPr>
          <p:sp>
            <p:nvSpPr>
              <p:cNvPr id="542" name="Google Shape;542;p27"/>
              <p:cNvSpPr/>
              <p:nvPr/>
            </p:nvSpPr>
            <p:spPr>
              <a:xfrm flipH="1">
                <a:off x="7290709" y="1238193"/>
                <a:ext cx="656241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684" extrusionOk="0">
                    <a:moveTo>
                      <a:pt x="1" y="0"/>
                    </a:moveTo>
                    <a:lnTo>
                      <a:pt x="1" y="2684"/>
                    </a:lnTo>
                    <a:lnTo>
                      <a:pt x="2684" y="26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 flipH="1">
                <a:off x="6633731" y="1238193"/>
                <a:ext cx="657218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8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 flipH="1">
                <a:off x="5977976" y="1238193"/>
                <a:ext cx="655996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4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27"/>
            <p:cNvGrpSpPr/>
            <p:nvPr/>
          </p:nvGrpSpPr>
          <p:grpSpPr>
            <a:xfrm rot="10800000">
              <a:off x="-52621" y="-3660"/>
              <a:ext cx="1548007" cy="515684"/>
              <a:chOff x="5977976" y="1238193"/>
              <a:chExt cx="1968973" cy="656003"/>
            </a:xfrm>
          </p:grpSpPr>
          <p:sp>
            <p:nvSpPr>
              <p:cNvPr id="546" name="Google Shape;546;p27"/>
              <p:cNvSpPr/>
              <p:nvPr/>
            </p:nvSpPr>
            <p:spPr>
              <a:xfrm flipH="1">
                <a:off x="7290709" y="1238193"/>
                <a:ext cx="656241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684" extrusionOk="0">
                    <a:moveTo>
                      <a:pt x="1" y="0"/>
                    </a:moveTo>
                    <a:lnTo>
                      <a:pt x="1" y="2684"/>
                    </a:lnTo>
                    <a:lnTo>
                      <a:pt x="2684" y="26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 flipH="1">
                <a:off x="6633731" y="1238193"/>
                <a:ext cx="657218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8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 flipH="1">
                <a:off x="5977976" y="1238193"/>
                <a:ext cx="655996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4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" name="Google Shape;549;p27"/>
            <p:cNvGrpSpPr/>
            <p:nvPr/>
          </p:nvGrpSpPr>
          <p:grpSpPr>
            <a:xfrm rot="-5400000">
              <a:off x="8026178" y="-458174"/>
              <a:ext cx="762388" cy="1515161"/>
              <a:chOff x="8452324" y="1355509"/>
              <a:chExt cx="742489" cy="1475615"/>
            </a:xfrm>
          </p:grpSpPr>
          <p:sp>
            <p:nvSpPr>
              <p:cNvPr id="550" name="Google Shape;550;p27"/>
              <p:cNvSpPr/>
              <p:nvPr/>
            </p:nvSpPr>
            <p:spPr>
              <a:xfrm>
                <a:off x="8452324" y="1355509"/>
                <a:ext cx="742489" cy="147561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8983" extrusionOk="0">
                    <a:moveTo>
                      <a:pt x="4520" y="0"/>
                    </a:moveTo>
                    <a:cubicBezTo>
                      <a:pt x="3245" y="0"/>
                      <a:pt x="2142" y="464"/>
                      <a:pt x="1331" y="1275"/>
                    </a:cubicBezTo>
                    <a:lnTo>
                      <a:pt x="4520" y="4519"/>
                    </a:lnTo>
                    <a:lnTo>
                      <a:pt x="4520" y="0"/>
                    </a:lnTo>
                    <a:close/>
                    <a:moveTo>
                      <a:pt x="1" y="4519"/>
                    </a:moveTo>
                    <a:cubicBezTo>
                      <a:pt x="1" y="7012"/>
                      <a:pt x="2026" y="8982"/>
                      <a:pt x="4520" y="8982"/>
                    </a:cubicBezTo>
                    <a:lnTo>
                      <a:pt x="4520" y="45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8452324" y="1564786"/>
                <a:ext cx="742489" cy="533048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2" name="Google Shape;552;p27"/>
          <p:cNvSpPr txBox="1">
            <a:spLocks noGrp="1"/>
          </p:cNvSpPr>
          <p:nvPr>
            <p:ph type="subTitle" idx="1"/>
          </p:nvPr>
        </p:nvSpPr>
        <p:spPr>
          <a:xfrm>
            <a:off x="1985525" y="2531425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3" name="Google Shape;553;p27"/>
          <p:cNvSpPr txBox="1">
            <a:spLocks noGrp="1"/>
          </p:cNvSpPr>
          <p:nvPr>
            <p:ph type="subTitle" idx="2"/>
          </p:nvPr>
        </p:nvSpPr>
        <p:spPr>
          <a:xfrm>
            <a:off x="1985525" y="2894533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54" name="Google Shape;554;p27"/>
          <p:cNvSpPr txBox="1">
            <a:spLocks noGrp="1"/>
          </p:cNvSpPr>
          <p:nvPr>
            <p:ph type="subTitle" idx="3"/>
          </p:nvPr>
        </p:nvSpPr>
        <p:spPr>
          <a:xfrm>
            <a:off x="1985525" y="37112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5" name="Google Shape;555;p27"/>
          <p:cNvSpPr txBox="1">
            <a:spLocks noGrp="1"/>
          </p:cNvSpPr>
          <p:nvPr>
            <p:ph type="subTitle" idx="4"/>
          </p:nvPr>
        </p:nvSpPr>
        <p:spPr>
          <a:xfrm>
            <a:off x="1985525" y="4071900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56" name="Google Shape;556;p27"/>
          <p:cNvSpPr txBox="1">
            <a:spLocks noGrp="1"/>
          </p:cNvSpPr>
          <p:nvPr>
            <p:ph type="subTitle" idx="5"/>
          </p:nvPr>
        </p:nvSpPr>
        <p:spPr>
          <a:xfrm>
            <a:off x="6036275" y="37112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7" name="Google Shape;557;p27"/>
          <p:cNvSpPr txBox="1">
            <a:spLocks noGrp="1"/>
          </p:cNvSpPr>
          <p:nvPr>
            <p:ph type="subTitle" idx="6"/>
          </p:nvPr>
        </p:nvSpPr>
        <p:spPr>
          <a:xfrm>
            <a:off x="6036275" y="4071900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58" name="Google Shape;558;p27"/>
          <p:cNvSpPr txBox="1">
            <a:spLocks noGrp="1"/>
          </p:cNvSpPr>
          <p:nvPr>
            <p:ph type="subTitle" idx="7"/>
          </p:nvPr>
        </p:nvSpPr>
        <p:spPr>
          <a:xfrm>
            <a:off x="6036275" y="13516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9" name="Google Shape;559;p27"/>
          <p:cNvSpPr txBox="1">
            <a:spLocks noGrp="1"/>
          </p:cNvSpPr>
          <p:nvPr>
            <p:ph type="subTitle" idx="8"/>
          </p:nvPr>
        </p:nvSpPr>
        <p:spPr>
          <a:xfrm>
            <a:off x="6036275" y="1717167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60" name="Google Shape;560;p27"/>
          <p:cNvSpPr txBox="1">
            <a:spLocks noGrp="1"/>
          </p:cNvSpPr>
          <p:nvPr>
            <p:ph type="subTitle" idx="9"/>
          </p:nvPr>
        </p:nvSpPr>
        <p:spPr>
          <a:xfrm>
            <a:off x="6036275" y="25314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61" name="Google Shape;561;p27"/>
          <p:cNvSpPr txBox="1">
            <a:spLocks noGrp="1"/>
          </p:cNvSpPr>
          <p:nvPr>
            <p:ph type="subTitle" idx="13"/>
          </p:nvPr>
        </p:nvSpPr>
        <p:spPr>
          <a:xfrm>
            <a:off x="6036275" y="2894533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62" name="Google Shape;562;p27"/>
          <p:cNvSpPr txBox="1">
            <a:spLocks noGrp="1"/>
          </p:cNvSpPr>
          <p:nvPr>
            <p:ph type="subTitle" idx="14"/>
          </p:nvPr>
        </p:nvSpPr>
        <p:spPr>
          <a:xfrm>
            <a:off x="1985525" y="1351625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63" name="Google Shape;563;p27"/>
          <p:cNvSpPr txBox="1">
            <a:spLocks noGrp="1"/>
          </p:cNvSpPr>
          <p:nvPr>
            <p:ph type="subTitle" idx="15"/>
          </p:nvPr>
        </p:nvSpPr>
        <p:spPr>
          <a:xfrm>
            <a:off x="1985525" y="1717167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64" name="Google Shape;564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7747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8"/>
          <p:cNvSpPr txBox="1">
            <a:spLocks noGrp="1"/>
          </p:cNvSpPr>
          <p:nvPr>
            <p:ph type="subTitle" idx="1"/>
          </p:nvPr>
        </p:nvSpPr>
        <p:spPr>
          <a:xfrm>
            <a:off x="1035950" y="3755678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67" name="Google Shape;567;p28"/>
          <p:cNvSpPr txBox="1">
            <a:spLocks noGrp="1"/>
          </p:cNvSpPr>
          <p:nvPr>
            <p:ph type="subTitle" idx="2"/>
          </p:nvPr>
        </p:nvSpPr>
        <p:spPr>
          <a:xfrm>
            <a:off x="732500" y="4116353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68" name="Google Shape;568;p28"/>
          <p:cNvSpPr txBox="1">
            <a:spLocks noGrp="1"/>
          </p:cNvSpPr>
          <p:nvPr>
            <p:ph type="subTitle" idx="3"/>
          </p:nvPr>
        </p:nvSpPr>
        <p:spPr>
          <a:xfrm>
            <a:off x="3766400" y="3755678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69" name="Google Shape;569;p28"/>
          <p:cNvSpPr txBox="1">
            <a:spLocks noGrp="1"/>
          </p:cNvSpPr>
          <p:nvPr>
            <p:ph type="subTitle" idx="4"/>
          </p:nvPr>
        </p:nvSpPr>
        <p:spPr>
          <a:xfrm>
            <a:off x="3461150" y="4116353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70" name="Google Shape;570;p28"/>
          <p:cNvSpPr txBox="1">
            <a:spLocks noGrp="1"/>
          </p:cNvSpPr>
          <p:nvPr>
            <p:ph type="subTitle" idx="5"/>
          </p:nvPr>
        </p:nvSpPr>
        <p:spPr>
          <a:xfrm>
            <a:off x="6499950" y="3755678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71" name="Google Shape;571;p28"/>
          <p:cNvSpPr txBox="1">
            <a:spLocks noGrp="1"/>
          </p:cNvSpPr>
          <p:nvPr>
            <p:ph type="subTitle" idx="6"/>
          </p:nvPr>
        </p:nvSpPr>
        <p:spPr>
          <a:xfrm>
            <a:off x="6194700" y="4116353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72" name="Google Shape;572;p28"/>
          <p:cNvSpPr txBox="1">
            <a:spLocks noGrp="1"/>
          </p:cNvSpPr>
          <p:nvPr>
            <p:ph type="subTitle" idx="7"/>
          </p:nvPr>
        </p:nvSpPr>
        <p:spPr>
          <a:xfrm>
            <a:off x="6499950" y="188107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73" name="Google Shape;573;p28"/>
          <p:cNvSpPr txBox="1">
            <a:spLocks noGrp="1"/>
          </p:cNvSpPr>
          <p:nvPr>
            <p:ph type="subTitle" idx="8"/>
          </p:nvPr>
        </p:nvSpPr>
        <p:spPr>
          <a:xfrm>
            <a:off x="6194700" y="2246617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74" name="Google Shape;574;p28"/>
          <p:cNvSpPr txBox="1">
            <a:spLocks noGrp="1"/>
          </p:cNvSpPr>
          <p:nvPr>
            <p:ph type="subTitle" idx="9"/>
          </p:nvPr>
        </p:nvSpPr>
        <p:spPr>
          <a:xfrm>
            <a:off x="3766400" y="188107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75" name="Google Shape;575;p28"/>
          <p:cNvSpPr txBox="1">
            <a:spLocks noGrp="1"/>
          </p:cNvSpPr>
          <p:nvPr>
            <p:ph type="subTitle" idx="13"/>
          </p:nvPr>
        </p:nvSpPr>
        <p:spPr>
          <a:xfrm>
            <a:off x="3461150" y="2246617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76" name="Google Shape;576;p28"/>
          <p:cNvSpPr txBox="1">
            <a:spLocks noGrp="1"/>
          </p:cNvSpPr>
          <p:nvPr>
            <p:ph type="subTitle" idx="14"/>
          </p:nvPr>
        </p:nvSpPr>
        <p:spPr>
          <a:xfrm>
            <a:off x="1035950" y="1881075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77" name="Google Shape;577;p28"/>
          <p:cNvSpPr txBox="1">
            <a:spLocks noGrp="1"/>
          </p:cNvSpPr>
          <p:nvPr>
            <p:ph type="subTitle" idx="15"/>
          </p:nvPr>
        </p:nvSpPr>
        <p:spPr>
          <a:xfrm>
            <a:off x="732500" y="2246617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78" name="Google Shape;578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579" name="Google Shape;579;p28"/>
          <p:cNvGrpSpPr/>
          <p:nvPr/>
        </p:nvGrpSpPr>
        <p:grpSpPr>
          <a:xfrm rot="10800000">
            <a:off x="-37866" y="-33789"/>
            <a:ext cx="1273500" cy="1273500"/>
            <a:chOff x="7337175" y="4278500"/>
            <a:chExt cx="915791" cy="915791"/>
          </a:xfrm>
        </p:grpSpPr>
        <p:sp>
          <p:nvSpPr>
            <p:cNvPr id="580" name="Google Shape;580;p28"/>
            <p:cNvSpPr/>
            <p:nvPr/>
          </p:nvSpPr>
          <p:spPr>
            <a:xfrm rot="10800000">
              <a:off x="7337175" y="4278500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 rot="10800000">
              <a:off x="7605014" y="44634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28"/>
          <p:cNvGrpSpPr/>
          <p:nvPr/>
        </p:nvGrpSpPr>
        <p:grpSpPr>
          <a:xfrm rot="10800000">
            <a:off x="7701778" y="-453208"/>
            <a:ext cx="1458475" cy="1416807"/>
            <a:chOff x="-2396575" y="-2067999"/>
            <a:chExt cx="1244645" cy="1209086"/>
          </a:xfrm>
        </p:grpSpPr>
        <p:sp>
          <p:nvSpPr>
            <p:cNvPr id="583" name="Google Shape;583;p28"/>
            <p:cNvSpPr/>
            <p:nvPr/>
          </p:nvSpPr>
          <p:spPr>
            <a:xfrm>
              <a:off x="-2183150" y="-1925764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6787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9"/>
          <p:cNvGrpSpPr/>
          <p:nvPr/>
        </p:nvGrpSpPr>
        <p:grpSpPr>
          <a:xfrm rot="10800000">
            <a:off x="5" y="1458530"/>
            <a:ext cx="1425232" cy="2836799"/>
            <a:chOff x="8080916" y="984758"/>
            <a:chExt cx="1113898" cy="2217116"/>
          </a:xfrm>
        </p:grpSpPr>
        <p:sp>
          <p:nvSpPr>
            <p:cNvPr id="588" name="Google Shape;588;p29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8414378" y="984758"/>
              <a:ext cx="780435" cy="580193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8080916" y="2097668"/>
              <a:ext cx="1113898" cy="110420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8080916" y="1308200"/>
              <a:ext cx="590213" cy="789634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29"/>
          <p:cNvGrpSpPr/>
          <p:nvPr/>
        </p:nvGrpSpPr>
        <p:grpSpPr>
          <a:xfrm rot="-5400000" flipH="1">
            <a:off x="7717234" y="3871573"/>
            <a:ext cx="1426226" cy="1425180"/>
            <a:chOff x="6062500" y="-2559918"/>
            <a:chExt cx="684928" cy="684426"/>
          </a:xfrm>
        </p:grpSpPr>
        <p:sp>
          <p:nvSpPr>
            <p:cNvPr id="594" name="Google Shape;594;p29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29"/>
          <p:cNvSpPr/>
          <p:nvPr/>
        </p:nvSpPr>
        <p:spPr>
          <a:xfrm>
            <a:off x="1493382" y="1106607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29"/>
          <p:cNvGrpSpPr/>
          <p:nvPr/>
        </p:nvGrpSpPr>
        <p:grpSpPr>
          <a:xfrm rot="-5400000" flipH="1">
            <a:off x="92" y="-34776"/>
            <a:ext cx="1493198" cy="1493381"/>
            <a:chOff x="8228199" y="-11925"/>
            <a:chExt cx="915791" cy="915791"/>
          </a:xfrm>
        </p:grpSpPr>
        <p:sp>
          <p:nvSpPr>
            <p:cNvPr id="599" name="Google Shape;599;p29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8413305" y="2052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9"/>
          <p:cNvGrpSpPr/>
          <p:nvPr/>
        </p:nvGrpSpPr>
        <p:grpSpPr>
          <a:xfrm rot="5400000" flipH="1">
            <a:off x="7065408" y="847092"/>
            <a:ext cx="2922058" cy="1235116"/>
            <a:chOff x="3834318" y="-10041"/>
            <a:chExt cx="1846366" cy="780435"/>
          </a:xfrm>
        </p:grpSpPr>
        <p:sp>
          <p:nvSpPr>
            <p:cNvPr id="602" name="Google Shape;602;p29"/>
            <p:cNvSpPr/>
            <p:nvPr/>
          </p:nvSpPr>
          <p:spPr>
            <a:xfrm rot="5400000" flipH="1">
              <a:off x="4200881" y="-376604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 rot="5400000" flipH="1">
              <a:off x="4462888" y="94680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 rot="5400000" flipH="1">
              <a:off x="5000370" y="90080"/>
              <a:ext cx="780435" cy="580193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29"/>
          <p:cNvGrpSpPr/>
          <p:nvPr/>
        </p:nvGrpSpPr>
        <p:grpSpPr>
          <a:xfrm>
            <a:off x="6106528" y="4857373"/>
            <a:ext cx="895292" cy="298285"/>
            <a:chOff x="5977976" y="1238193"/>
            <a:chExt cx="1968973" cy="656003"/>
          </a:xfrm>
        </p:grpSpPr>
        <p:sp>
          <p:nvSpPr>
            <p:cNvPr id="606" name="Google Shape;606;p29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" name="Google Shape;609;p29"/>
          <p:cNvSpPr/>
          <p:nvPr/>
        </p:nvSpPr>
        <p:spPr>
          <a:xfrm>
            <a:off x="7569082" y="3121044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29"/>
          <p:cNvGrpSpPr/>
          <p:nvPr/>
        </p:nvGrpSpPr>
        <p:grpSpPr>
          <a:xfrm rot="5400000">
            <a:off x="1108834" y="4324274"/>
            <a:ext cx="593917" cy="1180344"/>
            <a:chOff x="8452324" y="1355509"/>
            <a:chExt cx="742489" cy="1475615"/>
          </a:xfrm>
        </p:grpSpPr>
        <p:sp>
          <p:nvSpPr>
            <p:cNvPr id="611" name="Google Shape;611;p29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29"/>
          <p:cNvSpPr/>
          <p:nvPr/>
        </p:nvSpPr>
        <p:spPr>
          <a:xfrm>
            <a:off x="6856282" y="397757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9"/>
          <p:cNvSpPr txBox="1">
            <a:spLocks noGrp="1"/>
          </p:cNvSpPr>
          <p:nvPr>
            <p:ph type="ctrTitle"/>
          </p:nvPr>
        </p:nvSpPr>
        <p:spPr>
          <a:xfrm flipH="1">
            <a:off x="2650639" y="477370"/>
            <a:ext cx="38520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15" name="Google Shape;615;p29"/>
          <p:cNvSpPr txBox="1">
            <a:spLocks noGrp="1"/>
          </p:cNvSpPr>
          <p:nvPr>
            <p:ph type="subTitle" idx="1"/>
          </p:nvPr>
        </p:nvSpPr>
        <p:spPr>
          <a:xfrm flipH="1">
            <a:off x="2770639" y="1487875"/>
            <a:ext cx="361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616" name="Google Shape;616;p29"/>
          <p:cNvSpPr txBox="1"/>
          <p:nvPr/>
        </p:nvSpPr>
        <p:spPr>
          <a:xfrm>
            <a:off x="2403475" y="3694725"/>
            <a:ext cx="4341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</a:t>
            </a:r>
            <a:endParaRPr sz="120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617" name="Google Shape;617;p29"/>
          <p:cNvSpPr txBox="1">
            <a:spLocks noGrp="1"/>
          </p:cNvSpPr>
          <p:nvPr>
            <p:ph type="subTitle" idx="2"/>
          </p:nvPr>
        </p:nvSpPr>
        <p:spPr>
          <a:xfrm flipH="1">
            <a:off x="3010639" y="1972827"/>
            <a:ext cx="31320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19731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0"/>
          <p:cNvGrpSpPr/>
          <p:nvPr/>
        </p:nvGrpSpPr>
        <p:grpSpPr>
          <a:xfrm rot="-5400000" flipH="1">
            <a:off x="7283536" y="3434340"/>
            <a:ext cx="1379269" cy="2286130"/>
            <a:chOff x="6250996" y="2163558"/>
            <a:chExt cx="1165809" cy="1932322"/>
          </a:xfrm>
        </p:grpSpPr>
        <p:sp>
          <p:nvSpPr>
            <p:cNvPr id="620" name="Google Shape;620;p30"/>
            <p:cNvSpPr/>
            <p:nvPr/>
          </p:nvSpPr>
          <p:spPr>
            <a:xfrm>
              <a:off x="6639830" y="2163558"/>
              <a:ext cx="776974" cy="1544187"/>
            </a:xfrm>
            <a:custGeom>
              <a:avLst/>
              <a:gdLst/>
              <a:ahLst/>
              <a:cxnLst/>
              <a:rect l="l" t="t" r="r" b="b"/>
              <a:pathLst>
                <a:path w="4458" h="8860" extrusionOk="0">
                  <a:moveTo>
                    <a:pt x="4457" y="0"/>
                  </a:moveTo>
                  <a:cubicBezTo>
                    <a:pt x="3200" y="0"/>
                    <a:pt x="2112" y="457"/>
                    <a:pt x="1312" y="1257"/>
                  </a:cubicBezTo>
                  <a:lnTo>
                    <a:pt x="4457" y="4457"/>
                  </a:lnTo>
                  <a:lnTo>
                    <a:pt x="4457" y="0"/>
                  </a:lnTo>
                  <a:close/>
                  <a:moveTo>
                    <a:pt x="0" y="4457"/>
                  </a:moveTo>
                  <a:cubicBezTo>
                    <a:pt x="0" y="6917"/>
                    <a:pt x="1998" y="8860"/>
                    <a:pt x="4457" y="8860"/>
                  </a:cubicBezTo>
                  <a:lnTo>
                    <a:pt x="4457" y="44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6639830" y="2382637"/>
              <a:ext cx="776974" cy="557894"/>
            </a:xfrm>
            <a:custGeom>
              <a:avLst/>
              <a:gdLst/>
              <a:ahLst/>
              <a:cxnLst/>
              <a:rect l="l" t="t" r="r" b="b"/>
              <a:pathLst>
                <a:path w="4458" h="3201" extrusionOk="0">
                  <a:moveTo>
                    <a:pt x="1312" y="0"/>
                  </a:moveTo>
                  <a:cubicBezTo>
                    <a:pt x="512" y="860"/>
                    <a:pt x="0" y="1943"/>
                    <a:pt x="0" y="3200"/>
                  </a:cubicBezTo>
                  <a:lnTo>
                    <a:pt x="4457" y="3200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6250996" y="2940354"/>
              <a:ext cx="1165809" cy="1155526"/>
            </a:xfrm>
            <a:custGeom>
              <a:avLst/>
              <a:gdLst/>
              <a:ahLst/>
              <a:cxnLst/>
              <a:rect l="l" t="t" r="r" b="b"/>
              <a:pathLst>
                <a:path w="6689" h="6630" extrusionOk="0">
                  <a:moveTo>
                    <a:pt x="0" y="0"/>
                  </a:moveTo>
                  <a:cubicBezTo>
                    <a:pt x="0" y="3488"/>
                    <a:pt x="2743" y="6346"/>
                    <a:pt x="6172" y="6629"/>
                  </a:cubicBezTo>
                  <a:lnTo>
                    <a:pt x="6688" y="6629"/>
                  </a:lnTo>
                  <a:lnTo>
                    <a:pt x="6688" y="6574"/>
                  </a:lnTo>
                  <a:lnTo>
                    <a:pt x="6688" y="4403"/>
                  </a:lnTo>
                  <a:cubicBezTo>
                    <a:pt x="4229" y="4403"/>
                    <a:pt x="2231" y="246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0"/>
          <p:cNvGrpSpPr/>
          <p:nvPr/>
        </p:nvGrpSpPr>
        <p:grpSpPr>
          <a:xfrm rot="-5400000">
            <a:off x="7101573" y="-805217"/>
            <a:ext cx="1379168" cy="2758202"/>
            <a:chOff x="6962374" y="0"/>
            <a:chExt cx="2207022" cy="4413829"/>
          </a:xfrm>
        </p:grpSpPr>
        <p:sp>
          <p:nvSpPr>
            <p:cNvPr id="624" name="Google Shape;624;p30"/>
            <p:cNvSpPr/>
            <p:nvPr/>
          </p:nvSpPr>
          <p:spPr>
            <a:xfrm flipH="1">
              <a:off x="6962374" y="0"/>
              <a:ext cx="2207022" cy="3505364"/>
            </a:xfrm>
            <a:custGeom>
              <a:avLst/>
              <a:gdLst/>
              <a:ahLst/>
              <a:cxnLst/>
              <a:rect l="l" t="t" r="r" b="b"/>
              <a:pathLst>
                <a:path w="9030" h="14342" extrusionOk="0">
                  <a:moveTo>
                    <a:pt x="0" y="1"/>
                  </a:moveTo>
                  <a:lnTo>
                    <a:pt x="0" y="14341"/>
                  </a:lnTo>
                  <a:lnTo>
                    <a:pt x="7315" y="14341"/>
                  </a:lnTo>
                  <a:cubicBezTo>
                    <a:pt x="8403" y="12856"/>
                    <a:pt x="9029" y="11027"/>
                    <a:pt x="9029" y="9029"/>
                  </a:cubicBezTo>
                  <a:cubicBezTo>
                    <a:pt x="9029" y="4001"/>
                    <a:pt x="502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 flipH="1">
              <a:off x="7381293" y="3505104"/>
              <a:ext cx="1788104" cy="908726"/>
            </a:xfrm>
            <a:custGeom>
              <a:avLst/>
              <a:gdLst/>
              <a:ahLst/>
              <a:cxnLst/>
              <a:rect l="l" t="t" r="r" b="b"/>
              <a:pathLst>
                <a:path w="7316" h="3718" extrusionOk="0">
                  <a:moveTo>
                    <a:pt x="0" y="0"/>
                  </a:moveTo>
                  <a:lnTo>
                    <a:pt x="0" y="3717"/>
                  </a:lnTo>
                  <a:cubicBezTo>
                    <a:pt x="3031" y="3717"/>
                    <a:pt x="5715" y="2231"/>
                    <a:pt x="7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 flipH="1">
              <a:off x="7856179" y="2925263"/>
              <a:ext cx="670661" cy="656003"/>
            </a:xfrm>
            <a:custGeom>
              <a:avLst/>
              <a:gdLst/>
              <a:ahLst/>
              <a:cxnLst/>
              <a:rect l="l" t="t" r="r" b="b"/>
              <a:pathLst>
                <a:path w="2744" h="2684" extrusionOk="0">
                  <a:moveTo>
                    <a:pt x="1372" y="0"/>
                  </a:moveTo>
                  <a:cubicBezTo>
                    <a:pt x="631" y="0"/>
                    <a:pt x="0" y="571"/>
                    <a:pt x="0" y="1312"/>
                  </a:cubicBezTo>
                  <a:cubicBezTo>
                    <a:pt x="0" y="2057"/>
                    <a:pt x="631" y="2684"/>
                    <a:pt x="1372" y="2684"/>
                  </a:cubicBezTo>
                  <a:cubicBezTo>
                    <a:pt x="2117" y="2684"/>
                    <a:pt x="2743" y="2057"/>
                    <a:pt x="2743" y="1312"/>
                  </a:cubicBezTo>
                  <a:cubicBezTo>
                    <a:pt x="2743" y="571"/>
                    <a:pt x="2117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30"/>
          <p:cNvGrpSpPr/>
          <p:nvPr/>
        </p:nvGrpSpPr>
        <p:grpSpPr>
          <a:xfrm flipH="1">
            <a:off x="-459377" y="-1339875"/>
            <a:ext cx="2613847" cy="7828214"/>
            <a:chOff x="7127660" y="-14566"/>
            <a:chExt cx="2041749" cy="6114836"/>
          </a:xfrm>
        </p:grpSpPr>
        <p:grpSp>
          <p:nvGrpSpPr>
            <p:cNvPr id="628" name="Google Shape;628;p30"/>
            <p:cNvGrpSpPr/>
            <p:nvPr/>
          </p:nvGrpSpPr>
          <p:grpSpPr>
            <a:xfrm rot="10800000" flipH="1">
              <a:off x="7127660" y="-14566"/>
              <a:ext cx="2041749" cy="3057411"/>
              <a:chOff x="6949850" y="2434425"/>
              <a:chExt cx="332950" cy="498575"/>
            </a:xfrm>
          </p:grpSpPr>
          <p:sp>
            <p:nvSpPr>
              <p:cNvPr id="629" name="Google Shape;629;p30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637;p30"/>
            <p:cNvGrpSpPr/>
            <p:nvPr/>
          </p:nvGrpSpPr>
          <p:grpSpPr>
            <a:xfrm>
              <a:off x="7127660" y="3042859"/>
              <a:ext cx="2041749" cy="3057411"/>
              <a:chOff x="6949850" y="2434425"/>
              <a:chExt cx="332950" cy="498575"/>
            </a:xfrm>
          </p:grpSpPr>
          <p:sp>
            <p:nvSpPr>
              <p:cNvPr id="638" name="Google Shape;638;p30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30"/>
          <p:cNvGrpSpPr/>
          <p:nvPr/>
        </p:nvGrpSpPr>
        <p:grpSpPr>
          <a:xfrm rot="-5400000" flipH="1">
            <a:off x="8254673" y="2113886"/>
            <a:ext cx="1373556" cy="457628"/>
            <a:chOff x="6431750" y="279362"/>
            <a:chExt cx="1968973" cy="656003"/>
          </a:xfrm>
        </p:grpSpPr>
        <p:sp>
          <p:nvSpPr>
            <p:cNvPr id="647" name="Google Shape;647;p30"/>
            <p:cNvSpPr/>
            <p:nvPr/>
          </p:nvSpPr>
          <p:spPr>
            <a:xfrm flipH="1">
              <a:off x="7744483" y="279362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 flipH="1">
              <a:off x="7087505" y="279362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 flipH="1">
              <a:off x="6431750" y="279362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333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7"/>
          <p:cNvGrpSpPr/>
          <p:nvPr/>
        </p:nvGrpSpPr>
        <p:grpSpPr>
          <a:xfrm>
            <a:off x="-2" y="-14350"/>
            <a:ext cx="7005418" cy="5269880"/>
            <a:chOff x="-2" y="-14350"/>
            <a:chExt cx="7005418" cy="5269880"/>
          </a:xfrm>
        </p:grpSpPr>
        <p:grpSp>
          <p:nvGrpSpPr>
            <p:cNvPr id="134" name="Google Shape;134;p7"/>
            <p:cNvGrpSpPr/>
            <p:nvPr/>
          </p:nvGrpSpPr>
          <p:grpSpPr>
            <a:xfrm rot="-5400000" flipH="1">
              <a:off x="679226" y="3204930"/>
              <a:ext cx="1371372" cy="2729828"/>
              <a:chOff x="3360978" y="3384425"/>
              <a:chExt cx="884242" cy="1760044"/>
            </a:xfrm>
          </p:grpSpPr>
          <p:sp>
            <p:nvSpPr>
              <p:cNvPr id="135" name="Google Shape;135;p7"/>
              <p:cNvSpPr/>
              <p:nvPr/>
            </p:nvSpPr>
            <p:spPr>
              <a:xfrm>
                <a:off x="3655812" y="3844877"/>
                <a:ext cx="589408" cy="423156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3625690" y="3384425"/>
                <a:ext cx="619530" cy="46058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532" extrusionOk="0">
                    <a:moveTo>
                      <a:pt x="4751" y="0"/>
                    </a:moveTo>
                    <a:cubicBezTo>
                      <a:pt x="2897" y="0"/>
                      <a:pt x="1215" y="751"/>
                      <a:pt x="0" y="1970"/>
                    </a:cubicBezTo>
                    <a:lnTo>
                      <a:pt x="1562" y="3532"/>
                    </a:lnTo>
                    <a:cubicBezTo>
                      <a:pt x="2373" y="2721"/>
                      <a:pt x="3476" y="2257"/>
                      <a:pt x="4751" y="2257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3360978" y="4267903"/>
                <a:ext cx="884242" cy="876566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22" extrusionOk="0">
                    <a:moveTo>
                      <a:pt x="0" y="1"/>
                    </a:moveTo>
                    <a:cubicBezTo>
                      <a:pt x="0" y="3537"/>
                      <a:pt x="2781" y="6434"/>
                      <a:pt x="6257" y="6721"/>
                    </a:cubicBezTo>
                    <a:lnTo>
                      <a:pt x="6781" y="6721"/>
                    </a:lnTo>
                    <a:lnTo>
                      <a:pt x="6781" y="6666"/>
                    </a:lnTo>
                    <a:lnTo>
                      <a:pt x="6781" y="4464"/>
                    </a:lnTo>
                    <a:cubicBezTo>
                      <a:pt x="4287" y="4464"/>
                      <a:pt x="2262" y="2494"/>
                      <a:pt x="2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3360978" y="3641188"/>
                <a:ext cx="468527" cy="62684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807" extrusionOk="0">
                    <a:moveTo>
                      <a:pt x="2030" y="1"/>
                    </a:moveTo>
                    <a:cubicBezTo>
                      <a:pt x="811" y="1215"/>
                      <a:pt x="0" y="2897"/>
                      <a:pt x="0" y="4807"/>
                    </a:cubicBezTo>
                    <a:lnTo>
                      <a:pt x="2262" y="4807"/>
                    </a:lnTo>
                    <a:cubicBezTo>
                      <a:pt x="2262" y="3532"/>
                      <a:pt x="2781" y="2434"/>
                      <a:pt x="3592" y="1563"/>
                    </a:cubicBez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7"/>
            <p:cNvGrpSpPr/>
            <p:nvPr/>
          </p:nvGrpSpPr>
          <p:grpSpPr>
            <a:xfrm>
              <a:off x="4509388" y="-14350"/>
              <a:ext cx="2496028" cy="1247583"/>
              <a:chOff x="7311775" y="-11925"/>
              <a:chExt cx="1832216" cy="915791"/>
            </a:xfrm>
          </p:grpSpPr>
          <p:sp>
            <p:nvSpPr>
              <p:cNvPr id="140" name="Google Shape;140;p7"/>
              <p:cNvSpPr/>
              <p:nvPr/>
            </p:nvSpPr>
            <p:spPr>
              <a:xfrm>
                <a:off x="7311775" y="-11925"/>
                <a:ext cx="916590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5734" extrusionOk="0">
                    <a:moveTo>
                      <a:pt x="1" y="1"/>
                    </a:moveTo>
                    <a:lnTo>
                      <a:pt x="5739" y="5734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8228199" y="-11925"/>
                <a:ext cx="915791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4" extrusionOk="0">
                    <a:moveTo>
                      <a:pt x="1" y="1"/>
                    </a:moveTo>
                    <a:lnTo>
                      <a:pt x="1" y="573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8413305" y="256071"/>
                <a:ext cx="462847" cy="462847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898" extrusionOk="0">
                    <a:moveTo>
                      <a:pt x="1446" y="0"/>
                    </a:moveTo>
                    <a:cubicBezTo>
                      <a:pt x="635" y="0"/>
                      <a:pt x="0" y="696"/>
                      <a:pt x="0" y="1451"/>
                    </a:cubicBezTo>
                    <a:cubicBezTo>
                      <a:pt x="0" y="2262"/>
                      <a:pt x="635" y="2897"/>
                      <a:pt x="1446" y="2897"/>
                    </a:cubicBezTo>
                    <a:cubicBezTo>
                      <a:pt x="2202" y="2897"/>
                      <a:pt x="2897" y="2262"/>
                      <a:pt x="2897" y="1451"/>
                    </a:cubicBezTo>
                    <a:cubicBezTo>
                      <a:pt x="2897" y="696"/>
                      <a:pt x="2202" y="0"/>
                      <a:pt x="14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631350" y="1385625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30200" rtl="0">
              <a:spcBef>
                <a:spcPts val="12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624575" y="398065"/>
            <a:ext cx="3947700" cy="13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31"/>
          <p:cNvGrpSpPr/>
          <p:nvPr/>
        </p:nvGrpSpPr>
        <p:grpSpPr>
          <a:xfrm>
            <a:off x="8607660" y="4086703"/>
            <a:ext cx="535959" cy="1066914"/>
            <a:chOff x="8459075" y="3790082"/>
            <a:chExt cx="684932" cy="1363294"/>
          </a:xfrm>
        </p:grpSpPr>
        <p:sp>
          <p:nvSpPr>
            <p:cNvPr id="652" name="Google Shape;652;p31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8459075" y="4474404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1"/>
          <p:cNvGrpSpPr/>
          <p:nvPr/>
        </p:nvGrpSpPr>
        <p:grpSpPr>
          <a:xfrm>
            <a:off x="7337673" y="-32802"/>
            <a:ext cx="1832216" cy="915791"/>
            <a:chOff x="7311775" y="-11925"/>
            <a:chExt cx="1832216" cy="915791"/>
          </a:xfrm>
        </p:grpSpPr>
        <p:sp>
          <p:nvSpPr>
            <p:cNvPr id="657" name="Google Shape;657;p31"/>
            <p:cNvSpPr/>
            <p:nvPr/>
          </p:nvSpPr>
          <p:spPr>
            <a:xfrm>
              <a:off x="7311775" y="-11925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1"/>
          <p:cNvGrpSpPr/>
          <p:nvPr/>
        </p:nvGrpSpPr>
        <p:grpSpPr>
          <a:xfrm>
            <a:off x="-20877" y="4282001"/>
            <a:ext cx="1244645" cy="1209086"/>
            <a:chOff x="0" y="4282001"/>
            <a:chExt cx="1244645" cy="1209086"/>
          </a:xfrm>
        </p:grpSpPr>
        <p:sp>
          <p:nvSpPr>
            <p:cNvPr id="661" name="Google Shape;661;p31"/>
            <p:cNvSpPr/>
            <p:nvPr/>
          </p:nvSpPr>
          <p:spPr>
            <a:xfrm>
              <a:off x="213425" y="4424236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0" y="4282001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77829" y="4602069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31"/>
          <p:cNvGrpSpPr/>
          <p:nvPr/>
        </p:nvGrpSpPr>
        <p:grpSpPr>
          <a:xfrm>
            <a:off x="7" y="947012"/>
            <a:ext cx="186688" cy="373785"/>
            <a:chOff x="-51293" y="947012"/>
            <a:chExt cx="186688" cy="373785"/>
          </a:xfrm>
        </p:grpSpPr>
        <p:sp>
          <p:nvSpPr>
            <p:cNvPr id="665" name="Google Shape;665;p31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70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>
            <a:spLocks noGrp="1"/>
          </p:cNvSpPr>
          <p:nvPr>
            <p:ph type="subTitle" idx="1"/>
          </p:nvPr>
        </p:nvSpPr>
        <p:spPr>
          <a:xfrm>
            <a:off x="1426025" y="3425875"/>
            <a:ext cx="62922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27" name="Google Shape;22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0925"/>
            <a:ext cx="771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99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28" name="Google Shape;228;p11"/>
          <p:cNvGrpSpPr/>
          <p:nvPr/>
        </p:nvGrpSpPr>
        <p:grpSpPr>
          <a:xfrm>
            <a:off x="5740351" y="-11924"/>
            <a:ext cx="2536154" cy="1267639"/>
            <a:chOff x="7311775" y="-11925"/>
            <a:chExt cx="1832216" cy="915791"/>
          </a:xfrm>
        </p:grpSpPr>
        <p:sp>
          <p:nvSpPr>
            <p:cNvPr id="229" name="Google Shape;229;p11"/>
            <p:cNvSpPr/>
            <p:nvPr/>
          </p:nvSpPr>
          <p:spPr>
            <a:xfrm>
              <a:off x="7311775" y="-11925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11"/>
          <p:cNvGrpSpPr/>
          <p:nvPr/>
        </p:nvGrpSpPr>
        <p:grpSpPr>
          <a:xfrm>
            <a:off x="0" y="3652281"/>
            <a:ext cx="2229159" cy="2165353"/>
            <a:chOff x="0" y="4282001"/>
            <a:chExt cx="1244645" cy="1209086"/>
          </a:xfrm>
        </p:grpSpPr>
        <p:sp>
          <p:nvSpPr>
            <p:cNvPr id="233" name="Google Shape;233;p11"/>
            <p:cNvSpPr/>
            <p:nvPr/>
          </p:nvSpPr>
          <p:spPr>
            <a:xfrm>
              <a:off x="213425" y="4424236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0" y="4282001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177829" y="4602069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11"/>
          <p:cNvGrpSpPr/>
          <p:nvPr/>
        </p:nvGrpSpPr>
        <p:grpSpPr>
          <a:xfrm flipH="1">
            <a:off x="8431022" y="-11929"/>
            <a:ext cx="865530" cy="1732981"/>
            <a:chOff x="-66206" y="1406331"/>
            <a:chExt cx="277236" cy="555069"/>
          </a:xfrm>
        </p:grpSpPr>
        <p:sp>
          <p:nvSpPr>
            <p:cNvPr id="237" name="Google Shape;237;p11"/>
            <p:cNvSpPr/>
            <p:nvPr/>
          </p:nvSpPr>
          <p:spPr>
            <a:xfrm rot="5400000">
              <a:off x="-66253" y="1406378"/>
              <a:ext cx="277331" cy="277236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 rot="5400000">
              <a:off x="-66457" y="1683913"/>
              <a:ext cx="277739" cy="27723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1"/>
          <p:cNvSpPr/>
          <p:nvPr/>
        </p:nvSpPr>
        <p:spPr>
          <a:xfrm rot="10800000" flipH="1">
            <a:off x="7001277" y="3311031"/>
            <a:ext cx="2142169" cy="2123749"/>
          </a:xfrm>
          <a:custGeom>
            <a:avLst/>
            <a:gdLst/>
            <a:ahLst/>
            <a:cxnLst/>
            <a:rect l="l" t="t" r="r" b="b"/>
            <a:pathLst>
              <a:path w="6781" h="6722" extrusionOk="0">
                <a:moveTo>
                  <a:pt x="0" y="1"/>
                </a:moveTo>
                <a:cubicBezTo>
                  <a:pt x="0" y="3537"/>
                  <a:pt x="2781" y="6434"/>
                  <a:pt x="6257" y="6721"/>
                </a:cubicBezTo>
                <a:lnTo>
                  <a:pt x="6781" y="6721"/>
                </a:lnTo>
                <a:lnTo>
                  <a:pt x="6781" y="6666"/>
                </a:lnTo>
                <a:lnTo>
                  <a:pt x="6781" y="4464"/>
                </a:lnTo>
                <a:cubicBezTo>
                  <a:pt x="4287" y="4464"/>
                  <a:pt x="2262" y="2494"/>
                  <a:pt x="22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11"/>
          <p:cNvGrpSpPr/>
          <p:nvPr/>
        </p:nvGrpSpPr>
        <p:grpSpPr>
          <a:xfrm rot="5400000" flipH="1">
            <a:off x="4846681" y="4320972"/>
            <a:ext cx="547957" cy="1097094"/>
            <a:chOff x="-66206" y="1406331"/>
            <a:chExt cx="277236" cy="555069"/>
          </a:xfrm>
        </p:grpSpPr>
        <p:sp>
          <p:nvSpPr>
            <p:cNvPr id="241" name="Google Shape;241;p11"/>
            <p:cNvSpPr/>
            <p:nvPr/>
          </p:nvSpPr>
          <p:spPr>
            <a:xfrm rot="5400000">
              <a:off x="-66253" y="1406378"/>
              <a:ext cx="277331" cy="277236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 rot="5400000">
              <a:off x="-66457" y="1683913"/>
              <a:ext cx="277739" cy="27723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11"/>
          <p:cNvGrpSpPr/>
          <p:nvPr/>
        </p:nvGrpSpPr>
        <p:grpSpPr>
          <a:xfrm>
            <a:off x="-1" y="-1433135"/>
            <a:ext cx="1812381" cy="2860090"/>
            <a:chOff x="-1" y="-1433135"/>
            <a:chExt cx="1812381" cy="2860090"/>
          </a:xfrm>
        </p:grpSpPr>
        <p:grpSp>
          <p:nvGrpSpPr>
            <p:cNvPr id="244" name="Google Shape;244;p11"/>
            <p:cNvGrpSpPr/>
            <p:nvPr/>
          </p:nvGrpSpPr>
          <p:grpSpPr>
            <a:xfrm rot="-5400000" flipH="1">
              <a:off x="-715179" y="-717957"/>
              <a:ext cx="2860090" cy="1429734"/>
              <a:chOff x="7311775" y="-11925"/>
              <a:chExt cx="1832216" cy="915791"/>
            </a:xfrm>
          </p:grpSpPr>
          <p:sp>
            <p:nvSpPr>
              <p:cNvPr id="245" name="Google Shape;245;p11"/>
              <p:cNvSpPr/>
              <p:nvPr/>
            </p:nvSpPr>
            <p:spPr>
              <a:xfrm>
                <a:off x="7311775" y="-11925"/>
                <a:ext cx="916590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5734" extrusionOk="0">
                    <a:moveTo>
                      <a:pt x="1" y="1"/>
                    </a:moveTo>
                    <a:lnTo>
                      <a:pt x="5739" y="5734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8228199" y="-11925"/>
                <a:ext cx="915791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4" extrusionOk="0">
                    <a:moveTo>
                      <a:pt x="1" y="1"/>
                    </a:moveTo>
                    <a:lnTo>
                      <a:pt x="1" y="573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" name="Google Shape;247;p11"/>
            <p:cNvSpPr/>
            <p:nvPr/>
          </p:nvSpPr>
          <p:spPr>
            <a:xfrm rot="-8100000" flipH="1">
              <a:off x="1150095" y="108658"/>
              <a:ext cx="548944" cy="54795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 rot="-5400000" flipH="1">
              <a:off x="409451" y="277324"/>
              <a:ext cx="740475" cy="74057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11"/>
          <p:cNvGrpSpPr/>
          <p:nvPr/>
        </p:nvGrpSpPr>
        <p:grpSpPr>
          <a:xfrm rot="-5400000" flipH="1">
            <a:off x="3165056" y="-274578"/>
            <a:ext cx="547957" cy="1097094"/>
            <a:chOff x="-66206" y="1406331"/>
            <a:chExt cx="277236" cy="555069"/>
          </a:xfrm>
        </p:grpSpPr>
        <p:sp>
          <p:nvSpPr>
            <p:cNvPr id="250" name="Google Shape;250;p11"/>
            <p:cNvSpPr/>
            <p:nvPr/>
          </p:nvSpPr>
          <p:spPr>
            <a:xfrm rot="5400000">
              <a:off x="-66253" y="1406378"/>
              <a:ext cx="277331" cy="277236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 rot="5400000">
              <a:off x="-66457" y="1683913"/>
              <a:ext cx="277739" cy="27723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_1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>
            <a:off x="1502225" y="2577247"/>
            <a:ext cx="29343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2"/>
          </p:nvPr>
        </p:nvSpPr>
        <p:spPr>
          <a:xfrm>
            <a:off x="1502225" y="2940355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3"/>
          </p:nvPr>
        </p:nvSpPr>
        <p:spPr>
          <a:xfrm>
            <a:off x="1502225" y="3757047"/>
            <a:ext cx="29277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4"/>
          </p:nvPr>
        </p:nvSpPr>
        <p:spPr>
          <a:xfrm>
            <a:off x="1502225" y="4117722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5"/>
          </p:nvPr>
        </p:nvSpPr>
        <p:spPr>
          <a:xfrm>
            <a:off x="5335886" y="3757047"/>
            <a:ext cx="29277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6"/>
          </p:nvPr>
        </p:nvSpPr>
        <p:spPr>
          <a:xfrm>
            <a:off x="5335886" y="4117722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7"/>
          </p:nvPr>
        </p:nvSpPr>
        <p:spPr>
          <a:xfrm>
            <a:off x="5335886" y="1397447"/>
            <a:ext cx="29277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8"/>
          </p:nvPr>
        </p:nvSpPr>
        <p:spPr>
          <a:xfrm>
            <a:off x="5335886" y="176298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9"/>
          </p:nvPr>
        </p:nvSpPr>
        <p:spPr>
          <a:xfrm>
            <a:off x="5335886" y="2577247"/>
            <a:ext cx="29277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13"/>
          </p:nvPr>
        </p:nvSpPr>
        <p:spPr>
          <a:xfrm>
            <a:off x="5335886" y="2940355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4"/>
          </p:nvPr>
        </p:nvSpPr>
        <p:spPr>
          <a:xfrm>
            <a:off x="1502225" y="1397447"/>
            <a:ext cx="29343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15"/>
          </p:nvPr>
        </p:nvSpPr>
        <p:spPr>
          <a:xfrm>
            <a:off x="1502225" y="176298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16" hasCustomPrompt="1"/>
          </p:nvPr>
        </p:nvSpPr>
        <p:spPr>
          <a:xfrm>
            <a:off x="4359998" y="1198973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title" idx="17" hasCustomPrompt="1"/>
          </p:nvPr>
        </p:nvSpPr>
        <p:spPr>
          <a:xfrm>
            <a:off x="4359998" y="2387260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18" hasCustomPrompt="1"/>
          </p:nvPr>
        </p:nvSpPr>
        <p:spPr>
          <a:xfrm>
            <a:off x="4359998" y="3575547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19" hasCustomPrompt="1"/>
          </p:nvPr>
        </p:nvSpPr>
        <p:spPr>
          <a:xfrm>
            <a:off x="560823" y="1198973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20" hasCustomPrompt="1"/>
          </p:nvPr>
        </p:nvSpPr>
        <p:spPr>
          <a:xfrm>
            <a:off x="560823" y="2387260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21" hasCustomPrompt="1"/>
          </p:nvPr>
        </p:nvSpPr>
        <p:spPr>
          <a:xfrm>
            <a:off x="560823" y="3575547"/>
            <a:ext cx="900000" cy="7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4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grpSp>
        <p:nvGrpSpPr>
          <p:cNvPr id="273" name="Google Shape;273;p13"/>
          <p:cNvGrpSpPr/>
          <p:nvPr/>
        </p:nvGrpSpPr>
        <p:grpSpPr>
          <a:xfrm>
            <a:off x="8280678" y="4857373"/>
            <a:ext cx="895292" cy="298285"/>
            <a:chOff x="5977976" y="1238193"/>
            <a:chExt cx="1968973" cy="656003"/>
          </a:xfrm>
        </p:grpSpPr>
        <p:sp>
          <p:nvSpPr>
            <p:cNvPr id="274" name="Google Shape;274;p13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3"/>
          <p:cNvGrpSpPr/>
          <p:nvPr/>
        </p:nvGrpSpPr>
        <p:grpSpPr>
          <a:xfrm rot="10800000">
            <a:off x="-52621" y="-3660"/>
            <a:ext cx="1548007" cy="515684"/>
            <a:chOff x="5977976" y="1238193"/>
            <a:chExt cx="1968973" cy="656003"/>
          </a:xfrm>
        </p:grpSpPr>
        <p:sp>
          <p:nvSpPr>
            <p:cNvPr id="278" name="Google Shape;278;p13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3"/>
          <p:cNvGrpSpPr/>
          <p:nvPr/>
        </p:nvGrpSpPr>
        <p:grpSpPr>
          <a:xfrm>
            <a:off x="-51293" y="947012"/>
            <a:ext cx="186688" cy="373785"/>
            <a:chOff x="-51293" y="947012"/>
            <a:chExt cx="186688" cy="373785"/>
          </a:xfrm>
        </p:grpSpPr>
        <p:sp>
          <p:nvSpPr>
            <p:cNvPr id="282" name="Google Shape;282;p13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3"/>
          <p:cNvGrpSpPr/>
          <p:nvPr/>
        </p:nvGrpSpPr>
        <p:grpSpPr>
          <a:xfrm rot="5400000" flipH="1">
            <a:off x="-533300" y="3881573"/>
            <a:ext cx="1253980" cy="1266469"/>
            <a:chOff x="-38513" y="3757475"/>
            <a:chExt cx="1430505" cy="1444752"/>
          </a:xfrm>
        </p:grpSpPr>
        <p:sp>
          <p:nvSpPr>
            <p:cNvPr id="285" name="Google Shape;285;p13"/>
            <p:cNvSpPr/>
            <p:nvPr/>
          </p:nvSpPr>
          <p:spPr>
            <a:xfrm>
              <a:off x="-38513" y="3757475"/>
              <a:ext cx="530938" cy="144475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56339" y="4288156"/>
              <a:ext cx="1135653" cy="914068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13"/>
          <p:cNvGrpSpPr/>
          <p:nvPr/>
        </p:nvGrpSpPr>
        <p:grpSpPr>
          <a:xfrm>
            <a:off x="7705406" y="-252262"/>
            <a:ext cx="1451244" cy="1451244"/>
            <a:chOff x="8008354" y="0"/>
            <a:chExt cx="1135647" cy="1135647"/>
          </a:xfrm>
        </p:grpSpPr>
        <p:sp>
          <p:nvSpPr>
            <p:cNvPr id="288" name="Google Shape;288;p13"/>
            <p:cNvSpPr/>
            <p:nvPr/>
          </p:nvSpPr>
          <p:spPr>
            <a:xfrm rot="5400000">
              <a:off x="8008354" y="0"/>
              <a:ext cx="1135647" cy="1135647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rot="5400000">
              <a:off x="8304354" y="345674"/>
              <a:ext cx="573963" cy="573963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APTION_ONLY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15"/>
          <p:cNvGrpSpPr/>
          <p:nvPr/>
        </p:nvGrpSpPr>
        <p:grpSpPr>
          <a:xfrm>
            <a:off x="-20883" y="3869778"/>
            <a:ext cx="1426054" cy="1426010"/>
            <a:chOff x="6" y="13819"/>
            <a:chExt cx="717295" cy="717309"/>
          </a:xfrm>
        </p:grpSpPr>
        <p:sp>
          <p:nvSpPr>
            <p:cNvPr id="315" name="Google Shape;315;p15"/>
            <p:cNvSpPr/>
            <p:nvPr/>
          </p:nvSpPr>
          <p:spPr>
            <a:xfrm rot="-5400000">
              <a:off x="-1" y="13826"/>
              <a:ext cx="717309" cy="717295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 rot="-5400000">
              <a:off x="209912" y="223613"/>
              <a:ext cx="362533" cy="362525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15"/>
          <p:cNvGrpSpPr/>
          <p:nvPr/>
        </p:nvGrpSpPr>
        <p:grpSpPr>
          <a:xfrm rot="10800000" flipH="1">
            <a:off x="7738239" y="-146011"/>
            <a:ext cx="1426021" cy="1425111"/>
            <a:chOff x="8459075" y="3790082"/>
            <a:chExt cx="684928" cy="684426"/>
          </a:xfrm>
        </p:grpSpPr>
        <p:sp>
          <p:nvSpPr>
            <p:cNvPr id="318" name="Google Shape;318;p15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5"/>
          <p:cNvGrpSpPr/>
          <p:nvPr/>
        </p:nvGrpSpPr>
        <p:grpSpPr>
          <a:xfrm flipH="1">
            <a:off x="8957307" y="3490362"/>
            <a:ext cx="186688" cy="373785"/>
            <a:chOff x="-51293" y="947012"/>
            <a:chExt cx="186688" cy="373785"/>
          </a:xfrm>
        </p:grpSpPr>
        <p:sp>
          <p:nvSpPr>
            <p:cNvPr id="322" name="Google Shape;322;p1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15"/>
          <p:cNvGrpSpPr/>
          <p:nvPr/>
        </p:nvGrpSpPr>
        <p:grpSpPr>
          <a:xfrm>
            <a:off x="9" y="870812"/>
            <a:ext cx="186688" cy="373785"/>
            <a:chOff x="-51293" y="947012"/>
            <a:chExt cx="186688" cy="373785"/>
          </a:xfrm>
        </p:grpSpPr>
        <p:sp>
          <p:nvSpPr>
            <p:cNvPr id="325" name="Google Shape;325;p1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8" r:id="rId7"/>
    <p:sldLayoutId id="2147483659" r:id="rId8"/>
    <p:sldLayoutId id="2147483661" r:id="rId9"/>
    <p:sldLayoutId id="2147483663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38912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stommarketinsights.com/report/india-housing-finance-mark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6NdDFs4lmit4V2elhlrI8L2C0MI8d-5w6y66WfD7G8/edit?gid=875497060#gid=87549706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6"/>
          <p:cNvSpPr txBox="1">
            <a:spLocks noGrp="1"/>
          </p:cNvSpPr>
          <p:nvPr>
            <p:ph type="ctrTitle"/>
          </p:nvPr>
        </p:nvSpPr>
        <p:spPr>
          <a:xfrm>
            <a:off x="1424749" y="1188185"/>
            <a:ext cx="6294900" cy="23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</a:t>
            </a:r>
            <a:br>
              <a:rPr lang="en" dirty="0"/>
            </a:br>
            <a:r>
              <a:rPr lang="en" dirty="0"/>
              <a:t>Interest Rates     Project Proposal</a:t>
            </a:r>
            <a:endParaRPr dirty="0"/>
          </a:p>
        </p:txBody>
      </p:sp>
      <p:sp>
        <p:nvSpPr>
          <p:cNvPr id="680" name="Google Shape;680;p36"/>
          <p:cNvSpPr txBox="1">
            <a:spLocks noGrp="1"/>
          </p:cNvSpPr>
          <p:nvPr>
            <p:ph type="subTitle" idx="1"/>
          </p:nvPr>
        </p:nvSpPr>
        <p:spPr>
          <a:xfrm>
            <a:off x="1424600" y="3529920"/>
            <a:ext cx="62949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Interest Scaling for FDs and Home Loans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1"/>
          <p:cNvSpPr txBox="1">
            <a:spLocks noGrp="1"/>
          </p:cNvSpPr>
          <p:nvPr>
            <p:ph type="subTitle" idx="1"/>
          </p:nvPr>
        </p:nvSpPr>
        <p:spPr>
          <a:xfrm>
            <a:off x="1035950" y="3522749"/>
            <a:ext cx="1619700" cy="3615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NBFCs</a:t>
            </a:r>
            <a:endParaRPr sz="1600" dirty="0"/>
          </a:p>
        </p:txBody>
      </p:sp>
      <p:sp>
        <p:nvSpPr>
          <p:cNvPr id="1029" name="Google Shape;1029;p51"/>
          <p:cNvSpPr txBox="1">
            <a:spLocks noGrp="1"/>
          </p:cNvSpPr>
          <p:nvPr>
            <p:ph type="subTitle" idx="3"/>
          </p:nvPr>
        </p:nvSpPr>
        <p:spPr>
          <a:xfrm>
            <a:off x="6498150" y="3491025"/>
            <a:ext cx="1619700" cy="39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Govt. Bodies</a:t>
            </a:r>
          </a:p>
        </p:txBody>
      </p:sp>
      <p:sp>
        <p:nvSpPr>
          <p:cNvPr id="1030" name="Google Shape;1030;p51"/>
          <p:cNvSpPr txBox="1">
            <a:spLocks noGrp="1"/>
          </p:cNvSpPr>
          <p:nvPr>
            <p:ph type="subTitle" idx="2"/>
          </p:nvPr>
        </p:nvSpPr>
        <p:spPr>
          <a:xfrm>
            <a:off x="732500" y="3884258"/>
            <a:ext cx="2226600" cy="10373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HFCs, </a:t>
            </a:r>
            <a:r>
              <a:rPr lang="en-US" sz="1400" dirty="0"/>
              <a:t>Mortgage Lenders &amp; Housing Finance Firms, </a:t>
            </a:r>
            <a:r>
              <a:rPr lang="en-IN" sz="1400" dirty="0"/>
              <a:t>Investment &amp; Deposit-Based NBFCs</a:t>
            </a:r>
            <a:endParaRPr sz="1400" dirty="0"/>
          </a:p>
        </p:txBody>
      </p:sp>
      <p:sp>
        <p:nvSpPr>
          <p:cNvPr id="1031" name="Google Shape;1031;p51"/>
          <p:cNvSpPr txBox="1">
            <a:spLocks noGrp="1"/>
          </p:cNvSpPr>
          <p:nvPr>
            <p:ph type="subTitle" idx="4"/>
          </p:nvPr>
        </p:nvSpPr>
        <p:spPr>
          <a:xfrm>
            <a:off x="6194700" y="3884258"/>
            <a:ext cx="2226600" cy="8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Central Banks &amp; Policy Makers, Public Sector Lending Institutions</a:t>
            </a:r>
            <a:endParaRPr sz="1400" dirty="0"/>
          </a:p>
        </p:txBody>
      </p:sp>
      <p:sp>
        <p:nvSpPr>
          <p:cNvPr id="1032" name="Google Shape;1032;p5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segmentation</a:t>
            </a:r>
            <a:endParaRPr/>
          </a:p>
        </p:txBody>
      </p:sp>
      <p:sp>
        <p:nvSpPr>
          <p:cNvPr id="1033" name="Google Shape;1033;p51"/>
          <p:cNvSpPr txBox="1">
            <a:spLocks noGrp="1"/>
          </p:cNvSpPr>
          <p:nvPr>
            <p:ph type="subTitle" idx="5"/>
          </p:nvPr>
        </p:nvSpPr>
        <p:spPr>
          <a:xfrm>
            <a:off x="6498150" y="1599473"/>
            <a:ext cx="1619700" cy="3355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Fintech</a:t>
            </a:r>
            <a:endParaRPr sz="1600" dirty="0"/>
          </a:p>
        </p:txBody>
      </p:sp>
      <p:sp>
        <p:nvSpPr>
          <p:cNvPr id="1034" name="Google Shape;1034;p51"/>
          <p:cNvSpPr txBox="1">
            <a:spLocks noGrp="1"/>
          </p:cNvSpPr>
          <p:nvPr>
            <p:ph type="subTitle" idx="6"/>
          </p:nvPr>
        </p:nvSpPr>
        <p:spPr>
          <a:xfrm>
            <a:off x="6194700" y="1943249"/>
            <a:ext cx="2226600" cy="677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P2P Lending Platforms, AI-Powered Loan Aggregators</a:t>
            </a:r>
            <a:endParaRPr sz="1400" dirty="0"/>
          </a:p>
        </p:txBody>
      </p:sp>
      <p:sp>
        <p:nvSpPr>
          <p:cNvPr id="1035" name="Google Shape;1035;p51"/>
          <p:cNvSpPr txBox="1">
            <a:spLocks noGrp="1"/>
          </p:cNvSpPr>
          <p:nvPr>
            <p:ph type="subTitle" idx="7"/>
          </p:nvPr>
        </p:nvSpPr>
        <p:spPr>
          <a:xfrm>
            <a:off x="1035950" y="1599473"/>
            <a:ext cx="1619700" cy="3355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Banks</a:t>
            </a:r>
            <a:endParaRPr sz="1600" dirty="0"/>
          </a:p>
        </p:txBody>
      </p:sp>
      <p:sp>
        <p:nvSpPr>
          <p:cNvPr id="1036" name="Google Shape;1036;p51"/>
          <p:cNvSpPr txBox="1">
            <a:spLocks noGrp="1"/>
          </p:cNvSpPr>
          <p:nvPr>
            <p:ph type="subTitle" idx="8"/>
          </p:nvPr>
        </p:nvSpPr>
        <p:spPr>
          <a:xfrm>
            <a:off x="732500" y="1947000"/>
            <a:ext cx="2226600" cy="809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Public &amp; Private Sector Banks, Regional &amp; Cooperative Banks, Neobanks &amp; Digital Banks</a:t>
            </a:r>
            <a:endParaRPr sz="1400" dirty="0"/>
          </a:p>
        </p:txBody>
      </p:sp>
      <p:sp>
        <p:nvSpPr>
          <p:cNvPr id="1037" name="Google Shape;1037;p51"/>
          <p:cNvSpPr/>
          <p:nvPr/>
        </p:nvSpPr>
        <p:spPr>
          <a:xfrm>
            <a:off x="3382139" y="1642599"/>
            <a:ext cx="2379900" cy="238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1"/>
          <p:cNvSpPr/>
          <p:nvPr/>
        </p:nvSpPr>
        <p:spPr>
          <a:xfrm>
            <a:off x="3807138" y="2067730"/>
            <a:ext cx="1530000" cy="153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1"/>
          <p:cNvSpPr/>
          <p:nvPr/>
        </p:nvSpPr>
        <p:spPr>
          <a:xfrm>
            <a:off x="3115875" y="1529575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1"/>
          <p:cNvSpPr/>
          <p:nvPr/>
        </p:nvSpPr>
        <p:spPr>
          <a:xfrm>
            <a:off x="5233475" y="1529575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1"/>
          <p:cNvSpPr/>
          <p:nvPr/>
        </p:nvSpPr>
        <p:spPr>
          <a:xfrm>
            <a:off x="3115875" y="3262825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1"/>
          <p:cNvSpPr/>
          <p:nvPr/>
        </p:nvSpPr>
        <p:spPr>
          <a:xfrm>
            <a:off x="5233475" y="3262825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1"/>
          <p:cNvSpPr/>
          <p:nvPr/>
        </p:nvSpPr>
        <p:spPr>
          <a:xfrm>
            <a:off x="4143200" y="2404050"/>
            <a:ext cx="857700" cy="857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  <p:grpSp>
        <p:nvGrpSpPr>
          <p:cNvPr id="1048" name="Google Shape;1048;p51"/>
          <p:cNvGrpSpPr/>
          <p:nvPr/>
        </p:nvGrpSpPr>
        <p:grpSpPr>
          <a:xfrm>
            <a:off x="5445607" y="1752582"/>
            <a:ext cx="368157" cy="367290"/>
            <a:chOff x="-62154300" y="3743950"/>
            <a:chExt cx="318200" cy="317450"/>
          </a:xfrm>
        </p:grpSpPr>
        <p:sp>
          <p:nvSpPr>
            <p:cNvPr id="1049" name="Google Shape;1049;p51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1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51"/>
          <p:cNvGrpSpPr/>
          <p:nvPr/>
        </p:nvGrpSpPr>
        <p:grpSpPr>
          <a:xfrm>
            <a:off x="5445593" y="3522749"/>
            <a:ext cx="368186" cy="366364"/>
            <a:chOff x="-62151950" y="4111775"/>
            <a:chExt cx="318225" cy="316650"/>
          </a:xfrm>
        </p:grpSpPr>
        <p:sp>
          <p:nvSpPr>
            <p:cNvPr id="1052" name="Google Shape;1052;p5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51"/>
          <p:cNvGrpSpPr/>
          <p:nvPr/>
        </p:nvGrpSpPr>
        <p:grpSpPr>
          <a:xfrm>
            <a:off x="3337968" y="3522749"/>
            <a:ext cx="369112" cy="364657"/>
            <a:chOff x="-59869425" y="4102225"/>
            <a:chExt cx="319025" cy="315175"/>
          </a:xfrm>
        </p:grpSpPr>
        <p:sp>
          <p:nvSpPr>
            <p:cNvPr id="1057" name="Google Shape;1057;p51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51"/>
          <p:cNvGrpSpPr/>
          <p:nvPr/>
        </p:nvGrpSpPr>
        <p:grpSpPr>
          <a:xfrm>
            <a:off x="4291745" y="2546636"/>
            <a:ext cx="576758" cy="572707"/>
            <a:chOff x="-63250675" y="3744075"/>
            <a:chExt cx="320350" cy="318100"/>
          </a:xfrm>
        </p:grpSpPr>
        <p:sp>
          <p:nvSpPr>
            <p:cNvPr id="1062" name="Google Shape;1062;p51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6847;p78">
            <a:extLst>
              <a:ext uri="{FF2B5EF4-FFF2-40B4-BE49-F238E27FC236}">
                <a16:creationId xmlns:a16="http://schemas.microsoft.com/office/drawing/2014/main" id="{FA3C6172-2773-439E-9FAF-E23E005D5DDA}"/>
              </a:ext>
            </a:extLst>
          </p:cNvPr>
          <p:cNvGrpSpPr/>
          <p:nvPr/>
        </p:nvGrpSpPr>
        <p:grpSpPr>
          <a:xfrm>
            <a:off x="3327960" y="1749647"/>
            <a:ext cx="366364" cy="365207"/>
            <a:chOff x="-60987850" y="4100950"/>
            <a:chExt cx="316650" cy="315650"/>
          </a:xfrm>
          <a:solidFill>
            <a:schemeClr val="accent1"/>
          </a:solidFill>
        </p:grpSpPr>
        <p:sp>
          <p:nvSpPr>
            <p:cNvPr id="41" name="Google Shape;6848;p78">
              <a:extLst>
                <a:ext uri="{FF2B5EF4-FFF2-40B4-BE49-F238E27FC236}">
                  <a16:creationId xmlns:a16="http://schemas.microsoft.com/office/drawing/2014/main" id="{60422251-7B7B-48F0-A687-54B4160117F5}"/>
                </a:ext>
              </a:extLst>
            </p:cNvPr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49;p78">
              <a:extLst>
                <a:ext uri="{FF2B5EF4-FFF2-40B4-BE49-F238E27FC236}">
                  <a16:creationId xmlns:a16="http://schemas.microsoft.com/office/drawing/2014/main" id="{79C9B787-D644-48FE-AEBE-7D9AC25E3DCD}"/>
                </a:ext>
              </a:extLst>
            </p:cNvPr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50;p78">
              <a:extLst>
                <a:ext uri="{FF2B5EF4-FFF2-40B4-BE49-F238E27FC236}">
                  <a16:creationId xmlns:a16="http://schemas.microsoft.com/office/drawing/2014/main" id="{384B2B15-F388-46F7-AEC2-0457BCD8107B}"/>
                </a:ext>
              </a:extLst>
            </p:cNvPr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51;p78">
              <a:extLst>
                <a:ext uri="{FF2B5EF4-FFF2-40B4-BE49-F238E27FC236}">
                  <a16:creationId xmlns:a16="http://schemas.microsoft.com/office/drawing/2014/main" id="{4406CFA2-25F7-41CA-8972-90B224EB2B71}"/>
                </a:ext>
              </a:extLst>
            </p:cNvPr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52;p78">
              <a:extLst>
                <a:ext uri="{FF2B5EF4-FFF2-40B4-BE49-F238E27FC236}">
                  <a16:creationId xmlns:a16="http://schemas.microsoft.com/office/drawing/2014/main" id="{DDA8FB21-F842-4F28-B9F2-E768EF3D300C}"/>
                </a:ext>
              </a:extLst>
            </p:cNvPr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1"/>
          <p:cNvSpPr txBox="1">
            <a:spLocks noGrp="1"/>
          </p:cNvSpPr>
          <p:nvPr>
            <p:ph type="subTitle" idx="1"/>
          </p:nvPr>
        </p:nvSpPr>
        <p:spPr>
          <a:xfrm>
            <a:off x="1035950" y="3522749"/>
            <a:ext cx="1619700" cy="3615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Geographic </a:t>
            </a:r>
            <a:endParaRPr sz="1600" dirty="0"/>
          </a:p>
        </p:txBody>
      </p:sp>
      <p:sp>
        <p:nvSpPr>
          <p:cNvPr id="1029" name="Google Shape;1029;p51"/>
          <p:cNvSpPr txBox="1">
            <a:spLocks noGrp="1"/>
          </p:cNvSpPr>
          <p:nvPr>
            <p:ph type="subTitle" idx="3"/>
          </p:nvPr>
        </p:nvSpPr>
        <p:spPr>
          <a:xfrm>
            <a:off x="6498150" y="3491025"/>
            <a:ext cx="1619700" cy="39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Psychographic </a:t>
            </a:r>
            <a:endParaRPr lang="en-US" sz="1600" dirty="0"/>
          </a:p>
        </p:txBody>
      </p:sp>
      <p:sp>
        <p:nvSpPr>
          <p:cNvPr id="1030" name="Google Shape;1030;p51"/>
          <p:cNvSpPr txBox="1">
            <a:spLocks noGrp="1"/>
          </p:cNvSpPr>
          <p:nvPr>
            <p:ph type="subTitle" idx="2"/>
          </p:nvPr>
        </p:nvSpPr>
        <p:spPr>
          <a:xfrm>
            <a:off x="732500" y="3884258"/>
            <a:ext cx="2226600" cy="809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Urban, Semi-Urban, Rural Customers</a:t>
            </a:r>
            <a:endParaRPr sz="1400" dirty="0"/>
          </a:p>
        </p:txBody>
      </p:sp>
      <p:sp>
        <p:nvSpPr>
          <p:cNvPr id="1031" name="Google Shape;1031;p51"/>
          <p:cNvSpPr txBox="1">
            <a:spLocks noGrp="1"/>
          </p:cNvSpPr>
          <p:nvPr>
            <p:ph type="subTitle" idx="4"/>
          </p:nvPr>
        </p:nvSpPr>
        <p:spPr>
          <a:xfrm>
            <a:off x="6194700" y="3884258"/>
            <a:ext cx="2226600" cy="1176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Risk Appetite (Averse, Neutral, Tolerant), Tech-Savvy &amp; Traditional Customers</a:t>
            </a:r>
            <a:endParaRPr sz="1400" dirty="0"/>
          </a:p>
        </p:txBody>
      </p:sp>
      <p:sp>
        <p:nvSpPr>
          <p:cNvPr id="1032" name="Google Shape;1032;p5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 segmentation</a:t>
            </a:r>
            <a:endParaRPr dirty="0"/>
          </a:p>
        </p:txBody>
      </p:sp>
      <p:sp>
        <p:nvSpPr>
          <p:cNvPr id="1033" name="Google Shape;1033;p51"/>
          <p:cNvSpPr txBox="1">
            <a:spLocks noGrp="1"/>
          </p:cNvSpPr>
          <p:nvPr>
            <p:ph type="subTitle" idx="5"/>
          </p:nvPr>
        </p:nvSpPr>
        <p:spPr>
          <a:xfrm>
            <a:off x="6498150" y="1599473"/>
            <a:ext cx="1619700" cy="3355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Behavioral </a:t>
            </a:r>
            <a:endParaRPr sz="1600" dirty="0"/>
          </a:p>
        </p:txBody>
      </p:sp>
      <p:sp>
        <p:nvSpPr>
          <p:cNvPr id="1034" name="Google Shape;1034;p51"/>
          <p:cNvSpPr txBox="1">
            <a:spLocks noGrp="1"/>
          </p:cNvSpPr>
          <p:nvPr>
            <p:ph type="subTitle" idx="6"/>
          </p:nvPr>
        </p:nvSpPr>
        <p:spPr>
          <a:xfrm>
            <a:off x="6194700" y="1943249"/>
            <a:ext cx="2226600" cy="1176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Investment Preferences, Loan Repayment Behaviour, Loan Tenure Preferences</a:t>
            </a:r>
            <a:endParaRPr sz="1400" dirty="0"/>
          </a:p>
        </p:txBody>
      </p:sp>
      <p:sp>
        <p:nvSpPr>
          <p:cNvPr id="1035" name="Google Shape;1035;p51"/>
          <p:cNvSpPr txBox="1">
            <a:spLocks noGrp="1"/>
          </p:cNvSpPr>
          <p:nvPr>
            <p:ph type="subTitle" idx="7"/>
          </p:nvPr>
        </p:nvSpPr>
        <p:spPr>
          <a:xfrm>
            <a:off x="1035950" y="1599473"/>
            <a:ext cx="1619700" cy="3355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Demographic </a:t>
            </a:r>
            <a:endParaRPr sz="1600" dirty="0"/>
          </a:p>
        </p:txBody>
      </p:sp>
      <p:sp>
        <p:nvSpPr>
          <p:cNvPr id="1036" name="Google Shape;1036;p51"/>
          <p:cNvSpPr txBox="1">
            <a:spLocks noGrp="1"/>
          </p:cNvSpPr>
          <p:nvPr>
            <p:ph type="subTitle" idx="8"/>
          </p:nvPr>
        </p:nvSpPr>
        <p:spPr>
          <a:xfrm>
            <a:off x="732500" y="1947000"/>
            <a:ext cx="2226600" cy="809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Age Group, Income Level, Employment Type, Marital Status</a:t>
            </a:r>
            <a:endParaRPr sz="1400" dirty="0"/>
          </a:p>
        </p:txBody>
      </p:sp>
      <p:sp>
        <p:nvSpPr>
          <p:cNvPr id="1037" name="Google Shape;1037;p51"/>
          <p:cNvSpPr/>
          <p:nvPr/>
        </p:nvSpPr>
        <p:spPr>
          <a:xfrm>
            <a:off x="3382139" y="1642599"/>
            <a:ext cx="2379900" cy="238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1"/>
          <p:cNvSpPr/>
          <p:nvPr/>
        </p:nvSpPr>
        <p:spPr>
          <a:xfrm>
            <a:off x="3807138" y="2067730"/>
            <a:ext cx="1530000" cy="153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1"/>
          <p:cNvSpPr/>
          <p:nvPr/>
        </p:nvSpPr>
        <p:spPr>
          <a:xfrm>
            <a:off x="3115875" y="1529575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1"/>
          <p:cNvSpPr/>
          <p:nvPr/>
        </p:nvSpPr>
        <p:spPr>
          <a:xfrm>
            <a:off x="5233475" y="1529575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1"/>
          <p:cNvSpPr/>
          <p:nvPr/>
        </p:nvSpPr>
        <p:spPr>
          <a:xfrm>
            <a:off x="3115875" y="3262825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1"/>
          <p:cNvSpPr/>
          <p:nvPr/>
        </p:nvSpPr>
        <p:spPr>
          <a:xfrm>
            <a:off x="5233475" y="3262825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1"/>
          <p:cNvSpPr/>
          <p:nvPr/>
        </p:nvSpPr>
        <p:spPr>
          <a:xfrm>
            <a:off x="4143200" y="2404050"/>
            <a:ext cx="857700" cy="857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  <p:grpSp>
        <p:nvGrpSpPr>
          <p:cNvPr id="1048" name="Google Shape;1048;p51"/>
          <p:cNvGrpSpPr/>
          <p:nvPr/>
        </p:nvGrpSpPr>
        <p:grpSpPr>
          <a:xfrm>
            <a:off x="5445607" y="1752582"/>
            <a:ext cx="368157" cy="367290"/>
            <a:chOff x="-62154300" y="3743950"/>
            <a:chExt cx="318200" cy="317450"/>
          </a:xfrm>
        </p:grpSpPr>
        <p:sp>
          <p:nvSpPr>
            <p:cNvPr id="1049" name="Google Shape;1049;p51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1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51"/>
          <p:cNvGrpSpPr/>
          <p:nvPr/>
        </p:nvGrpSpPr>
        <p:grpSpPr>
          <a:xfrm>
            <a:off x="5445593" y="3522749"/>
            <a:ext cx="368186" cy="366364"/>
            <a:chOff x="-62151950" y="4111775"/>
            <a:chExt cx="318225" cy="316650"/>
          </a:xfrm>
        </p:grpSpPr>
        <p:sp>
          <p:nvSpPr>
            <p:cNvPr id="1052" name="Google Shape;1052;p5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51"/>
          <p:cNvGrpSpPr/>
          <p:nvPr/>
        </p:nvGrpSpPr>
        <p:grpSpPr>
          <a:xfrm>
            <a:off x="3337968" y="3522749"/>
            <a:ext cx="369112" cy="364657"/>
            <a:chOff x="-59869425" y="4102225"/>
            <a:chExt cx="319025" cy="315175"/>
          </a:xfrm>
        </p:grpSpPr>
        <p:sp>
          <p:nvSpPr>
            <p:cNvPr id="1057" name="Google Shape;1057;p51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51"/>
          <p:cNvGrpSpPr/>
          <p:nvPr/>
        </p:nvGrpSpPr>
        <p:grpSpPr>
          <a:xfrm>
            <a:off x="4291745" y="2546636"/>
            <a:ext cx="576758" cy="572707"/>
            <a:chOff x="-63250675" y="3744075"/>
            <a:chExt cx="320350" cy="318100"/>
          </a:xfrm>
        </p:grpSpPr>
        <p:sp>
          <p:nvSpPr>
            <p:cNvPr id="1062" name="Google Shape;1062;p51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6847;p78">
            <a:extLst>
              <a:ext uri="{FF2B5EF4-FFF2-40B4-BE49-F238E27FC236}">
                <a16:creationId xmlns:a16="http://schemas.microsoft.com/office/drawing/2014/main" id="{FA3C6172-2773-439E-9FAF-E23E005D5DDA}"/>
              </a:ext>
            </a:extLst>
          </p:cNvPr>
          <p:cNvGrpSpPr/>
          <p:nvPr/>
        </p:nvGrpSpPr>
        <p:grpSpPr>
          <a:xfrm>
            <a:off x="3327960" y="1749647"/>
            <a:ext cx="366364" cy="365207"/>
            <a:chOff x="-60987850" y="4100950"/>
            <a:chExt cx="316650" cy="315650"/>
          </a:xfrm>
          <a:solidFill>
            <a:schemeClr val="accent1"/>
          </a:solidFill>
        </p:grpSpPr>
        <p:sp>
          <p:nvSpPr>
            <p:cNvPr id="41" name="Google Shape;6848;p78">
              <a:extLst>
                <a:ext uri="{FF2B5EF4-FFF2-40B4-BE49-F238E27FC236}">
                  <a16:creationId xmlns:a16="http://schemas.microsoft.com/office/drawing/2014/main" id="{60422251-7B7B-48F0-A687-54B4160117F5}"/>
                </a:ext>
              </a:extLst>
            </p:cNvPr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49;p78">
              <a:extLst>
                <a:ext uri="{FF2B5EF4-FFF2-40B4-BE49-F238E27FC236}">
                  <a16:creationId xmlns:a16="http://schemas.microsoft.com/office/drawing/2014/main" id="{79C9B787-D644-48FE-AEBE-7D9AC25E3DCD}"/>
                </a:ext>
              </a:extLst>
            </p:cNvPr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50;p78">
              <a:extLst>
                <a:ext uri="{FF2B5EF4-FFF2-40B4-BE49-F238E27FC236}">
                  <a16:creationId xmlns:a16="http://schemas.microsoft.com/office/drawing/2014/main" id="{384B2B15-F388-46F7-AEC2-0457BCD8107B}"/>
                </a:ext>
              </a:extLst>
            </p:cNvPr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51;p78">
              <a:extLst>
                <a:ext uri="{FF2B5EF4-FFF2-40B4-BE49-F238E27FC236}">
                  <a16:creationId xmlns:a16="http://schemas.microsoft.com/office/drawing/2014/main" id="{4406CFA2-25F7-41CA-8972-90B224EB2B71}"/>
                </a:ext>
              </a:extLst>
            </p:cNvPr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52;p78">
              <a:extLst>
                <a:ext uri="{FF2B5EF4-FFF2-40B4-BE49-F238E27FC236}">
                  <a16:creationId xmlns:a16="http://schemas.microsoft.com/office/drawing/2014/main" id="{DDA8FB21-F842-4F28-B9F2-E768EF3D300C}"/>
                </a:ext>
              </a:extLst>
            </p:cNvPr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571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3"/>
          <p:cNvSpPr txBox="1">
            <a:spLocks noGrp="1"/>
          </p:cNvSpPr>
          <p:nvPr>
            <p:ph type="title"/>
          </p:nvPr>
        </p:nvSpPr>
        <p:spPr>
          <a:xfrm>
            <a:off x="713225" y="1410925"/>
            <a:ext cx="771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$ 385.14 B</a:t>
            </a:r>
            <a:endParaRPr dirty="0"/>
          </a:p>
        </p:txBody>
      </p:sp>
      <p:sp>
        <p:nvSpPr>
          <p:cNvPr id="1086" name="Google Shape;1086;p53"/>
          <p:cNvSpPr/>
          <p:nvPr/>
        </p:nvSpPr>
        <p:spPr>
          <a:xfrm>
            <a:off x="7923418" y="3294511"/>
            <a:ext cx="686681" cy="332147"/>
          </a:xfrm>
          <a:custGeom>
            <a:avLst/>
            <a:gdLst/>
            <a:ahLst/>
            <a:cxnLst/>
            <a:rect l="l" t="t" r="r" b="b"/>
            <a:pathLst>
              <a:path w="1656" h="801" extrusionOk="0">
                <a:moveTo>
                  <a:pt x="1" y="801"/>
                </a:moveTo>
                <a:lnTo>
                  <a:pt x="1" y="801"/>
                </a:lnTo>
                <a:lnTo>
                  <a:pt x="16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53"/>
          <p:cNvSpPr txBox="1">
            <a:spLocks noGrp="1"/>
          </p:cNvSpPr>
          <p:nvPr>
            <p:ph type="subTitle" idx="1"/>
          </p:nvPr>
        </p:nvSpPr>
        <p:spPr>
          <a:xfrm>
            <a:off x="1426025" y="3294511"/>
            <a:ext cx="6292200" cy="7799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By 2033, the valuation of </a:t>
            </a:r>
            <a:r>
              <a:rPr lang="en-US" b="1" dirty="0"/>
              <a:t>India Housing Finance Market </a:t>
            </a:r>
            <a:r>
              <a:rPr lang="en-US" dirty="0"/>
              <a:t>is anticipated to reach $ 2,669.39 Billion. </a:t>
            </a:r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68338557-5C3E-4767-9E8E-566404916087}"/>
              </a:ext>
            </a:extLst>
          </p:cNvPr>
          <p:cNvSpPr txBox="1"/>
          <p:nvPr/>
        </p:nvSpPr>
        <p:spPr>
          <a:xfrm>
            <a:off x="3869391" y="3879186"/>
            <a:ext cx="14052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@ customermarketinsights</a:t>
            </a:r>
            <a:endParaRPr lang="en-IN" sz="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Fixed Deposits - 2023</a:t>
            </a:r>
            <a:endParaRPr dirty="0"/>
          </a:p>
        </p:txBody>
      </p:sp>
      <p:sp>
        <p:nvSpPr>
          <p:cNvPr id="1012" name="Google Shape;1012;p50"/>
          <p:cNvSpPr txBox="1"/>
          <p:nvPr/>
        </p:nvSpPr>
        <p:spPr>
          <a:xfrm>
            <a:off x="6042150" y="1540300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</a:t>
            </a:r>
            <a:endParaRPr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3" name="Google Shape;1013;p50"/>
          <p:cNvSpPr txBox="1"/>
          <p:nvPr/>
        </p:nvSpPr>
        <p:spPr>
          <a:xfrm>
            <a:off x="6042150" y="2511750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Medium</a:t>
            </a:r>
            <a:endParaRPr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4" name="Google Shape;1014;p50"/>
          <p:cNvSpPr txBox="1"/>
          <p:nvPr/>
        </p:nvSpPr>
        <p:spPr>
          <a:xfrm>
            <a:off x="6042150" y="3483200"/>
            <a:ext cx="1619700" cy="35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</a:t>
            </a:r>
            <a:endParaRPr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5" name="Google Shape;1015;p50"/>
          <p:cNvSpPr txBox="1"/>
          <p:nvPr/>
        </p:nvSpPr>
        <p:spPr>
          <a:xfrm>
            <a:off x="6042150" y="189700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Avg. Fixed Deposit Investment is </a:t>
            </a:r>
            <a:r>
              <a:rPr lang="en" b="1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2.7 – 3.4 Lakhs</a:t>
            </a:r>
            <a:endParaRPr b="1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016" name="Google Shape;1016;p50"/>
          <p:cNvSpPr txBox="1"/>
          <p:nvPr/>
        </p:nvSpPr>
        <p:spPr>
          <a:xfrm>
            <a:off x="6042150" y="286845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Avg. Fixed Deposit Investment 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3.4 – 5.08 Lakhs</a:t>
            </a:r>
          </a:p>
        </p:txBody>
      </p:sp>
      <p:sp>
        <p:nvSpPr>
          <p:cNvPr id="1017" name="Google Shape;1017;p50"/>
          <p:cNvSpPr txBox="1"/>
          <p:nvPr/>
        </p:nvSpPr>
        <p:spPr>
          <a:xfrm>
            <a:off x="6042150" y="383990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Avg. Fixed Deposit Investment 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5.08 – 7.32 Lakhs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67" name="Chart 66">
                <a:extLst>
                  <a:ext uri="{FF2B5EF4-FFF2-40B4-BE49-F238E27FC236}">
                    <a16:creationId xmlns:a16="http://schemas.microsoft.com/office/drawing/2014/main" id="{CDC23149-CBE7-47D2-BB65-3CCF373B61F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6362202"/>
                  </p:ext>
                </p:extLst>
              </p:nvPr>
            </p:nvGraphicFramePr>
            <p:xfrm>
              <a:off x="1107951" y="1017725"/>
              <a:ext cx="3987799" cy="375588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7" name="Chart 66">
                <a:extLst>
                  <a:ext uri="{FF2B5EF4-FFF2-40B4-BE49-F238E27FC236}">
                    <a16:creationId xmlns:a16="http://schemas.microsoft.com/office/drawing/2014/main" id="{CDC23149-CBE7-47D2-BB65-3CCF373B61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951" y="1017725"/>
                <a:ext cx="3987799" cy="375588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 Loans - 2023</a:t>
            </a:r>
            <a:endParaRPr dirty="0"/>
          </a:p>
        </p:txBody>
      </p:sp>
      <p:sp>
        <p:nvSpPr>
          <p:cNvPr id="1012" name="Google Shape;1012;p50"/>
          <p:cNvSpPr txBox="1"/>
          <p:nvPr/>
        </p:nvSpPr>
        <p:spPr>
          <a:xfrm>
            <a:off x="6042150" y="1540300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</a:t>
            </a:r>
            <a:endParaRPr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3" name="Google Shape;1013;p50"/>
          <p:cNvSpPr txBox="1"/>
          <p:nvPr/>
        </p:nvSpPr>
        <p:spPr>
          <a:xfrm>
            <a:off x="6042150" y="2511750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Avg</a:t>
            </a:r>
            <a:endParaRPr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4" name="Google Shape;1014;p50"/>
          <p:cNvSpPr txBox="1"/>
          <p:nvPr/>
        </p:nvSpPr>
        <p:spPr>
          <a:xfrm>
            <a:off x="6042150" y="3620850"/>
            <a:ext cx="1619700" cy="35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</a:t>
            </a:r>
            <a:endParaRPr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5" name="Google Shape;1015;p50"/>
          <p:cNvSpPr txBox="1"/>
          <p:nvPr/>
        </p:nvSpPr>
        <p:spPr>
          <a:xfrm>
            <a:off x="6042150" y="1897000"/>
            <a:ext cx="2561700" cy="3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Lakshadweep : </a:t>
            </a:r>
            <a:r>
              <a:rPr lang="en" b="1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255</a:t>
            </a:r>
            <a:endParaRPr b="1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016" name="Google Shape;1016;p50"/>
          <p:cNvSpPr txBox="1"/>
          <p:nvPr/>
        </p:nvSpPr>
        <p:spPr>
          <a:xfrm>
            <a:off x="6042150" y="286845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Avg. Home Loan Accounts per State : </a:t>
            </a:r>
            <a:r>
              <a:rPr lang="en-US" b="1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4,34,053</a:t>
            </a:r>
          </a:p>
        </p:txBody>
      </p:sp>
      <p:sp>
        <p:nvSpPr>
          <p:cNvPr id="1017" name="Google Shape;1017;p50"/>
          <p:cNvSpPr txBox="1"/>
          <p:nvPr/>
        </p:nvSpPr>
        <p:spPr>
          <a:xfrm>
            <a:off x="6042150" y="397755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Maharashtra : </a:t>
            </a:r>
            <a:r>
              <a:rPr lang="en-US" b="1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12,25,539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E368AC94-588A-4C83-9E60-6D10852632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59392206"/>
                  </p:ext>
                </p:extLst>
              </p:nvPr>
            </p:nvGraphicFramePr>
            <p:xfrm>
              <a:off x="1482150" y="880637"/>
              <a:ext cx="3089850" cy="39756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E368AC94-588A-4C83-9E60-6D10852632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150" y="880637"/>
                <a:ext cx="3089850" cy="3975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6759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Interest Rates</a:t>
            </a:r>
            <a:endParaRPr dirty="0"/>
          </a:p>
        </p:txBody>
      </p:sp>
      <p:sp>
        <p:nvSpPr>
          <p:cNvPr id="1072" name="Google Shape;1072;p52"/>
          <p:cNvSpPr txBox="1"/>
          <p:nvPr/>
        </p:nvSpPr>
        <p:spPr>
          <a:xfrm>
            <a:off x="6042150" y="1540300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Highest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3" name="Google Shape;1073;p52"/>
          <p:cNvSpPr txBox="1"/>
          <p:nvPr/>
        </p:nvSpPr>
        <p:spPr>
          <a:xfrm>
            <a:off x="6042150" y="2511750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Lowest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4" name="Google Shape;1074;p52"/>
          <p:cNvSpPr txBox="1"/>
          <p:nvPr/>
        </p:nvSpPr>
        <p:spPr>
          <a:xfrm>
            <a:off x="6042150" y="3483200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5" name="Google Shape;1075;p52"/>
          <p:cNvSpPr/>
          <p:nvPr/>
        </p:nvSpPr>
        <p:spPr>
          <a:xfrm>
            <a:off x="4799825" y="1540288"/>
            <a:ext cx="985800" cy="356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6.5%</a:t>
            </a:r>
            <a:endParaRPr sz="1600" b="1" dirty="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6" name="Google Shape;1076;p52"/>
          <p:cNvSpPr/>
          <p:nvPr/>
        </p:nvSpPr>
        <p:spPr>
          <a:xfrm>
            <a:off x="4799825" y="2511738"/>
            <a:ext cx="985800" cy="3567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4.0%</a:t>
            </a:r>
            <a:endParaRPr sz="1600" b="1" dirty="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7" name="Google Shape;1077;p52"/>
          <p:cNvSpPr/>
          <p:nvPr/>
        </p:nvSpPr>
        <p:spPr>
          <a:xfrm>
            <a:off x="4799825" y="3483188"/>
            <a:ext cx="985800" cy="3567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6.5%</a:t>
            </a:r>
            <a:endParaRPr sz="1600" b="1" dirty="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8" name="Google Shape;1078;p52"/>
          <p:cNvSpPr txBox="1"/>
          <p:nvPr/>
        </p:nvSpPr>
        <p:spPr>
          <a:xfrm>
            <a:off x="6042150" y="189700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6.5% is the Highest Interest Rate in past 5 years.</a:t>
            </a:r>
            <a:endParaRPr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079" name="Google Shape;1079;p52"/>
          <p:cNvSpPr txBox="1"/>
          <p:nvPr/>
        </p:nvSpPr>
        <p:spPr>
          <a:xfrm>
            <a:off x="6042150" y="286845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4.0% is the Lowest Interest Rate in past 5 years.</a:t>
            </a:r>
            <a:endParaRPr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080" name="Google Shape;1080;p52"/>
          <p:cNvSpPr txBox="1"/>
          <p:nvPr/>
        </p:nvSpPr>
        <p:spPr>
          <a:xfrm>
            <a:off x="6042150" y="383990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6.5% is the Current Interest Rate in 2025.</a:t>
            </a:r>
            <a:endParaRPr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4DC893C2-0808-4050-B717-C1DE85269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8739945"/>
              </p:ext>
            </p:extLst>
          </p:nvPr>
        </p:nvGraphicFramePr>
        <p:xfrm>
          <a:off x="540150" y="1370345"/>
          <a:ext cx="4233769" cy="2727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"/>
          <p:cNvSpPr txBox="1">
            <a:spLocks noGrp="1"/>
          </p:cNvSpPr>
          <p:nvPr>
            <p:ph type="title" idx="2"/>
          </p:nvPr>
        </p:nvSpPr>
        <p:spPr>
          <a:xfrm>
            <a:off x="1437265" y="1091852"/>
            <a:ext cx="6281100" cy="11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70" name="Google Shape;770;p41"/>
          <p:cNvSpPr txBox="1">
            <a:spLocks noGrp="1"/>
          </p:cNvSpPr>
          <p:nvPr>
            <p:ph type="title"/>
          </p:nvPr>
        </p:nvSpPr>
        <p:spPr>
          <a:xfrm>
            <a:off x="1778065" y="2378000"/>
            <a:ext cx="5599500" cy="1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35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DE64B750-6D8C-4A19-90CA-895B23A11374}"/>
              </a:ext>
            </a:extLst>
          </p:cNvPr>
          <p:cNvSpPr/>
          <p:nvPr/>
        </p:nvSpPr>
        <p:spPr>
          <a:xfrm>
            <a:off x="6958495" y="1732272"/>
            <a:ext cx="726141" cy="692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3C9147-1D85-4A46-93E1-4D3E4F17F6BA}"/>
              </a:ext>
            </a:extLst>
          </p:cNvPr>
          <p:cNvSpPr/>
          <p:nvPr/>
        </p:nvSpPr>
        <p:spPr>
          <a:xfrm>
            <a:off x="4286741" y="1751830"/>
            <a:ext cx="726141" cy="692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99CE45-F0A2-435A-918F-A4C126B6C631}"/>
              </a:ext>
            </a:extLst>
          </p:cNvPr>
          <p:cNvSpPr/>
          <p:nvPr/>
        </p:nvSpPr>
        <p:spPr>
          <a:xfrm>
            <a:off x="1486259" y="1751830"/>
            <a:ext cx="726141" cy="692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0193EB6-E7CC-45F0-A6B4-F083BFD46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925" y="2664010"/>
            <a:ext cx="1925749" cy="356700"/>
          </a:xfrm>
        </p:spPr>
        <p:txBody>
          <a:bodyPr>
            <a:noAutofit/>
          </a:bodyPr>
          <a:lstStyle/>
          <a:p>
            <a:r>
              <a:rPr lang="en-IN" sz="1600" dirty="0"/>
              <a:t>Mathematical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FCA5916-AEFF-4669-86B6-ADD4F2A41C0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490950" y="2664010"/>
            <a:ext cx="1619700" cy="356700"/>
          </a:xfrm>
        </p:spPr>
        <p:txBody>
          <a:bodyPr/>
          <a:lstStyle/>
          <a:p>
            <a:r>
              <a:rPr lang="en-US" sz="1600" dirty="0"/>
              <a:t>ML</a:t>
            </a:r>
            <a:endParaRPr lang="en-IN" sz="16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579BB50-0DB9-4CE6-8C02-1618A563C61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39962" y="2664010"/>
            <a:ext cx="1619700" cy="356700"/>
          </a:xfrm>
        </p:spPr>
        <p:txBody>
          <a:bodyPr/>
          <a:lstStyle/>
          <a:p>
            <a:r>
              <a:rPr lang="en-US" sz="1600" dirty="0"/>
              <a:t>Gen AI</a:t>
            </a:r>
            <a:endParaRPr lang="en-IN" sz="16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7B0B992-B958-426F-A6C5-0309F810EF9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32500" y="3166235"/>
            <a:ext cx="2226600" cy="577800"/>
          </a:xfrm>
          <a:ln>
            <a:noFill/>
          </a:ln>
        </p:spPr>
        <p:txBody>
          <a:bodyPr/>
          <a:lstStyle/>
          <a:p>
            <a:r>
              <a:rPr lang="en-IN" dirty="0"/>
              <a:t>Rule-Based Framework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6F7BF06-76EC-49BA-A4DC-E9F8B6F2C80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536512" y="3166234"/>
            <a:ext cx="2226600" cy="752308"/>
          </a:xfrm>
        </p:spPr>
        <p:txBody>
          <a:bodyPr/>
          <a:lstStyle/>
          <a:p>
            <a:r>
              <a:rPr lang="en-IN" dirty="0"/>
              <a:t>Completely AI-Driven</a:t>
            </a:r>
          </a:p>
          <a:p>
            <a:r>
              <a:rPr lang="en-IN" dirty="0"/>
              <a:t>Solution 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34254557-154E-44EF-8F59-B2C80A198C1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56742" y="3178161"/>
            <a:ext cx="2226600" cy="728453"/>
          </a:xfrm>
        </p:spPr>
        <p:txBody>
          <a:bodyPr/>
          <a:lstStyle/>
          <a:p>
            <a:r>
              <a:rPr lang="en-IN" dirty="0"/>
              <a:t>Supervised </a:t>
            </a:r>
          </a:p>
          <a:p>
            <a:r>
              <a:rPr lang="en-IN" dirty="0"/>
              <a:t>Machine Learning</a:t>
            </a:r>
          </a:p>
          <a:p>
            <a:r>
              <a:rPr lang="en-IN" dirty="0"/>
              <a:t>Model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414A5F-ED1A-459D-9CD6-60EBB0CF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Solutions</a:t>
            </a:r>
            <a:endParaRPr lang="en-IN" dirty="0"/>
          </a:p>
        </p:txBody>
      </p:sp>
      <p:sp>
        <p:nvSpPr>
          <p:cNvPr id="18" name="Google Shape;6519;p77">
            <a:extLst>
              <a:ext uri="{FF2B5EF4-FFF2-40B4-BE49-F238E27FC236}">
                <a16:creationId xmlns:a16="http://schemas.microsoft.com/office/drawing/2014/main" id="{094A623B-EE00-4609-847A-14921F647B96}"/>
              </a:ext>
            </a:extLst>
          </p:cNvPr>
          <p:cNvSpPr/>
          <p:nvPr/>
        </p:nvSpPr>
        <p:spPr>
          <a:xfrm>
            <a:off x="1668599" y="1893884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7982;p80">
            <a:extLst>
              <a:ext uri="{FF2B5EF4-FFF2-40B4-BE49-F238E27FC236}">
                <a16:creationId xmlns:a16="http://schemas.microsoft.com/office/drawing/2014/main" id="{9445ADBE-380F-4D58-BDDA-E5A0A692CA39}"/>
              </a:ext>
            </a:extLst>
          </p:cNvPr>
          <p:cNvGrpSpPr/>
          <p:nvPr/>
        </p:nvGrpSpPr>
        <p:grpSpPr>
          <a:xfrm>
            <a:off x="7177024" y="1893884"/>
            <a:ext cx="298377" cy="354519"/>
            <a:chOff x="-48233050" y="3569725"/>
            <a:chExt cx="252050" cy="299475"/>
          </a:xfrm>
          <a:solidFill>
            <a:schemeClr val="accent1"/>
          </a:solidFill>
        </p:grpSpPr>
        <p:sp>
          <p:nvSpPr>
            <p:cNvPr id="20" name="Google Shape;7983;p80">
              <a:extLst>
                <a:ext uri="{FF2B5EF4-FFF2-40B4-BE49-F238E27FC236}">
                  <a16:creationId xmlns:a16="http://schemas.microsoft.com/office/drawing/2014/main" id="{D6DDB547-77B9-4587-AB60-396BAD16F8E1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84;p80">
              <a:extLst>
                <a:ext uri="{FF2B5EF4-FFF2-40B4-BE49-F238E27FC236}">
                  <a16:creationId xmlns:a16="http://schemas.microsoft.com/office/drawing/2014/main" id="{6D09B08E-1D4E-4209-95E6-3C6B489224A4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85;p80">
              <a:extLst>
                <a:ext uri="{FF2B5EF4-FFF2-40B4-BE49-F238E27FC236}">
                  <a16:creationId xmlns:a16="http://schemas.microsoft.com/office/drawing/2014/main" id="{7ADEF4FF-2F47-479B-976A-B46A729FBE91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8003;p80">
            <a:extLst>
              <a:ext uri="{FF2B5EF4-FFF2-40B4-BE49-F238E27FC236}">
                <a16:creationId xmlns:a16="http://schemas.microsoft.com/office/drawing/2014/main" id="{CD21B676-453C-408C-B33F-B8D371F7F60E}"/>
              </a:ext>
            </a:extLst>
          </p:cNvPr>
          <p:cNvGrpSpPr/>
          <p:nvPr/>
        </p:nvGrpSpPr>
        <p:grpSpPr>
          <a:xfrm>
            <a:off x="4469845" y="1916052"/>
            <a:ext cx="379497" cy="358070"/>
            <a:chOff x="-46422300" y="3936925"/>
            <a:chExt cx="320575" cy="302475"/>
          </a:xfrm>
          <a:solidFill>
            <a:schemeClr val="accent1"/>
          </a:solidFill>
        </p:grpSpPr>
        <p:sp>
          <p:nvSpPr>
            <p:cNvPr id="24" name="Google Shape;8004;p80">
              <a:extLst>
                <a:ext uri="{FF2B5EF4-FFF2-40B4-BE49-F238E27FC236}">
                  <a16:creationId xmlns:a16="http://schemas.microsoft.com/office/drawing/2014/main" id="{61E41513-C0BD-4B83-8FA9-77DAAB46E3C8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05;p80">
              <a:extLst>
                <a:ext uri="{FF2B5EF4-FFF2-40B4-BE49-F238E27FC236}">
                  <a16:creationId xmlns:a16="http://schemas.microsoft.com/office/drawing/2014/main" id="{977D51B0-1D6A-42CA-9B64-22D9856D3321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509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65"/>
          <p:cNvSpPr txBox="1">
            <a:spLocks noGrp="1"/>
          </p:cNvSpPr>
          <p:nvPr>
            <p:ph type="body" idx="1"/>
          </p:nvPr>
        </p:nvSpPr>
        <p:spPr>
          <a:xfrm>
            <a:off x="667953" y="1120651"/>
            <a:ext cx="7808094" cy="1138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/>
            <a:r>
              <a:rPr lang="en-US" dirty="0"/>
              <a:t>This method involves a structured, rule-based framework where predefined adjustments are applied to the base interest rate based on specific credit-related parameters.</a:t>
            </a:r>
          </a:p>
          <a:p>
            <a:pPr marL="285750" indent="-285750"/>
            <a:r>
              <a:rPr lang="en-US" dirty="0"/>
              <a:t>The decision rules are structured with the assistance of Generative AI, while the final rate modifications are manually determined.</a:t>
            </a:r>
            <a:endParaRPr dirty="0"/>
          </a:p>
        </p:txBody>
      </p:sp>
      <p:sp>
        <p:nvSpPr>
          <p:cNvPr id="1441" name="Google Shape;1441;p65"/>
          <p:cNvSpPr txBox="1">
            <a:spLocks noGrp="1"/>
          </p:cNvSpPr>
          <p:nvPr>
            <p:ph type="title"/>
          </p:nvPr>
        </p:nvSpPr>
        <p:spPr>
          <a:xfrm>
            <a:off x="721644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Mathematical Approach</a:t>
            </a:r>
            <a:endParaRPr dirty="0"/>
          </a:p>
        </p:txBody>
      </p:sp>
      <p:sp>
        <p:nvSpPr>
          <p:cNvPr id="7" name="Google Shape;1440;p65">
            <a:extLst>
              <a:ext uri="{FF2B5EF4-FFF2-40B4-BE49-F238E27FC236}">
                <a16:creationId xmlns:a16="http://schemas.microsoft.com/office/drawing/2014/main" id="{FB5ABA6A-E1CD-4F56-B521-A07B00D6D27D}"/>
              </a:ext>
            </a:extLst>
          </p:cNvPr>
          <p:cNvSpPr txBox="1">
            <a:spLocks/>
          </p:cNvSpPr>
          <p:nvPr/>
        </p:nvSpPr>
        <p:spPr>
          <a:xfrm>
            <a:off x="667953" y="2156075"/>
            <a:ext cx="7808094" cy="263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>
              <a:lnSpc>
                <a:spcPct val="200000"/>
              </a:lnSpc>
              <a:buFont typeface="Darker Grotesque Medium"/>
              <a:buNone/>
            </a:pPr>
            <a:r>
              <a:rPr lang="en-US" sz="2000" b="1"/>
              <a:t>Pros</a:t>
            </a:r>
          </a:p>
          <a:p>
            <a:pPr marL="285750" indent="-285750"/>
            <a:r>
              <a:rPr lang="en-US"/>
              <a:t>Simple, structured, and easy to interpret.</a:t>
            </a:r>
          </a:p>
          <a:p>
            <a:pPr marL="285750" indent="-285750"/>
            <a:r>
              <a:rPr lang="en-US"/>
              <a:t>Transparent decision-making process.</a:t>
            </a:r>
          </a:p>
          <a:p>
            <a:pPr marL="285750" indent="-285750"/>
            <a:r>
              <a:rPr lang="en-US"/>
              <a:t>Does not require large datasets for training.</a:t>
            </a:r>
          </a:p>
          <a:p>
            <a:pPr marL="285750" indent="-285750"/>
            <a:r>
              <a:rPr lang="en-US"/>
              <a:t>Predictable and consistent results</a:t>
            </a:r>
          </a:p>
          <a:p>
            <a:pPr marL="0" indent="0">
              <a:lnSpc>
                <a:spcPct val="200000"/>
              </a:lnSpc>
              <a:buFont typeface="Darker Grotesque Medium"/>
              <a:buNone/>
            </a:pPr>
            <a:r>
              <a:rPr lang="en-US" sz="2000" b="1"/>
              <a:t>Cons</a:t>
            </a:r>
          </a:p>
          <a:p>
            <a:pPr marL="285750" indent="-285750"/>
            <a:r>
              <a:rPr lang="en-US"/>
              <a:t>Manual intervention needed for updating rate adjustments.</a:t>
            </a:r>
          </a:p>
          <a:p>
            <a:pPr marL="285750" indent="-285750"/>
            <a:r>
              <a:rPr lang="en-US"/>
              <a:t>Limited ability to capture complex, nonlinear patterns in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65"/>
          <p:cNvSpPr txBox="1">
            <a:spLocks noGrp="1"/>
          </p:cNvSpPr>
          <p:nvPr>
            <p:ph type="body" idx="1"/>
          </p:nvPr>
        </p:nvSpPr>
        <p:spPr>
          <a:xfrm>
            <a:off x="676497" y="1165538"/>
            <a:ext cx="7808094" cy="11451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/>
            <a:r>
              <a:rPr lang="en-US" dirty="0"/>
              <a:t>In this model, a foundational interest rate and key influencing parameters are embedded into an AI prompt. </a:t>
            </a:r>
          </a:p>
          <a:p>
            <a:pPr marL="285750" indent="-285750"/>
            <a:r>
              <a:rPr lang="en-US" dirty="0"/>
              <a:t>The AI then analyzes these inputs and generates an optimal interest rate dynamically, eliminating the need for manual adjustments.</a:t>
            </a:r>
          </a:p>
        </p:txBody>
      </p:sp>
      <p:sp>
        <p:nvSpPr>
          <p:cNvPr id="1441" name="Google Shape;1441;p65"/>
          <p:cNvSpPr txBox="1">
            <a:spLocks noGrp="1"/>
          </p:cNvSpPr>
          <p:nvPr>
            <p:ph type="title"/>
          </p:nvPr>
        </p:nvSpPr>
        <p:spPr>
          <a:xfrm>
            <a:off x="721644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 - AI Approach</a:t>
            </a:r>
            <a:endParaRPr dirty="0"/>
          </a:p>
        </p:txBody>
      </p:sp>
      <p:sp>
        <p:nvSpPr>
          <p:cNvPr id="4" name="Google Shape;1440;p65">
            <a:extLst>
              <a:ext uri="{FF2B5EF4-FFF2-40B4-BE49-F238E27FC236}">
                <a16:creationId xmlns:a16="http://schemas.microsoft.com/office/drawing/2014/main" id="{49C94951-AC26-4C36-A00D-7E51BCB722E0}"/>
              </a:ext>
            </a:extLst>
          </p:cNvPr>
          <p:cNvSpPr txBox="1">
            <a:spLocks/>
          </p:cNvSpPr>
          <p:nvPr/>
        </p:nvSpPr>
        <p:spPr>
          <a:xfrm>
            <a:off x="676497" y="2310716"/>
            <a:ext cx="7808094" cy="233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>
              <a:lnSpc>
                <a:spcPct val="200000"/>
              </a:lnSpc>
              <a:buFont typeface="Darker Grotesque Medium"/>
              <a:buNone/>
            </a:pPr>
            <a:r>
              <a:rPr lang="en-US" sz="2000" b="1" dirty="0"/>
              <a:t>Pros</a:t>
            </a:r>
          </a:p>
          <a:p>
            <a:pPr marL="285750" indent="-285750"/>
            <a:r>
              <a:rPr lang="en-US" dirty="0"/>
              <a:t>Dynamic rate generation based on real-time input conditions.</a:t>
            </a:r>
          </a:p>
          <a:p>
            <a:pPr marL="285750" indent="-285750"/>
            <a:r>
              <a:rPr lang="en-US" dirty="0"/>
              <a:t>Reduces manual intervention in decision-making.</a:t>
            </a:r>
          </a:p>
          <a:p>
            <a:pPr marL="285750" indent="-285750"/>
            <a:r>
              <a:rPr lang="en-US" dirty="0"/>
              <a:t>Can incorporate complex financial scenarios and reasoning.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b="1" dirty="0"/>
              <a:t>Cons</a:t>
            </a:r>
          </a:p>
          <a:p>
            <a:pPr marL="285750" indent="-285750"/>
            <a:r>
              <a:rPr lang="en-US" dirty="0"/>
              <a:t>Results may lack consistency across multiple queries.</a:t>
            </a:r>
          </a:p>
          <a:p>
            <a:pPr marL="285750" indent="-285750"/>
            <a:r>
              <a:rPr lang="en-US" dirty="0"/>
              <a:t>May not always align with regulatory compliance.</a:t>
            </a:r>
          </a:p>
        </p:txBody>
      </p:sp>
    </p:spTree>
    <p:extLst>
      <p:ext uri="{BB962C8B-B14F-4D97-AF65-F5344CB8AC3E}">
        <p14:creationId xmlns:p14="http://schemas.microsoft.com/office/powerpoint/2010/main" val="23308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0"/>
          <p:cNvSpPr txBox="1">
            <a:spLocks noGrp="1"/>
          </p:cNvSpPr>
          <p:nvPr>
            <p:ph type="subTitle" idx="4"/>
          </p:nvPr>
        </p:nvSpPr>
        <p:spPr>
          <a:xfrm>
            <a:off x="713225" y="3748622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AIML</a:t>
            </a:r>
            <a:endParaRPr dirty="0"/>
          </a:p>
        </p:txBody>
      </p:sp>
      <p:sp>
        <p:nvSpPr>
          <p:cNvPr id="1232" name="Google Shape;1232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233" name="Google Shape;1233;p60"/>
          <p:cNvSpPr txBox="1">
            <a:spLocks noGrp="1"/>
          </p:cNvSpPr>
          <p:nvPr>
            <p:ph type="subTitle" idx="1"/>
          </p:nvPr>
        </p:nvSpPr>
        <p:spPr>
          <a:xfrm>
            <a:off x="713225" y="3121711"/>
            <a:ext cx="2226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Mohit Harsh</a:t>
            </a:r>
            <a:endParaRPr sz="1600" dirty="0"/>
          </a:p>
        </p:txBody>
      </p:sp>
      <p:sp>
        <p:nvSpPr>
          <p:cNvPr id="1234" name="Google Shape;1234;p60"/>
          <p:cNvSpPr txBox="1">
            <a:spLocks noGrp="1"/>
          </p:cNvSpPr>
          <p:nvPr>
            <p:ph type="subTitle" idx="3"/>
          </p:nvPr>
        </p:nvSpPr>
        <p:spPr>
          <a:xfrm>
            <a:off x="3461818" y="3121711"/>
            <a:ext cx="2226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Mohith chowdary</a:t>
            </a:r>
            <a:endParaRPr sz="1600" dirty="0"/>
          </a:p>
        </p:txBody>
      </p:sp>
      <p:sp>
        <p:nvSpPr>
          <p:cNvPr id="1235" name="Google Shape;1235;p60"/>
          <p:cNvSpPr txBox="1">
            <a:spLocks noGrp="1"/>
          </p:cNvSpPr>
          <p:nvPr>
            <p:ph type="subTitle" idx="6"/>
          </p:nvPr>
        </p:nvSpPr>
        <p:spPr>
          <a:xfrm>
            <a:off x="6187500" y="3623936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Management</a:t>
            </a:r>
            <a:endParaRPr dirty="0"/>
          </a:p>
        </p:txBody>
      </p:sp>
      <p:sp>
        <p:nvSpPr>
          <p:cNvPr id="1236" name="Google Shape;1236;p60"/>
          <p:cNvSpPr txBox="1">
            <a:spLocks noGrp="1"/>
          </p:cNvSpPr>
          <p:nvPr>
            <p:ph type="subTitle" idx="2"/>
          </p:nvPr>
        </p:nvSpPr>
        <p:spPr>
          <a:xfrm>
            <a:off x="6187500" y="3121711"/>
            <a:ext cx="2226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Mahamani Nath</a:t>
            </a:r>
            <a:endParaRPr sz="1600" dirty="0"/>
          </a:p>
        </p:txBody>
      </p:sp>
      <p:sp>
        <p:nvSpPr>
          <p:cNvPr id="1237" name="Google Shape;1237;p60"/>
          <p:cNvSpPr txBox="1">
            <a:spLocks noGrp="1"/>
          </p:cNvSpPr>
          <p:nvPr>
            <p:ph type="subTitle" idx="5"/>
          </p:nvPr>
        </p:nvSpPr>
        <p:spPr>
          <a:xfrm>
            <a:off x="3461818" y="3623936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3A5211-1E05-184F-1F90-A092C9994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74" y="1215025"/>
            <a:ext cx="2191142" cy="175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64EC08-491B-ABA7-068F-0FEE3E615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54" y="1215025"/>
            <a:ext cx="1841208" cy="175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6E33AF-5EF0-16EF-3C84-347B52EC8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871" y="1017725"/>
            <a:ext cx="1587449" cy="195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65"/>
          <p:cNvSpPr txBox="1">
            <a:spLocks noGrp="1"/>
          </p:cNvSpPr>
          <p:nvPr>
            <p:ph type="body" idx="1"/>
          </p:nvPr>
        </p:nvSpPr>
        <p:spPr>
          <a:xfrm>
            <a:off x="667953" y="1174440"/>
            <a:ext cx="7808094" cy="1125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/>
            <a:r>
              <a:rPr lang="en-US" dirty="0"/>
              <a:t>A supervised learning model is trained using historical financial data, incorporating multiple parameters such as credit score, income, loan-to-value ratio, and past repayment behavior. </a:t>
            </a:r>
          </a:p>
          <a:p>
            <a:pPr marL="285750" indent="-285750"/>
            <a:r>
              <a:rPr lang="en-US" dirty="0"/>
              <a:t>The trained model predicts the final interest rate based on data-driven patterns, enabling an adaptive and automated decision-making process.</a:t>
            </a:r>
          </a:p>
        </p:txBody>
      </p:sp>
      <p:sp>
        <p:nvSpPr>
          <p:cNvPr id="1441" name="Google Shape;1441;p65"/>
          <p:cNvSpPr txBox="1">
            <a:spLocks noGrp="1"/>
          </p:cNvSpPr>
          <p:nvPr>
            <p:ph type="title"/>
          </p:nvPr>
        </p:nvSpPr>
        <p:spPr>
          <a:xfrm>
            <a:off x="721644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Approach</a:t>
            </a:r>
            <a:endParaRPr dirty="0"/>
          </a:p>
        </p:txBody>
      </p:sp>
      <p:sp>
        <p:nvSpPr>
          <p:cNvPr id="4" name="Google Shape;1440;p65">
            <a:extLst>
              <a:ext uri="{FF2B5EF4-FFF2-40B4-BE49-F238E27FC236}">
                <a16:creationId xmlns:a16="http://schemas.microsoft.com/office/drawing/2014/main" id="{C1F0F699-C98C-4CF4-82B4-48DA15210D55}"/>
              </a:ext>
            </a:extLst>
          </p:cNvPr>
          <p:cNvSpPr txBox="1">
            <a:spLocks/>
          </p:cNvSpPr>
          <p:nvPr/>
        </p:nvSpPr>
        <p:spPr>
          <a:xfrm>
            <a:off x="676497" y="2310716"/>
            <a:ext cx="7808094" cy="238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>
              <a:lnSpc>
                <a:spcPct val="200000"/>
              </a:lnSpc>
              <a:buFont typeface="Darker Grotesque Medium"/>
              <a:buNone/>
            </a:pPr>
            <a:r>
              <a:rPr lang="en-US" sz="2000" b="1" dirty="0"/>
              <a:t>Pros</a:t>
            </a:r>
          </a:p>
          <a:p>
            <a:pPr marL="285750" indent="-285750"/>
            <a:r>
              <a:rPr lang="en-US" dirty="0"/>
              <a:t>Data-driven and continuously improves with new financial data.</a:t>
            </a:r>
          </a:p>
          <a:p>
            <a:pPr marL="285750" indent="-285750"/>
            <a:r>
              <a:rPr lang="en-US" dirty="0"/>
              <a:t>Captures intricate patterns and trends in financial behavior.</a:t>
            </a:r>
          </a:p>
          <a:p>
            <a:pPr marL="285750" indent="-285750"/>
            <a:r>
              <a:rPr lang="en-US" dirty="0"/>
              <a:t>Minimizes manual decision-making and enhances automation.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b="1" dirty="0"/>
              <a:t>Cons</a:t>
            </a:r>
          </a:p>
          <a:p>
            <a:pPr marL="285750" indent="-285750"/>
            <a:r>
              <a:rPr lang="en-US" dirty="0"/>
              <a:t>Requires a large and high-quality dataset for training.</a:t>
            </a:r>
          </a:p>
          <a:p>
            <a:pPr marL="285750" indent="-285750"/>
            <a:r>
              <a:rPr lang="en-US" dirty="0"/>
              <a:t>Needs continuous monitoring and retraining for optimal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41585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8"/>
          <p:cNvSpPr txBox="1">
            <a:spLocks noGrp="1"/>
          </p:cNvSpPr>
          <p:nvPr>
            <p:ph type="subTitle" idx="7"/>
          </p:nvPr>
        </p:nvSpPr>
        <p:spPr>
          <a:xfrm>
            <a:off x="5630736" y="2123541"/>
            <a:ext cx="1619700" cy="518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Forecast Rates</a:t>
            </a:r>
            <a:endParaRPr sz="1600" dirty="0"/>
          </a:p>
        </p:txBody>
      </p:sp>
      <p:sp>
        <p:nvSpPr>
          <p:cNvPr id="926" name="Google Shape;926;p48"/>
          <p:cNvSpPr txBox="1">
            <a:spLocks noGrp="1"/>
          </p:cNvSpPr>
          <p:nvPr>
            <p:ph type="subTitle" idx="8"/>
          </p:nvPr>
        </p:nvSpPr>
        <p:spPr>
          <a:xfrm>
            <a:off x="5531668" y="2640211"/>
            <a:ext cx="1845600" cy="1450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Series Forecasting algorithm to predict future interest rates for risk management.</a:t>
            </a:r>
            <a:endParaRPr dirty="0"/>
          </a:p>
        </p:txBody>
      </p:sp>
      <p:sp>
        <p:nvSpPr>
          <p:cNvPr id="927" name="Google Shape;927;p48"/>
          <p:cNvSpPr txBox="1">
            <a:spLocks noGrp="1"/>
          </p:cNvSpPr>
          <p:nvPr>
            <p:ph type="subTitle" idx="1"/>
          </p:nvPr>
        </p:nvSpPr>
        <p:spPr>
          <a:xfrm>
            <a:off x="3636203" y="2123541"/>
            <a:ext cx="1616100" cy="518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AI Assistant</a:t>
            </a:r>
            <a:endParaRPr sz="1400" dirty="0"/>
          </a:p>
        </p:txBody>
      </p:sp>
      <p:sp>
        <p:nvSpPr>
          <p:cNvPr id="928" name="Google Shape;928;p48"/>
          <p:cNvSpPr txBox="1">
            <a:spLocks noGrp="1"/>
          </p:cNvSpPr>
          <p:nvPr>
            <p:ph type="subTitle" idx="2"/>
          </p:nvPr>
        </p:nvSpPr>
        <p:spPr>
          <a:xfrm>
            <a:off x="3507655" y="2640495"/>
            <a:ext cx="1845600" cy="1450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Chatbot to provide Statistical and Economic Insights for better decision making</a:t>
            </a:r>
            <a:endParaRPr dirty="0"/>
          </a:p>
        </p:txBody>
      </p:sp>
      <p:sp>
        <p:nvSpPr>
          <p:cNvPr id="929" name="Google Shape;929;p48"/>
          <p:cNvSpPr txBox="1">
            <a:spLocks noGrp="1"/>
          </p:cNvSpPr>
          <p:nvPr>
            <p:ph type="subTitle" idx="3"/>
          </p:nvPr>
        </p:nvSpPr>
        <p:spPr>
          <a:xfrm>
            <a:off x="1610628" y="2123541"/>
            <a:ext cx="1619700" cy="518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Dynamic Rates</a:t>
            </a:r>
            <a:endParaRPr sz="1400" dirty="0"/>
          </a:p>
        </p:txBody>
      </p:sp>
      <p:sp>
        <p:nvSpPr>
          <p:cNvPr id="930" name="Google Shape;930;p48"/>
          <p:cNvSpPr txBox="1">
            <a:spLocks noGrp="1"/>
          </p:cNvSpPr>
          <p:nvPr>
            <p:ph type="subTitle" idx="4"/>
          </p:nvPr>
        </p:nvSpPr>
        <p:spPr>
          <a:xfrm>
            <a:off x="1511238" y="2642477"/>
            <a:ext cx="1845600" cy="1016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Dynamic Interest Rate Calculation System</a:t>
            </a:r>
            <a:endParaRPr dirty="0"/>
          </a:p>
        </p:txBody>
      </p:sp>
      <p:sp>
        <p:nvSpPr>
          <p:cNvPr id="931" name="Google Shape;931;p4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Features</a:t>
            </a:r>
            <a:endParaRPr dirty="0"/>
          </a:p>
        </p:txBody>
      </p:sp>
      <p:sp>
        <p:nvSpPr>
          <p:cNvPr id="932" name="Google Shape;932;p48"/>
          <p:cNvSpPr/>
          <p:nvPr/>
        </p:nvSpPr>
        <p:spPr>
          <a:xfrm>
            <a:off x="2131578" y="1486561"/>
            <a:ext cx="577800" cy="57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3" name="Google Shape;933;p48"/>
          <p:cNvSpPr/>
          <p:nvPr/>
        </p:nvSpPr>
        <p:spPr>
          <a:xfrm>
            <a:off x="4148573" y="1486561"/>
            <a:ext cx="577800" cy="57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4" name="Google Shape;934;p48"/>
          <p:cNvSpPr/>
          <p:nvPr/>
        </p:nvSpPr>
        <p:spPr>
          <a:xfrm>
            <a:off x="6165568" y="1486561"/>
            <a:ext cx="577800" cy="57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" name="Google Shape;8160;p80">
            <a:extLst>
              <a:ext uri="{FF2B5EF4-FFF2-40B4-BE49-F238E27FC236}">
                <a16:creationId xmlns:a16="http://schemas.microsoft.com/office/drawing/2014/main" id="{EF30FE7E-F399-47DE-8B5A-C130F5943C5A}"/>
              </a:ext>
            </a:extLst>
          </p:cNvPr>
          <p:cNvGrpSpPr/>
          <p:nvPr/>
        </p:nvGrpSpPr>
        <p:grpSpPr>
          <a:xfrm>
            <a:off x="4277530" y="1625339"/>
            <a:ext cx="305850" cy="300244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34" name="Google Shape;8161;p80">
              <a:extLst>
                <a:ext uri="{FF2B5EF4-FFF2-40B4-BE49-F238E27FC236}">
                  <a16:creationId xmlns:a16="http://schemas.microsoft.com/office/drawing/2014/main" id="{3BB8AEDF-D6BC-4FE2-80C3-51E90E905601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62;p80">
              <a:extLst>
                <a:ext uri="{FF2B5EF4-FFF2-40B4-BE49-F238E27FC236}">
                  <a16:creationId xmlns:a16="http://schemas.microsoft.com/office/drawing/2014/main" id="{0110189E-FA21-42AC-85C4-F152DC927DF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63;p80">
              <a:extLst>
                <a:ext uri="{FF2B5EF4-FFF2-40B4-BE49-F238E27FC236}">
                  <a16:creationId xmlns:a16="http://schemas.microsoft.com/office/drawing/2014/main" id="{36D377F5-4517-4023-992F-0878B76299F2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6953;p78">
            <a:extLst>
              <a:ext uri="{FF2B5EF4-FFF2-40B4-BE49-F238E27FC236}">
                <a16:creationId xmlns:a16="http://schemas.microsoft.com/office/drawing/2014/main" id="{00D6A4DD-3334-46FB-88AD-79C4A61DB0F0}"/>
              </a:ext>
            </a:extLst>
          </p:cNvPr>
          <p:cNvGrpSpPr/>
          <p:nvPr/>
        </p:nvGrpSpPr>
        <p:grpSpPr>
          <a:xfrm>
            <a:off x="6326720" y="1632780"/>
            <a:ext cx="255496" cy="264822"/>
            <a:chOff x="-61783350" y="3743950"/>
            <a:chExt cx="316650" cy="317450"/>
          </a:xfrm>
          <a:solidFill>
            <a:schemeClr val="accent1"/>
          </a:solidFill>
        </p:grpSpPr>
        <p:sp>
          <p:nvSpPr>
            <p:cNvPr id="38" name="Google Shape;6954;p78">
              <a:extLst>
                <a:ext uri="{FF2B5EF4-FFF2-40B4-BE49-F238E27FC236}">
                  <a16:creationId xmlns:a16="http://schemas.microsoft.com/office/drawing/2014/main" id="{D399B15A-77EE-42DC-980C-1D0E2C7F724D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55;p78">
              <a:extLst>
                <a:ext uri="{FF2B5EF4-FFF2-40B4-BE49-F238E27FC236}">
                  <a16:creationId xmlns:a16="http://schemas.microsoft.com/office/drawing/2014/main" id="{8CEA74A5-FAA7-4992-9900-3EBAD47A9F03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6847;p78">
            <a:extLst>
              <a:ext uri="{FF2B5EF4-FFF2-40B4-BE49-F238E27FC236}">
                <a16:creationId xmlns:a16="http://schemas.microsoft.com/office/drawing/2014/main" id="{28A4B176-6D8D-4E3D-B4E2-6E3A599ECCE6}"/>
              </a:ext>
            </a:extLst>
          </p:cNvPr>
          <p:cNvGrpSpPr/>
          <p:nvPr/>
        </p:nvGrpSpPr>
        <p:grpSpPr>
          <a:xfrm>
            <a:off x="2293632" y="1614191"/>
            <a:ext cx="253692" cy="283411"/>
            <a:chOff x="-60987850" y="4100950"/>
            <a:chExt cx="316650" cy="315650"/>
          </a:xfrm>
          <a:solidFill>
            <a:schemeClr val="accent1"/>
          </a:solidFill>
        </p:grpSpPr>
        <p:sp>
          <p:nvSpPr>
            <p:cNvPr id="41" name="Google Shape;6848;p78">
              <a:extLst>
                <a:ext uri="{FF2B5EF4-FFF2-40B4-BE49-F238E27FC236}">
                  <a16:creationId xmlns:a16="http://schemas.microsoft.com/office/drawing/2014/main" id="{F3B35F7A-F230-48B5-9150-01368447C122}"/>
                </a:ext>
              </a:extLst>
            </p:cNvPr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49;p78">
              <a:extLst>
                <a:ext uri="{FF2B5EF4-FFF2-40B4-BE49-F238E27FC236}">
                  <a16:creationId xmlns:a16="http://schemas.microsoft.com/office/drawing/2014/main" id="{16080441-8DE9-44FA-9342-C7B0C71849E5}"/>
                </a:ext>
              </a:extLst>
            </p:cNvPr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50;p78">
              <a:extLst>
                <a:ext uri="{FF2B5EF4-FFF2-40B4-BE49-F238E27FC236}">
                  <a16:creationId xmlns:a16="http://schemas.microsoft.com/office/drawing/2014/main" id="{5E73110C-2638-40F7-9214-CE53EB390A56}"/>
                </a:ext>
              </a:extLst>
            </p:cNvPr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51;p78">
              <a:extLst>
                <a:ext uri="{FF2B5EF4-FFF2-40B4-BE49-F238E27FC236}">
                  <a16:creationId xmlns:a16="http://schemas.microsoft.com/office/drawing/2014/main" id="{04ACDAB5-3419-44D2-AB52-B3BECF83481D}"/>
                </a:ext>
              </a:extLst>
            </p:cNvPr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52;p78">
              <a:extLst>
                <a:ext uri="{FF2B5EF4-FFF2-40B4-BE49-F238E27FC236}">
                  <a16:creationId xmlns:a16="http://schemas.microsoft.com/office/drawing/2014/main" id="{139F4541-B25B-4496-BDED-2FD918D0B7CC}"/>
                </a:ext>
              </a:extLst>
            </p:cNvPr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256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074F39-1E4B-46E0-A0D6-D15FEC041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349" y="1049208"/>
            <a:ext cx="4666479" cy="3883728"/>
          </a:xfrm>
        </p:spPr>
        <p:txBody>
          <a:bodyPr/>
          <a:lstStyle/>
          <a:p>
            <a:pPr marL="127000" indent="0">
              <a:lnSpc>
                <a:spcPct val="200000"/>
              </a:lnSpc>
              <a:buNone/>
            </a:pPr>
            <a:r>
              <a:rPr lang="en-IN" b="1" u="sng" dirty="0"/>
              <a:t>Home Loan Eligibility Calculation</a:t>
            </a:r>
            <a:endParaRPr lang="en-IN" b="1" dirty="0"/>
          </a:p>
          <a:p>
            <a:r>
              <a:rPr lang="en-IN" sz="1400" dirty="0"/>
              <a:t>Age of the Borrower</a:t>
            </a:r>
          </a:p>
          <a:p>
            <a:r>
              <a:rPr lang="en-IN" sz="1400" dirty="0"/>
              <a:t>Loan-to-Income Ratio</a:t>
            </a:r>
          </a:p>
          <a:p>
            <a:r>
              <a:rPr lang="en-IN" sz="1400" dirty="0"/>
              <a:t>Credit Score </a:t>
            </a:r>
          </a:p>
          <a:p>
            <a:r>
              <a:rPr lang="en-IN" sz="1400" dirty="0"/>
              <a:t>Property Value</a:t>
            </a:r>
          </a:p>
          <a:p>
            <a:r>
              <a:rPr lang="en-IN" sz="1400" dirty="0"/>
              <a:t>Annual Income of the customer</a:t>
            </a:r>
            <a:endParaRPr lang="en-IN" dirty="0"/>
          </a:p>
          <a:p>
            <a:pPr marL="127000" indent="0">
              <a:lnSpc>
                <a:spcPct val="200000"/>
              </a:lnSpc>
              <a:buNone/>
            </a:pPr>
            <a:r>
              <a:rPr lang="en-IN" b="1" u="sng" dirty="0"/>
              <a:t>Home Loan Interest Rates</a:t>
            </a:r>
          </a:p>
          <a:p>
            <a:pPr marL="127000" indent="0">
              <a:buNone/>
            </a:pPr>
            <a:r>
              <a:rPr lang="en-IN" sz="1400" dirty="0"/>
              <a:t>Dynamically Calculate the Interest rate based on the following factors:</a:t>
            </a:r>
          </a:p>
          <a:p>
            <a:pPr marL="127000" indent="0">
              <a:buNone/>
            </a:pPr>
            <a:endParaRPr lang="en-IN" sz="1400" dirty="0"/>
          </a:p>
          <a:p>
            <a:r>
              <a:rPr lang="en-IN" sz="1400" dirty="0"/>
              <a:t>Total Tenure of the loan</a:t>
            </a:r>
          </a:p>
          <a:p>
            <a:r>
              <a:rPr lang="en-IN" sz="1400" dirty="0"/>
              <a:t>RBI Repo Rate</a:t>
            </a:r>
          </a:p>
          <a:p>
            <a:r>
              <a:rPr lang="en-IN" sz="1400" dirty="0"/>
              <a:t>Credit Score of the Customer</a:t>
            </a:r>
          </a:p>
          <a:p>
            <a:r>
              <a:rPr lang="en-IN" sz="1400" dirty="0"/>
              <a:t>Profitability Margin of the Company</a:t>
            </a:r>
          </a:p>
          <a:p>
            <a:r>
              <a:rPr lang="en-IN" sz="1400" dirty="0"/>
              <a:t>Inflation Rate of the state</a:t>
            </a:r>
          </a:p>
          <a:p>
            <a:r>
              <a:rPr lang="en-IN" sz="1400" dirty="0"/>
              <a:t>Economic Stability of the customer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2187A-11CA-4D4D-A4C2-B9E64836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endParaRPr lang="en-IN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F46F91F-A380-4AC5-84C1-C5EC8A219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4688" y="1017725"/>
            <a:ext cx="3736734" cy="37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6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45110B-9BA5-45C2-B409-D601A56C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Score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D30EE2-16AE-4C29-87CB-DFFAF315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461128"/>
              </p:ext>
            </p:extLst>
          </p:nvPr>
        </p:nvGraphicFramePr>
        <p:xfrm>
          <a:off x="3914163" y="1331432"/>
          <a:ext cx="4140624" cy="331928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44022">
                  <a:extLst>
                    <a:ext uri="{9D8B030D-6E8A-4147-A177-3AD203B41FA5}">
                      <a16:colId xmlns:a16="http://schemas.microsoft.com/office/drawing/2014/main" val="4163246496"/>
                    </a:ext>
                  </a:extLst>
                </a:gridCol>
                <a:gridCol w="2096602">
                  <a:extLst>
                    <a:ext uri="{9D8B030D-6E8A-4147-A177-3AD203B41FA5}">
                      <a16:colId xmlns:a16="http://schemas.microsoft.com/office/drawing/2014/main" val="1615548294"/>
                    </a:ext>
                  </a:extLst>
                </a:gridCol>
              </a:tblGrid>
              <a:tr h="323668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000" u="none" strike="noStrike">
                          <a:effectLst/>
                        </a:rPr>
                        <a:t>Feature Category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000" u="none" strike="noStrike" dirty="0">
                          <a:effectLst/>
                        </a:rPr>
                        <a:t>Features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817227"/>
                  </a:ext>
                </a:extLst>
              </a:tr>
              <a:tr h="725556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000" u="none" strike="noStrike" dirty="0">
                          <a:effectLst/>
                        </a:rPr>
                        <a:t>Personal &amp; Demographic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000" u="none" strike="noStrike" dirty="0">
                          <a:effectLst/>
                        </a:rPr>
                        <a:t>Age, Employment Type, Annual Income, Gender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84938"/>
                  </a:ext>
                </a:extLst>
              </a:tr>
              <a:tr h="728253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000" u="none" strike="noStrike">
                          <a:effectLst/>
                        </a:rPr>
                        <a:t>Credit History &amp; Behavior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000" u="none" strike="noStrike">
                          <a:effectLst/>
                        </a:rPr>
                        <a:t>Payment History, Credit Utilization Ratio, Loan Default Count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784502"/>
                  </a:ext>
                </a:extLst>
              </a:tr>
              <a:tr h="816251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000" u="none" strike="noStrike">
                          <a:effectLst/>
                        </a:rPr>
                        <a:t>Loan &amp; Debt-Related Features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000" u="none" strike="noStrike">
                          <a:effectLst/>
                        </a:rPr>
                        <a:t>Number of Active Loans, Total Loan Amount, Debt-to-Income Ratio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636921"/>
                  </a:ext>
                </a:extLst>
              </a:tr>
              <a:tr h="725556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000" u="none" strike="noStrike" dirty="0">
                          <a:effectLst/>
                        </a:rPr>
                        <a:t>Financial Transactions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000" u="none" strike="noStrike" dirty="0">
                          <a:effectLst/>
                        </a:rPr>
                        <a:t>Monthly Savings, Average Bank Balance, Spending Behavior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08642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8B583F1-2886-42E3-B274-89FED4C7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96563"/>
              </p:ext>
            </p:extLst>
          </p:nvPr>
        </p:nvGraphicFramePr>
        <p:xfrm>
          <a:off x="1089213" y="1331433"/>
          <a:ext cx="2512404" cy="33192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56202">
                  <a:extLst>
                    <a:ext uri="{9D8B030D-6E8A-4147-A177-3AD203B41FA5}">
                      <a16:colId xmlns:a16="http://schemas.microsoft.com/office/drawing/2014/main" val="3939064786"/>
                    </a:ext>
                  </a:extLst>
                </a:gridCol>
                <a:gridCol w="1256202">
                  <a:extLst>
                    <a:ext uri="{9D8B030D-6E8A-4147-A177-3AD203B41FA5}">
                      <a16:colId xmlns:a16="http://schemas.microsoft.com/office/drawing/2014/main" val="2362510400"/>
                    </a:ext>
                  </a:extLst>
                </a:gridCol>
              </a:tblGrid>
              <a:tr h="30912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</a:rPr>
                        <a:t>Factor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u="none" strike="noStrike">
                          <a:effectLst/>
                        </a:rPr>
                        <a:t>Weight (%)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596694"/>
                  </a:ext>
                </a:extLst>
              </a:tr>
              <a:tr h="88874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effectLst/>
                        </a:rPr>
                        <a:t>Credit History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u="none" strike="noStrike">
                          <a:effectLst/>
                        </a:rPr>
                        <a:t>35%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322864"/>
                  </a:ext>
                </a:extLst>
              </a:tr>
              <a:tr h="7129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effectLst/>
                        </a:rPr>
                        <a:t>Loan – Debt History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u="none" strike="noStrike">
                          <a:effectLst/>
                        </a:rPr>
                        <a:t>30%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304018"/>
                  </a:ext>
                </a:extLst>
              </a:tr>
              <a:tr h="69553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effectLst/>
                        </a:rPr>
                        <a:t>Financial History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u="none" strike="noStrike">
                          <a:effectLst/>
                        </a:rPr>
                        <a:t>15%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69239"/>
                  </a:ext>
                </a:extLst>
              </a:tr>
              <a:tr h="71293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effectLst/>
                        </a:rPr>
                        <a:t>Personal Demographic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u="none" strike="noStrike" dirty="0">
                          <a:effectLst/>
                        </a:rPr>
                        <a:t>10%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390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765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4FFEE6E-C5D4-4D8C-99F2-005D405D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187" y="384948"/>
            <a:ext cx="6063886" cy="4373603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8C04EB49-FC23-4B54-AE52-C755F3D2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45" y="1968149"/>
            <a:ext cx="3621200" cy="1207200"/>
          </a:xfrm>
        </p:spPr>
        <p:txBody>
          <a:bodyPr/>
          <a:lstStyle/>
          <a:p>
            <a:r>
              <a:rPr lang="en-US" sz="3200" dirty="0"/>
              <a:t>System</a:t>
            </a:r>
            <a:br>
              <a:rPr lang="en-US" sz="3200" dirty="0"/>
            </a:br>
            <a:r>
              <a:rPr lang="en-US" sz="3200" dirty="0"/>
              <a:t>Design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87456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D27C-D2A4-4732-B591-D13A9DF7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Assistant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A16FA-363F-47E2-B1FF-61B4E55D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09" y="860787"/>
            <a:ext cx="6524782" cy="40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3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DE64B750-6D8C-4A19-90CA-895B23A11374}"/>
              </a:ext>
            </a:extLst>
          </p:cNvPr>
          <p:cNvSpPr/>
          <p:nvPr/>
        </p:nvSpPr>
        <p:spPr>
          <a:xfrm>
            <a:off x="6958495" y="1308685"/>
            <a:ext cx="726141" cy="692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3C9147-1D85-4A46-93E1-4D3E4F17F6BA}"/>
              </a:ext>
            </a:extLst>
          </p:cNvPr>
          <p:cNvSpPr/>
          <p:nvPr/>
        </p:nvSpPr>
        <p:spPr>
          <a:xfrm>
            <a:off x="4222377" y="1328243"/>
            <a:ext cx="726141" cy="692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99CE45-F0A2-435A-918F-A4C126B6C631}"/>
              </a:ext>
            </a:extLst>
          </p:cNvPr>
          <p:cNvSpPr/>
          <p:nvPr/>
        </p:nvSpPr>
        <p:spPr>
          <a:xfrm>
            <a:off x="1486259" y="1328243"/>
            <a:ext cx="726141" cy="692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0193EB6-E7CC-45F0-A6B4-F083BFD46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925" y="2240423"/>
            <a:ext cx="1925749" cy="356700"/>
          </a:xfrm>
        </p:spPr>
        <p:txBody>
          <a:bodyPr>
            <a:noAutofit/>
          </a:bodyPr>
          <a:lstStyle/>
          <a:p>
            <a:r>
              <a:rPr lang="en-IN" sz="1600" dirty="0"/>
              <a:t>Web App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FCA5916-AEFF-4669-86B6-ADD4F2A41C0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490949" y="2240423"/>
            <a:ext cx="1770125" cy="356700"/>
          </a:xfrm>
        </p:spPr>
        <p:txBody>
          <a:bodyPr/>
          <a:lstStyle/>
          <a:p>
            <a:r>
              <a:rPr lang="en-US" sz="1600" dirty="0"/>
              <a:t>Mobile App</a:t>
            </a:r>
            <a:endParaRPr lang="en-IN" sz="16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579BB50-0DB9-4CE6-8C02-1618A563C61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686937" y="2240423"/>
            <a:ext cx="1925749" cy="356700"/>
          </a:xfrm>
        </p:spPr>
        <p:txBody>
          <a:bodyPr/>
          <a:lstStyle/>
          <a:p>
            <a:r>
              <a:rPr lang="en-US" sz="1600" dirty="0"/>
              <a:t>Desktop App</a:t>
            </a:r>
            <a:endParaRPr lang="en-IN" sz="16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7B0B992-B958-426F-A6C5-0309F810EF9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41206" y="2742648"/>
            <a:ext cx="2226600" cy="1365428"/>
          </a:xfrm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Frontend</a:t>
            </a:r>
          </a:p>
          <a:p>
            <a:pPr marL="127000" indent="0"/>
            <a:r>
              <a:rPr lang="en-US" dirty="0"/>
              <a:t>React.js</a:t>
            </a:r>
          </a:p>
          <a:p>
            <a:pPr marL="127000" indent="0">
              <a:lnSpc>
                <a:spcPct val="150000"/>
              </a:lnSpc>
            </a:pPr>
            <a:r>
              <a:rPr lang="en-US" b="1" dirty="0"/>
              <a:t>Backend</a:t>
            </a:r>
          </a:p>
          <a:p>
            <a:pPr marL="127000" indent="0"/>
            <a:r>
              <a:rPr lang="en-US" dirty="0"/>
              <a:t>Spring Boot</a:t>
            </a:r>
          </a:p>
          <a:p>
            <a:pPr marL="127000" indent="0"/>
            <a:r>
              <a:rPr lang="en-US" dirty="0"/>
              <a:t>Fast API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414A5F-ED1A-459D-9CD6-60EBB0CF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IN" dirty="0"/>
          </a:p>
        </p:txBody>
      </p:sp>
      <p:sp>
        <p:nvSpPr>
          <p:cNvPr id="18" name="Google Shape;6519;p77">
            <a:extLst>
              <a:ext uri="{FF2B5EF4-FFF2-40B4-BE49-F238E27FC236}">
                <a16:creationId xmlns:a16="http://schemas.microsoft.com/office/drawing/2014/main" id="{094A623B-EE00-4609-847A-14921F647B96}"/>
              </a:ext>
            </a:extLst>
          </p:cNvPr>
          <p:cNvSpPr/>
          <p:nvPr/>
        </p:nvSpPr>
        <p:spPr>
          <a:xfrm>
            <a:off x="1668599" y="147029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7982;p80">
            <a:extLst>
              <a:ext uri="{FF2B5EF4-FFF2-40B4-BE49-F238E27FC236}">
                <a16:creationId xmlns:a16="http://schemas.microsoft.com/office/drawing/2014/main" id="{9445ADBE-380F-4D58-BDDA-E5A0A692CA39}"/>
              </a:ext>
            </a:extLst>
          </p:cNvPr>
          <p:cNvGrpSpPr/>
          <p:nvPr/>
        </p:nvGrpSpPr>
        <p:grpSpPr>
          <a:xfrm>
            <a:off x="7177024" y="1470297"/>
            <a:ext cx="298377" cy="354519"/>
            <a:chOff x="-48233050" y="3569725"/>
            <a:chExt cx="252050" cy="299475"/>
          </a:xfrm>
          <a:solidFill>
            <a:schemeClr val="accent1"/>
          </a:solidFill>
        </p:grpSpPr>
        <p:sp>
          <p:nvSpPr>
            <p:cNvPr id="20" name="Google Shape;7983;p80">
              <a:extLst>
                <a:ext uri="{FF2B5EF4-FFF2-40B4-BE49-F238E27FC236}">
                  <a16:creationId xmlns:a16="http://schemas.microsoft.com/office/drawing/2014/main" id="{D6DDB547-77B9-4587-AB60-396BAD16F8E1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84;p80">
              <a:extLst>
                <a:ext uri="{FF2B5EF4-FFF2-40B4-BE49-F238E27FC236}">
                  <a16:creationId xmlns:a16="http://schemas.microsoft.com/office/drawing/2014/main" id="{6D09B08E-1D4E-4209-95E6-3C6B489224A4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85;p80">
              <a:extLst>
                <a:ext uri="{FF2B5EF4-FFF2-40B4-BE49-F238E27FC236}">
                  <a16:creationId xmlns:a16="http://schemas.microsoft.com/office/drawing/2014/main" id="{7ADEF4FF-2F47-479B-976A-B46A729FBE91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8003;p80">
            <a:extLst>
              <a:ext uri="{FF2B5EF4-FFF2-40B4-BE49-F238E27FC236}">
                <a16:creationId xmlns:a16="http://schemas.microsoft.com/office/drawing/2014/main" id="{CD21B676-453C-408C-B33F-B8D371F7F60E}"/>
              </a:ext>
            </a:extLst>
          </p:cNvPr>
          <p:cNvGrpSpPr/>
          <p:nvPr/>
        </p:nvGrpSpPr>
        <p:grpSpPr>
          <a:xfrm>
            <a:off x="4403511" y="1495470"/>
            <a:ext cx="379497" cy="358070"/>
            <a:chOff x="-46422300" y="3936925"/>
            <a:chExt cx="320575" cy="302475"/>
          </a:xfrm>
          <a:solidFill>
            <a:schemeClr val="accent1"/>
          </a:solidFill>
        </p:grpSpPr>
        <p:sp>
          <p:nvSpPr>
            <p:cNvPr id="24" name="Google Shape;8004;p80">
              <a:extLst>
                <a:ext uri="{FF2B5EF4-FFF2-40B4-BE49-F238E27FC236}">
                  <a16:creationId xmlns:a16="http://schemas.microsoft.com/office/drawing/2014/main" id="{61E41513-C0BD-4B83-8FA9-77DAAB46E3C8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05;p80">
              <a:extLst>
                <a:ext uri="{FF2B5EF4-FFF2-40B4-BE49-F238E27FC236}">
                  <a16:creationId xmlns:a16="http://schemas.microsoft.com/office/drawing/2014/main" id="{977D51B0-1D6A-42CA-9B64-22D9856D3321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Subtitle 8">
            <a:extLst>
              <a:ext uri="{FF2B5EF4-FFF2-40B4-BE49-F238E27FC236}">
                <a16:creationId xmlns:a16="http://schemas.microsoft.com/office/drawing/2014/main" id="{DEFCEE26-C751-4D0D-BA0E-A5E0E8C03CA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489256" y="2742648"/>
            <a:ext cx="2225675" cy="1365428"/>
          </a:xfrm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Frontend</a:t>
            </a:r>
          </a:p>
          <a:p>
            <a:pPr marL="127000" indent="0"/>
            <a:r>
              <a:rPr lang="en-US" dirty="0"/>
              <a:t>Electron.js</a:t>
            </a:r>
          </a:p>
          <a:p>
            <a:pPr marL="127000" indent="0">
              <a:lnSpc>
                <a:spcPct val="150000"/>
              </a:lnSpc>
            </a:pPr>
            <a:r>
              <a:rPr lang="en-US" b="1" dirty="0"/>
              <a:t>Backend</a:t>
            </a:r>
          </a:p>
          <a:p>
            <a:pPr marL="127000" indent="0"/>
            <a:r>
              <a:rPr lang="en-US" dirty="0"/>
              <a:t>Spring Boot</a:t>
            </a:r>
          </a:p>
          <a:p>
            <a:pPr marL="127000" indent="0"/>
            <a:r>
              <a:rPr lang="en-US" dirty="0"/>
              <a:t>Fast API</a:t>
            </a:r>
            <a:endParaRPr lang="en-IN" dirty="0"/>
          </a:p>
        </p:txBody>
      </p:sp>
      <p:sp>
        <p:nvSpPr>
          <p:cNvPr id="30" name="Subtitle 8">
            <a:extLst>
              <a:ext uri="{FF2B5EF4-FFF2-40B4-BE49-F238E27FC236}">
                <a16:creationId xmlns:a16="http://schemas.microsoft.com/office/drawing/2014/main" id="{266FDA79-7123-4980-9BB8-46D17A31425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57204" y="2742648"/>
            <a:ext cx="2225675" cy="1365428"/>
          </a:xfrm>
          <a:ln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Frontend</a:t>
            </a:r>
          </a:p>
          <a:p>
            <a:pPr marL="127000" indent="0"/>
            <a:r>
              <a:rPr lang="en-US" dirty="0"/>
              <a:t>Electron.js</a:t>
            </a:r>
          </a:p>
          <a:p>
            <a:pPr marL="127000" indent="0">
              <a:lnSpc>
                <a:spcPct val="150000"/>
              </a:lnSpc>
            </a:pPr>
            <a:r>
              <a:rPr lang="en-US" b="1" dirty="0"/>
              <a:t>Backend</a:t>
            </a:r>
          </a:p>
          <a:p>
            <a:pPr marL="127000" indent="0"/>
            <a:r>
              <a:rPr lang="en-US" dirty="0"/>
              <a:t>Spring Boot</a:t>
            </a:r>
          </a:p>
          <a:p>
            <a:pPr marL="127000" indent="0"/>
            <a:r>
              <a:rPr lang="en-US" dirty="0"/>
              <a:t>Fast API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7249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"/>
          <p:cNvSpPr txBox="1">
            <a:spLocks noGrp="1"/>
          </p:cNvSpPr>
          <p:nvPr>
            <p:ph type="title" idx="2"/>
          </p:nvPr>
        </p:nvSpPr>
        <p:spPr>
          <a:xfrm>
            <a:off x="1437265" y="1091852"/>
            <a:ext cx="6281100" cy="11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70" name="Google Shape;770;p41"/>
          <p:cNvSpPr txBox="1">
            <a:spLocks noGrp="1"/>
          </p:cNvSpPr>
          <p:nvPr>
            <p:ph type="title"/>
          </p:nvPr>
        </p:nvSpPr>
        <p:spPr>
          <a:xfrm>
            <a:off x="1778065" y="2378000"/>
            <a:ext cx="5599500" cy="1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888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sp>
        <p:nvSpPr>
          <p:cNvPr id="846" name="Google Shape;846;p46"/>
          <p:cNvSpPr txBox="1">
            <a:spLocks noGrp="1"/>
          </p:cNvSpPr>
          <p:nvPr>
            <p:ph type="subTitle" idx="1"/>
          </p:nvPr>
        </p:nvSpPr>
        <p:spPr>
          <a:xfrm>
            <a:off x="1985525" y="2531425"/>
            <a:ext cx="161609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APIs</a:t>
            </a:r>
            <a:endParaRPr sz="1600" dirty="0"/>
          </a:p>
        </p:txBody>
      </p:sp>
      <p:sp>
        <p:nvSpPr>
          <p:cNvPr id="847" name="Google Shape;847;p46"/>
          <p:cNvSpPr txBox="1">
            <a:spLocks noGrp="1"/>
          </p:cNvSpPr>
          <p:nvPr>
            <p:ph type="subTitle" idx="2"/>
          </p:nvPr>
        </p:nvSpPr>
        <p:spPr>
          <a:xfrm>
            <a:off x="1985525" y="2894533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OpenAI API,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Bing Search API</a:t>
            </a:r>
            <a:endParaRPr dirty="0"/>
          </a:p>
        </p:txBody>
      </p:sp>
      <p:sp>
        <p:nvSpPr>
          <p:cNvPr id="848" name="Google Shape;848;p46"/>
          <p:cNvSpPr txBox="1">
            <a:spLocks noGrp="1"/>
          </p:cNvSpPr>
          <p:nvPr>
            <p:ph type="subTitle" idx="3"/>
          </p:nvPr>
        </p:nvSpPr>
        <p:spPr>
          <a:xfrm>
            <a:off x="1985525" y="3711225"/>
            <a:ext cx="1616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Web Servers</a:t>
            </a:r>
            <a:endParaRPr sz="1600" dirty="0"/>
          </a:p>
        </p:txBody>
      </p:sp>
      <p:sp>
        <p:nvSpPr>
          <p:cNvPr id="849" name="Google Shape;849;p46"/>
          <p:cNvSpPr txBox="1">
            <a:spLocks noGrp="1"/>
          </p:cNvSpPr>
          <p:nvPr>
            <p:ph type="subTitle" idx="4"/>
          </p:nvPr>
        </p:nvSpPr>
        <p:spPr>
          <a:xfrm>
            <a:off x="1985525" y="4071900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 App Service</a:t>
            </a:r>
            <a:endParaRPr dirty="0"/>
          </a:p>
        </p:txBody>
      </p:sp>
      <p:sp>
        <p:nvSpPr>
          <p:cNvPr id="850" name="Google Shape;850;p46"/>
          <p:cNvSpPr txBox="1">
            <a:spLocks noGrp="1"/>
          </p:cNvSpPr>
          <p:nvPr>
            <p:ph type="subTitle" idx="5"/>
          </p:nvPr>
        </p:nvSpPr>
        <p:spPr>
          <a:xfrm>
            <a:off x="6036275" y="3711225"/>
            <a:ext cx="1616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Backup</a:t>
            </a:r>
            <a:endParaRPr sz="1600" dirty="0"/>
          </a:p>
        </p:txBody>
      </p:sp>
      <p:sp>
        <p:nvSpPr>
          <p:cNvPr id="851" name="Google Shape;851;p46"/>
          <p:cNvSpPr txBox="1">
            <a:spLocks noGrp="1"/>
          </p:cNvSpPr>
          <p:nvPr>
            <p:ph type="subTitle" idx="6"/>
          </p:nvPr>
        </p:nvSpPr>
        <p:spPr>
          <a:xfrm>
            <a:off x="6036275" y="4071900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Cold Storage, Backup Servers</a:t>
            </a:r>
            <a:endParaRPr dirty="0"/>
          </a:p>
        </p:txBody>
      </p:sp>
      <p:sp>
        <p:nvSpPr>
          <p:cNvPr id="852" name="Google Shape;852;p46"/>
          <p:cNvSpPr txBox="1">
            <a:spLocks noGrp="1"/>
          </p:cNvSpPr>
          <p:nvPr>
            <p:ph type="subTitle" idx="7"/>
          </p:nvPr>
        </p:nvSpPr>
        <p:spPr>
          <a:xfrm>
            <a:off x="6036275" y="1351625"/>
            <a:ext cx="1616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Security</a:t>
            </a:r>
            <a:endParaRPr sz="1600" dirty="0"/>
          </a:p>
        </p:txBody>
      </p:sp>
      <p:sp>
        <p:nvSpPr>
          <p:cNvPr id="853" name="Google Shape;853;p46"/>
          <p:cNvSpPr txBox="1">
            <a:spLocks noGrp="1"/>
          </p:cNvSpPr>
          <p:nvPr>
            <p:ph type="subTitle" idx="8"/>
          </p:nvPr>
        </p:nvSpPr>
        <p:spPr>
          <a:xfrm>
            <a:off x="6036275" y="1717167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Oauth, Azure Key Vault</a:t>
            </a:r>
            <a:endParaRPr dirty="0"/>
          </a:p>
        </p:txBody>
      </p:sp>
      <p:sp>
        <p:nvSpPr>
          <p:cNvPr id="854" name="Google Shape;854;p46"/>
          <p:cNvSpPr txBox="1">
            <a:spLocks noGrp="1"/>
          </p:cNvSpPr>
          <p:nvPr>
            <p:ph type="subTitle" idx="9"/>
          </p:nvPr>
        </p:nvSpPr>
        <p:spPr>
          <a:xfrm>
            <a:off x="6036275" y="2531425"/>
            <a:ext cx="1616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Scaling</a:t>
            </a:r>
            <a:endParaRPr sz="1600" dirty="0"/>
          </a:p>
        </p:txBody>
      </p:sp>
      <p:sp>
        <p:nvSpPr>
          <p:cNvPr id="855" name="Google Shape;855;p46"/>
          <p:cNvSpPr txBox="1">
            <a:spLocks noGrp="1"/>
          </p:cNvSpPr>
          <p:nvPr>
            <p:ph type="subTitle" idx="13"/>
          </p:nvPr>
        </p:nvSpPr>
        <p:spPr>
          <a:xfrm>
            <a:off x="6036275" y="2894533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Manual or Event Based Scaling</a:t>
            </a:r>
            <a:endParaRPr dirty="0"/>
          </a:p>
        </p:txBody>
      </p:sp>
      <p:sp>
        <p:nvSpPr>
          <p:cNvPr id="856" name="Google Shape;856;p46"/>
          <p:cNvSpPr txBox="1">
            <a:spLocks noGrp="1"/>
          </p:cNvSpPr>
          <p:nvPr>
            <p:ph type="subTitle" idx="14"/>
          </p:nvPr>
        </p:nvSpPr>
        <p:spPr>
          <a:xfrm>
            <a:off x="1985525" y="1351625"/>
            <a:ext cx="1616098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Storage</a:t>
            </a:r>
            <a:endParaRPr sz="1600" dirty="0"/>
          </a:p>
        </p:txBody>
      </p:sp>
      <p:sp>
        <p:nvSpPr>
          <p:cNvPr id="857" name="Google Shape;857;p46"/>
          <p:cNvSpPr txBox="1">
            <a:spLocks noGrp="1"/>
          </p:cNvSpPr>
          <p:nvPr>
            <p:ph type="subTitle" idx="15"/>
          </p:nvPr>
        </p:nvSpPr>
        <p:spPr>
          <a:xfrm>
            <a:off x="1985525" y="1717167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Database (SQL, NoSQL), Data Warehouse </a:t>
            </a:r>
            <a:endParaRPr dirty="0"/>
          </a:p>
        </p:txBody>
      </p:sp>
      <p:grpSp>
        <p:nvGrpSpPr>
          <p:cNvPr id="858" name="Google Shape;858;p46"/>
          <p:cNvGrpSpPr/>
          <p:nvPr/>
        </p:nvGrpSpPr>
        <p:grpSpPr>
          <a:xfrm>
            <a:off x="4884203" y="1366036"/>
            <a:ext cx="614974" cy="2977580"/>
            <a:chOff x="4259218" y="1366036"/>
            <a:chExt cx="614974" cy="2977580"/>
          </a:xfrm>
        </p:grpSpPr>
        <p:sp>
          <p:nvSpPr>
            <p:cNvPr id="859" name="Google Shape;859;p46"/>
            <p:cNvSpPr/>
            <p:nvPr/>
          </p:nvSpPr>
          <p:spPr>
            <a:xfrm rot="10800000">
              <a:off x="4259218" y="1366036"/>
              <a:ext cx="614974" cy="615153"/>
            </a:xfrm>
            <a:custGeom>
              <a:avLst/>
              <a:gdLst/>
              <a:ahLst/>
              <a:cxnLst/>
              <a:rect l="l" t="t" r="r" b="b"/>
              <a:pathLst>
                <a:path w="3437" h="3438" extrusionOk="0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6"/>
            <p:cNvSpPr/>
            <p:nvPr/>
          </p:nvSpPr>
          <p:spPr>
            <a:xfrm rot="10800000">
              <a:off x="4259218" y="2532824"/>
              <a:ext cx="614974" cy="615153"/>
            </a:xfrm>
            <a:custGeom>
              <a:avLst/>
              <a:gdLst/>
              <a:ahLst/>
              <a:cxnLst/>
              <a:rect l="l" t="t" r="r" b="b"/>
              <a:pathLst>
                <a:path w="3437" h="3438" extrusionOk="0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 rot="10800000">
              <a:off x="4259218" y="3728464"/>
              <a:ext cx="614974" cy="615153"/>
            </a:xfrm>
            <a:custGeom>
              <a:avLst/>
              <a:gdLst/>
              <a:ahLst/>
              <a:cxnLst/>
              <a:rect l="l" t="t" r="r" b="b"/>
              <a:pathLst>
                <a:path w="3437" h="3438" extrusionOk="0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966416" y="1366036"/>
            <a:ext cx="614974" cy="2977580"/>
            <a:chOff x="4259218" y="1366036"/>
            <a:chExt cx="614974" cy="2977580"/>
          </a:xfrm>
        </p:grpSpPr>
        <p:sp>
          <p:nvSpPr>
            <p:cNvPr id="873" name="Google Shape;873;p46"/>
            <p:cNvSpPr/>
            <p:nvPr/>
          </p:nvSpPr>
          <p:spPr>
            <a:xfrm rot="10800000">
              <a:off x="4259218" y="1366036"/>
              <a:ext cx="614974" cy="615153"/>
            </a:xfrm>
            <a:custGeom>
              <a:avLst/>
              <a:gdLst/>
              <a:ahLst/>
              <a:cxnLst/>
              <a:rect l="l" t="t" r="r" b="b"/>
              <a:pathLst>
                <a:path w="3437" h="3438" extrusionOk="0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 rot="10800000">
              <a:off x="4259218" y="2532824"/>
              <a:ext cx="614974" cy="615153"/>
            </a:xfrm>
            <a:custGeom>
              <a:avLst/>
              <a:gdLst/>
              <a:ahLst/>
              <a:cxnLst/>
              <a:rect l="l" t="t" r="r" b="b"/>
              <a:pathLst>
                <a:path w="3437" h="3438" extrusionOk="0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 rot="10800000">
              <a:off x="4259218" y="3728464"/>
              <a:ext cx="614974" cy="615153"/>
            </a:xfrm>
            <a:custGeom>
              <a:avLst/>
              <a:gdLst/>
              <a:ahLst/>
              <a:cxnLst/>
              <a:rect l="l" t="t" r="r" b="b"/>
              <a:pathLst>
                <a:path w="3437" h="3438" extrusionOk="0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46"/>
          <p:cNvGrpSpPr/>
          <p:nvPr/>
        </p:nvGrpSpPr>
        <p:grpSpPr>
          <a:xfrm>
            <a:off x="5009724" y="3857624"/>
            <a:ext cx="366052" cy="356831"/>
            <a:chOff x="-31817400" y="3910025"/>
            <a:chExt cx="301675" cy="294075"/>
          </a:xfrm>
        </p:grpSpPr>
        <p:sp>
          <p:nvSpPr>
            <p:cNvPr id="877" name="Google Shape;877;p46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970;p82">
            <a:extLst>
              <a:ext uri="{FF2B5EF4-FFF2-40B4-BE49-F238E27FC236}">
                <a16:creationId xmlns:a16="http://schemas.microsoft.com/office/drawing/2014/main" id="{983F6007-D6DD-4CC6-8DCC-6EF2C4F754DC}"/>
              </a:ext>
            </a:extLst>
          </p:cNvPr>
          <p:cNvGrpSpPr/>
          <p:nvPr/>
        </p:nvGrpSpPr>
        <p:grpSpPr>
          <a:xfrm>
            <a:off x="1139581" y="1479381"/>
            <a:ext cx="332927" cy="369735"/>
            <a:chOff x="-3771675" y="3971775"/>
            <a:chExt cx="291300" cy="292025"/>
          </a:xfrm>
          <a:solidFill>
            <a:schemeClr val="accent1"/>
          </a:solidFill>
        </p:grpSpPr>
        <p:sp>
          <p:nvSpPr>
            <p:cNvPr id="47" name="Google Shape;8971;p82">
              <a:extLst>
                <a:ext uri="{FF2B5EF4-FFF2-40B4-BE49-F238E27FC236}">
                  <a16:creationId xmlns:a16="http://schemas.microsoft.com/office/drawing/2014/main" id="{EAFD0E95-48B1-42C6-AC4D-239710DB4E61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972;p82">
              <a:extLst>
                <a:ext uri="{FF2B5EF4-FFF2-40B4-BE49-F238E27FC236}">
                  <a16:creationId xmlns:a16="http://schemas.microsoft.com/office/drawing/2014/main" id="{9473AB95-E442-4C6C-AFC4-ABC5537B1831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973;p82">
              <a:extLst>
                <a:ext uri="{FF2B5EF4-FFF2-40B4-BE49-F238E27FC236}">
                  <a16:creationId xmlns:a16="http://schemas.microsoft.com/office/drawing/2014/main" id="{6DF3B087-9F2C-444E-8BE1-E5F7A8853E33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74;p82">
              <a:extLst>
                <a:ext uri="{FF2B5EF4-FFF2-40B4-BE49-F238E27FC236}">
                  <a16:creationId xmlns:a16="http://schemas.microsoft.com/office/drawing/2014/main" id="{D2049AE1-2931-432A-86F7-0615E9808234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75;p82">
              <a:extLst>
                <a:ext uri="{FF2B5EF4-FFF2-40B4-BE49-F238E27FC236}">
                  <a16:creationId xmlns:a16="http://schemas.microsoft.com/office/drawing/2014/main" id="{CBF57AC5-31D3-4BB8-AEE2-97F3207625B2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8150;p80">
            <a:extLst>
              <a:ext uri="{FF2B5EF4-FFF2-40B4-BE49-F238E27FC236}">
                <a16:creationId xmlns:a16="http://schemas.microsoft.com/office/drawing/2014/main" id="{AF104692-ED93-4E94-B6D2-72C2130FD3F8}"/>
              </a:ext>
            </a:extLst>
          </p:cNvPr>
          <p:cNvGrpSpPr/>
          <p:nvPr/>
        </p:nvGrpSpPr>
        <p:grpSpPr>
          <a:xfrm>
            <a:off x="1097093" y="3878920"/>
            <a:ext cx="356205" cy="314240"/>
            <a:chOff x="-45674075" y="3586425"/>
            <a:chExt cx="300900" cy="265450"/>
          </a:xfrm>
          <a:solidFill>
            <a:schemeClr val="accent1"/>
          </a:solidFill>
        </p:grpSpPr>
        <p:sp>
          <p:nvSpPr>
            <p:cNvPr id="54" name="Google Shape;8151;p80">
              <a:extLst>
                <a:ext uri="{FF2B5EF4-FFF2-40B4-BE49-F238E27FC236}">
                  <a16:creationId xmlns:a16="http://schemas.microsoft.com/office/drawing/2014/main" id="{2BD45E74-C110-41FC-B6F3-1DF7BECA9322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152;p80">
              <a:extLst>
                <a:ext uri="{FF2B5EF4-FFF2-40B4-BE49-F238E27FC236}">
                  <a16:creationId xmlns:a16="http://schemas.microsoft.com/office/drawing/2014/main" id="{49837F73-80EB-4AE4-8873-A1D6E7C6E83B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317;p79">
            <a:extLst>
              <a:ext uri="{FF2B5EF4-FFF2-40B4-BE49-F238E27FC236}">
                <a16:creationId xmlns:a16="http://schemas.microsoft.com/office/drawing/2014/main" id="{BAE702DD-2328-47EF-ABAE-4FBBF78029EF}"/>
              </a:ext>
            </a:extLst>
          </p:cNvPr>
          <p:cNvSpPr/>
          <p:nvPr/>
        </p:nvSpPr>
        <p:spPr>
          <a:xfrm>
            <a:off x="5027667" y="1485015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7" name="Google Shape;4701;p72">
            <a:extLst>
              <a:ext uri="{FF2B5EF4-FFF2-40B4-BE49-F238E27FC236}">
                <a16:creationId xmlns:a16="http://schemas.microsoft.com/office/drawing/2014/main" id="{4078E5DE-1121-42A0-BDB8-5E959A9F460E}"/>
              </a:ext>
            </a:extLst>
          </p:cNvPr>
          <p:cNvGrpSpPr/>
          <p:nvPr/>
        </p:nvGrpSpPr>
        <p:grpSpPr>
          <a:xfrm>
            <a:off x="4965296" y="2750182"/>
            <a:ext cx="440619" cy="227297"/>
            <a:chOff x="634175" y="2986275"/>
            <a:chExt cx="3147949" cy="1458344"/>
          </a:xfrm>
          <a:solidFill>
            <a:schemeClr val="accent1"/>
          </a:solidFill>
        </p:grpSpPr>
        <p:cxnSp>
          <p:nvCxnSpPr>
            <p:cNvPr id="58" name="Google Shape;4702;p72">
              <a:extLst>
                <a:ext uri="{FF2B5EF4-FFF2-40B4-BE49-F238E27FC236}">
                  <a16:creationId xmlns:a16="http://schemas.microsoft.com/office/drawing/2014/main" id="{F69FBB87-CC3C-4C07-AE3B-A13D37546A61}"/>
                </a:ext>
              </a:extLst>
            </p:cNvPr>
            <p:cNvCxnSpPr>
              <a:stCxn id="64" idx="4"/>
              <a:endCxn id="66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grp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4705;p72">
              <a:extLst>
                <a:ext uri="{FF2B5EF4-FFF2-40B4-BE49-F238E27FC236}">
                  <a16:creationId xmlns:a16="http://schemas.microsoft.com/office/drawing/2014/main" id="{0FA4AE86-C318-419B-9301-AFB0D19E4192}"/>
                </a:ext>
              </a:extLst>
            </p:cNvPr>
            <p:cNvCxnSpPr>
              <a:stCxn id="66" idx="0"/>
              <a:endCxn id="63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grp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4707;p72">
              <a:extLst>
                <a:ext uri="{FF2B5EF4-FFF2-40B4-BE49-F238E27FC236}">
                  <a16:creationId xmlns:a16="http://schemas.microsoft.com/office/drawing/2014/main" id="{FC3C5CD1-5C30-4153-90A7-C974D94666AB}"/>
                </a:ext>
              </a:extLst>
            </p:cNvPr>
            <p:cNvCxnSpPr>
              <a:stCxn id="63" idx="4"/>
              <a:endCxn id="65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grp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4709;p72">
              <a:extLst>
                <a:ext uri="{FF2B5EF4-FFF2-40B4-BE49-F238E27FC236}">
                  <a16:creationId xmlns:a16="http://schemas.microsoft.com/office/drawing/2014/main" id="{78F2A755-9D57-45DC-A275-52A9DF197174}"/>
                </a:ext>
              </a:extLst>
            </p:cNvPr>
            <p:cNvCxnSpPr>
              <a:stCxn id="65" idx="0"/>
              <a:endCxn id="62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grp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4710;p72">
              <a:extLst>
                <a:ext uri="{FF2B5EF4-FFF2-40B4-BE49-F238E27FC236}">
                  <a16:creationId xmlns:a16="http://schemas.microsoft.com/office/drawing/2014/main" id="{5193B1B9-E9E9-4063-A3A5-479E4A5A3BEE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706;p72">
              <a:extLst>
                <a:ext uri="{FF2B5EF4-FFF2-40B4-BE49-F238E27FC236}">
                  <a16:creationId xmlns:a16="http://schemas.microsoft.com/office/drawing/2014/main" id="{98E805A0-9505-4233-8B9F-0FE56DD46FA2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703;p72">
              <a:extLst>
                <a:ext uri="{FF2B5EF4-FFF2-40B4-BE49-F238E27FC236}">
                  <a16:creationId xmlns:a16="http://schemas.microsoft.com/office/drawing/2014/main" id="{921F36DD-3C07-4B1D-9787-300E3442D8F5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708;p72">
              <a:extLst>
                <a:ext uri="{FF2B5EF4-FFF2-40B4-BE49-F238E27FC236}">
                  <a16:creationId xmlns:a16="http://schemas.microsoft.com/office/drawing/2014/main" id="{7757F7B5-CEA3-46F8-AAE3-B48B4C29CD5D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704;p72">
              <a:extLst>
                <a:ext uri="{FF2B5EF4-FFF2-40B4-BE49-F238E27FC236}">
                  <a16:creationId xmlns:a16="http://schemas.microsoft.com/office/drawing/2014/main" id="{70965624-90E8-470A-AEDD-47D80471802A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grp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8822;p82">
            <a:extLst>
              <a:ext uri="{FF2B5EF4-FFF2-40B4-BE49-F238E27FC236}">
                <a16:creationId xmlns:a16="http://schemas.microsoft.com/office/drawing/2014/main" id="{99E29F6E-C3FD-4256-8558-479C806FEEAA}"/>
              </a:ext>
            </a:extLst>
          </p:cNvPr>
          <p:cNvGrpSpPr/>
          <p:nvPr/>
        </p:nvGrpSpPr>
        <p:grpSpPr>
          <a:xfrm>
            <a:off x="1091893" y="2692357"/>
            <a:ext cx="326335" cy="296086"/>
            <a:chOff x="-6689825" y="3992050"/>
            <a:chExt cx="293025" cy="291250"/>
          </a:xfrm>
          <a:solidFill>
            <a:schemeClr val="accent1"/>
          </a:solidFill>
        </p:grpSpPr>
        <p:sp>
          <p:nvSpPr>
            <p:cNvPr id="68" name="Google Shape;8823;p82">
              <a:extLst>
                <a:ext uri="{FF2B5EF4-FFF2-40B4-BE49-F238E27FC236}">
                  <a16:creationId xmlns:a16="http://schemas.microsoft.com/office/drawing/2014/main" id="{56C9FEAA-D52B-4935-BAA8-AFDED42AB17F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8824;p82">
              <a:extLst>
                <a:ext uri="{FF2B5EF4-FFF2-40B4-BE49-F238E27FC236}">
                  <a16:creationId xmlns:a16="http://schemas.microsoft.com/office/drawing/2014/main" id="{AF200DB0-1766-47C5-966B-468A6A90D412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8825;p82">
              <a:extLst>
                <a:ext uri="{FF2B5EF4-FFF2-40B4-BE49-F238E27FC236}">
                  <a16:creationId xmlns:a16="http://schemas.microsoft.com/office/drawing/2014/main" id="{C127912A-BDDD-4CD3-8024-5B1C293AACF5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8826;p82">
              <a:extLst>
                <a:ext uri="{FF2B5EF4-FFF2-40B4-BE49-F238E27FC236}">
                  <a16:creationId xmlns:a16="http://schemas.microsoft.com/office/drawing/2014/main" id="{9F64A74E-C341-4C1F-BC82-EBE7CB9A634C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8827;p82">
              <a:extLst>
                <a:ext uri="{FF2B5EF4-FFF2-40B4-BE49-F238E27FC236}">
                  <a16:creationId xmlns:a16="http://schemas.microsoft.com/office/drawing/2014/main" id="{B0A9D70C-88C5-4539-9F17-3E993E90A204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8828;p82">
              <a:extLst>
                <a:ext uri="{FF2B5EF4-FFF2-40B4-BE49-F238E27FC236}">
                  <a16:creationId xmlns:a16="http://schemas.microsoft.com/office/drawing/2014/main" id="{138CB796-1094-4816-838B-71CF1D6E8F9C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8829;p82">
              <a:extLst>
                <a:ext uri="{FF2B5EF4-FFF2-40B4-BE49-F238E27FC236}">
                  <a16:creationId xmlns:a16="http://schemas.microsoft.com/office/drawing/2014/main" id="{3C903B81-5110-4CE0-B1D8-67BEF31A0B6B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8830;p82">
              <a:extLst>
                <a:ext uri="{FF2B5EF4-FFF2-40B4-BE49-F238E27FC236}">
                  <a16:creationId xmlns:a16="http://schemas.microsoft.com/office/drawing/2014/main" id="{9964CB12-8D28-409B-9217-9075260FF382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8831;p82">
              <a:extLst>
                <a:ext uri="{FF2B5EF4-FFF2-40B4-BE49-F238E27FC236}">
                  <a16:creationId xmlns:a16="http://schemas.microsoft.com/office/drawing/2014/main" id="{EB623F22-5C98-4F06-BBB1-C71EE46969E7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8832;p82">
              <a:extLst>
                <a:ext uri="{FF2B5EF4-FFF2-40B4-BE49-F238E27FC236}">
                  <a16:creationId xmlns:a16="http://schemas.microsoft.com/office/drawing/2014/main" id="{85092ACB-0594-47E5-8970-0F8A820A9DFB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8833;p82">
              <a:extLst>
                <a:ext uri="{FF2B5EF4-FFF2-40B4-BE49-F238E27FC236}">
                  <a16:creationId xmlns:a16="http://schemas.microsoft.com/office/drawing/2014/main" id="{2DCA326B-91DA-4F6F-8DCC-55B1956556FC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8834;p82">
              <a:extLst>
                <a:ext uri="{FF2B5EF4-FFF2-40B4-BE49-F238E27FC236}">
                  <a16:creationId xmlns:a16="http://schemas.microsoft.com/office/drawing/2014/main" id="{38C74CAC-F49B-45E2-91F3-080F8CBC4EEB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7"/>
          <p:cNvSpPr/>
          <p:nvPr/>
        </p:nvSpPr>
        <p:spPr>
          <a:xfrm>
            <a:off x="4206699" y="2194547"/>
            <a:ext cx="751500" cy="75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</a:t>
            </a:r>
            <a:endParaRPr dirty="0"/>
          </a:p>
        </p:txBody>
      </p:sp>
      <p:sp>
        <p:nvSpPr>
          <p:cNvPr id="896" name="Google Shape;896;p47"/>
          <p:cNvSpPr txBox="1"/>
          <p:nvPr/>
        </p:nvSpPr>
        <p:spPr>
          <a:xfrm>
            <a:off x="6042149" y="1955747"/>
            <a:ext cx="1864721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7" name="Google Shape;897;p47"/>
          <p:cNvSpPr txBox="1"/>
          <p:nvPr/>
        </p:nvSpPr>
        <p:spPr>
          <a:xfrm>
            <a:off x="6042150" y="3483200"/>
            <a:ext cx="1619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Marketing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8" name="Google Shape;898;p47"/>
          <p:cNvSpPr txBox="1"/>
          <p:nvPr/>
        </p:nvSpPr>
        <p:spPr>
          <a:xfrm>
            <a:off x="6042150" y="2312447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Deployement on Azure Cloud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899" name="Google Shape;899;p47"/>
          <p:cNvSpPr txBox="1"/>
          <p:nvPr/>
        </p:nvSpPr>
        <p:spPr>
          <a:xfrm>
            <a:off x="6042150" y="383990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Digital Marketing and Ads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900" name="Google Shape;900;p47"/>
          <p:cNvSpPr txBox="1"/>
          <p:nvPr/>
        </p:nvSpPr>
        <p:spPr>
          <a:xfrm>
            <a:off x="1035424" y="1955747"/>
            <a:ext cx="2087326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1" name="Google Shape;901;p47"/>
          <p:cNvSpPr txBox="1"/>
          <p:nvPr/>
        </p:nvSpPr>
        <p:spPr>
          <a:xfrm>
            <a:off x="1503050" y="3483200"/>
            <a:ext cx="1619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2" name="Google Shape;902;p47"/>
          <p:cNvSpPr txBox="1"/>
          <p:nvPr/>
        </p:nvSpPr>
        <p:spPr>
          <a:xfrm>
            <a:off x="561050" y="2312447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Development and Integrating features</a:t>
            </a:r>
          </a:p>
        </p:txBody>
      </p:sp>
      <p:sp>
        <p:nvSpPr>
          <p:cNvPr id="903" name="Google Shape;903;p47"/>
          <p:cNvSpPr txBox="1"/>
          <p:nvPr/>
        </p:nvSpPr>
        <p:spPr>
          <a:xfrm>
            <a:off x="561050" y="383990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Testing with API’s and Training models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904" name="Google Shape;904;p47"/>
          <p:cNvSpPr/>
          <p:nvPr/>
        </p:nvSpPr>
        <p:spPr>
          <a:xfrm>
            <a:off x="6042150" y="2977323"/>
            <a:ext cx="1619700" cy="3567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$ 10,000</a:t>
            </a:r>
            <a:endParaRPr sz="2000" b="1" dirty="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5" name="Google Shape;905;p47"/>
          <p:cNvSpPr/>
          <p:nvPr/>
        </p:nvSpPr>
        <p:spPr>
          <a:xfrm>
            <a:off x="6042150" y="1437700"/>
            <a:ext cx="1619700" cy="356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$ 25,000</a:t>
            </a:r>
            <a:endParaRPr sz="2000" b="1" dirty="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6" name="Google Shape;906;p47"/>
          <p:cNvSpPr/>
          <p:nvPr/>
        </p:nvSpPr>
        <p:spPr>
          <a:xfrm>
            <a:off x="1481700" y="2977323"/>
            <a:ext cx="1619700" cy="3567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$ 10</a:t>
            </a:r>
            <a:endParaRPr sz="2000" b="1" dirty="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7" name="Google Shape;907;p47"/>
          <p:cNvSpPr/>
          <p:nvPr/>
        </p:nvSpPr>
        <p:spPr>
          <a:xfrm>
            <a:off x="1481700" y="1437700"/>
            <a:ext cx="1619700" cy="3567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$ 5</a:t>
            </a:r>
            <a:endParaRPr sz="2000" b="1" dirty="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09" name="Google Shape;909;p47"/>
          <p:cNvGrpSpPr/>
          <p:nvPr/>
        </p:nvGrpSpPr>
        <p:grpSpPr>
          <a:xfrm>
            <a:off x="4420539" y="2383269"/>
            <a:ext cx="403018" cy="373791"/>
            <a:chOff x="-62511900" y="4129100"/>
            <a:chExt cx="304050" cy="282000"/>
          </a:xfrm>
        </p:grpSpPr>
        <p:sp>
          <p:nvSpPr>
            <p:cNvPr id="910" name="Google Shape;910;p4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565DC5E-0D15-446C-9E6F-C6A3DC46BB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99159"/>
              </p:ext>
            </p:extLst>
          </p:nvPr>
        </p:nvGraphicFramePr>
        <p:xfrm>
          <a:off x="2791149" y="1254185"/>
          <a:ext cx="3582600" cy="262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8"/>
          <p:cNvSpPr/>
          <p:nvPr/>
        </p:nvSpPr>
        <p:spPr>
          <a:xfrm rot="10800000">
            <a:off x="4502503" y="1270914"/>
            <a:ext cx="614974" cy="615153"/>
          </a:xfrm>
          <a:custGeom>
            <a:avLst/>
            <a:gdLst/>
            <a:ahLst/>
            <a:cxnLst/>
            <a:rect l="l" t="t" r="r" b="b"/>
            <a:pathLst>
              <a:path w="3437" h="3438" extrusionOk="0">
                <a:moveTo>
                  <a:pt x="1716" y="1"/>
                </a:moveTo>
                <a:cubicBezTo>
                  <a:pt x="764" y="1"/>
                  <a:pt x="0" y="765"/>
                  <a:pt x="0" y="1722"/>
                </a:cubicBezTo>
                <a:cubicBezTo>
                  <a:pt x="0" y="2674"/>
                  <a:pt x="764" y="3437"/>
                  <a:pt x="1716" y="3437"/>
                </a:cubicBezTo>
                <a:cubicBezTo>
                  <a:pt x="2673" y="3437"/>
                  <a:pt x="3437" y="2674"/>
                  <a:pt x="3437" y="1722"/>
                </a:cubicBezTo>
                <a:cubicBezTo>
                  <a:pt x="3437" y="765"/>
                  <a:pt x="2673" y="1"/>
                  <a:pt x="1716" y="1"/>
                </a:cubicBezTo>
                <a:close/>
              </a:path>
            </a:pathLst>
          </a:custGeom>
          <a:solidFill>
            <a:srgbClr val="449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92" name="Google Shape;692;p38"/>
          <p:cNvSpPr/>
          <p:nvPr/>
        </p:nvSpPr>
        <p:spPr>
          <a:xfrm rot="10800000">
            <a:off x="713228" y="1270914"/>
            <a:ext cx="614974" cy="615153"/>
          </a:xfrm>
          <a:custGeom>
            <a:avLst/>
            <a:gdLst/>
            <a:ahLst/>
            <a:cxnLst/>
            <a:rect l="l" t="t" r="r" b="b"/>
            <a:pathLst>
              <a:path w="3437" h="3438" extrusionOk="0">
                <a:moveTo>
                  <a:pt x="1716" y="1"/>
                </a:moveTo>
                <a:cubicBezTo>
                  <a:pt x="764" y="1"/>
                  <a:pt x="0" y="765"/>
                  <a:pt x="0" y="1722"/>
                </a:cubicBezTo>
                <a:cubicBezTo>
                  <a:pt x="0" y="2674"/>
                  <a:pt x="764" y="3437"/>
                  <a:pt x="1716" y="3437"/>
                </a:cubicBezTo>
                <a:cubicBezTo>
                  <a:pt x="2673" y="3437"/>
                  <a:pt x="3437" y="2674"/>
                  <a:pt x="3437" y="1722"/>
                </a:cubicBezTo>
                <a:cubicBezTo>
                  <a:pt x="3437" y="765"/>
                  <a:pt x="2673" y="1"/>
                  <a:pt x="1716" y="1"/>
                </a:cubicBezTo>
                <a:close/>
              </a:path>
            </a:pathLst>
          </a:custGeom>
          <a:solidFill>
            <a:srgbClr val="449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93" name="Google Shape;693;p38"/>
          <p:cNvSpPr txBox="1">
            <a:spLocks noGrp="1"/>
          </p:cNvSpPr>
          <p:nvPr>
            <p:ph type="title" idx="16"/>
          </p:nvPr>
        </p:nvSpPr>
        <p:spPr>
          <a:xfrm>
            <a:off x="4359998" y="1198973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4" name="Google Shape;694;p38"/>
          <p:cNvSpPr/>
          <p:nvPr/>
        </p:nvSpPr>
        <p:spPr>
          <a:xfrm rot="10800000">
            <a:off x="4502503" y="2460612"/>
            <a:ext cx="614974" cy="615153"/>
          </a:xfrm>
          <a:custGeom>
            <a:avLst/>
            <a:gdLst/>
            <a:ahLst/>
            <a:cxnLst/>
            <a:rect l="l" t="t" r="r" b="b"/>
            <a:pathLst>
              <a:path w="3437" h="3438" extrusionOk="0">
                <a:moveTo>
                  <a:pt x="1716" y="1"/>
                </a:moveTo>
                <a:cubicBezTo>
                  <a:pt x="764" y="1"/>
                  <a:pt x="0" y="765"/>
                  <a:pt x="0" y="1722"/>
                </a:cubicBezTo>
                <a:cubicBezTo>
                  <a:pt x="0" y="2674"/>
                  <a:pt x="764" y="3437"/>
                  <a:pt x="1716" y="3437"/>
                </a:cubicBezTo>
                <a:cubicBezTo>
                  <a:pt x="2673" y="3437"/>
                  <a:pt x="3437" y="2674"/>
                  <a:pt x="3437" y="1722"/>
                </a:cubicBezTo>
                <a:cubicBezTo>
                  <a:pt x="3437" y="765"/>
                  <a:pt x="2673" y="1"/>
                  <a:pt x="1716" y="1"/>
                </a:cubicBezTo>
                <a:close/>
              </a:path>
            </a:pathLst>
          </a:custGeom>
          <a:solidFill>
            <a:srgbClr val="449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95" name="Google Shape;695;p38"/>
          <p:cNvSpPr/>
          <p:nvPr/>
        </p:nvSpPr>
        <p:spPr>
          <a:xfrm rot="10800000">
            <a:off x="4502503" y="3652264"/>
            <a:ext cx="614974" cy="615153"/>
          </a:xfrm>
          <a:custGeom>
            <a:avLst/>
            <a:gdLst/>
            <a:ahLst/>
            <a:cxnLst/>
            <a:rect l="l" t="t" r="r" b="b"/>
            <a:pathLst>
              <a:path w="3437" h="3438" extrusionOk="0">
                <a:moveTo>
                  <a:pt x="1716" y="1"/>
                </a:moveTo>
                <a:cubicBezTo>
                  <a:pt x="764" y="1"/>
                  <a:pt x="0" y="765"/>
                  <a:pt x="0" y="1722"/>
                </a:cubicBezTo>
                <a:cubicBezTo>
                  <a:pt x="0" y="2674"/>
                  <a:pt x="764" y="3437"/>
                  <a:pt x="1716" y="3437"/>
                </a:cubicBezTo>
                <a:cubicBezTo>
                  <a:pt x="2673" y="3437"/>
                  <a:pt x="3437" y="2674"/>
                  <a:pt x="3437" y="1722"/>
                </a:cubicBezTo>
                <a:cubicBezTo>
                  <a:pt x="3437" y="765"/>
                  <a:pt x="2673" y="1"/>
                  <a:pt x="1716" y="1"/>
                </a:cubicBezTo>
                <a:close/>
              </a:path>
            </a:pathLst>
          </a:custGeom>
          <a:solidFill>
            <a:srgbClr val="449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96" name="Google Shape;696;p38"/>
          <p:cNvSpPr/>
          <p:nvPr/>
        </p:nvSpPr>
        <p:spPr>
          <a:xfrm rot="10800000">
            <a:off x="713216" y="2460612"/>
            <a:ext cx="614974" cy="615153"/>
          </a:xfrm>
          <a:custGeom>
            <a:avLst/>
            <a:gdLst/>
            <a:ahLst/>
            <a:cxnLst/>
            <a:rect l="l" t="t" r="r" b="b"/>
            <a:pathLst>
              <a:path w="3437" h="3438" extrusionOk="0">
                <a:moveTo>
                  <a:pt x="1716" y="1"/>
                </a:moveTo>
                <a:cubicBezTo>
                  <a:pt x="764" y="1"/>
                  <a:pt x="0" y="765"/>
                  <a:pt x="0" y="1722"/>
                </a:cubicBezTo>
                <a:cubicBezTo>
                  <a:pt x="0" y="2674"/>
                  <a:pt x="764" y="3437"/>
                  <a:pt x="1716" y="3437"/>
                </a:cubicBezTo>
                <a:cubicBezTo>
                  <a:pt x="2673" y="3437"/>
                  <a:pt x="3437" y="2674"/>
                  <a:pt x="3437" y="1722"/>
                </a:cubicBezTo>
                <a:cubicBezTo>
                  <a:pt x="3437" y="765"/>
                  <a:pt x="2673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97" name="Google Shape;697;p38"/>
          <p:cNvSpPr/>
          <p:nvPr/>
        </p:nvSpPr>
        <p:spPr>
          <a:xfrm rot="10800000">
            <a:off x="713216" y="3652264"/>
            <a:ext cx="614974" cy="615153"/>
          </a:xfrm>
          <a:custGeom>
            <a:avLst/>
            <a:gdLst/>
            <a:ahLst/>
            <a:cxnLst/>
            <a:rect l="l" t="t" r="r" b="b"/>
            <a:pathLst>
              <a:path w="3437" h="3438" extrusionOk="0">
                <a:moveTo>
                  <a:pt x="1716" y="1"/>
                </a:moveTo>
                <a:cubicBezTo>
                  <a:pt x="764" y="1"/>
                  <a:pt x="0" y="765"/>
                  <a:pt x="0" y="1722"/>
                </a:cubicBezTo>
                <a:cubicBezTo>
                  <a:pt x="0" y="2674"/>
                  <a:pt x="764" y="3437"/>
                  <a:pt x="1716" y="3437"/>
                </a:cubicBezTo>
                <a:cubicBezTo>
                  <a:pt x="2673" y="3437"/>
                  <a:pt x="3437" y="2674"/>
                  <a:pt x="3437" y="1722"/>
                </a:cubicBezTo>
                <a:cubicBezTo>
                  <a:pt x="3437" y="765"/>
                  <a:pt x="2673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98" name="Google Shape;698;p38"/>
          <p:cNvSpPr txBox="1">
            <a:spLocks noGrp="1"/>
          </p:cNvSpPr>
          <p:nvPr>
            <p:ph type="title" idx="17"/>
          </p:nvPr>
        </p:nvSpPr>
        <p:spPr>
          <a:xfrm>
            <a:off x="4359998" y="2387260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9" name="Google Shape;699;p38"/>
          <p:cNvSpPr txBox="1">
            <a:spLocks noGrp="1"/>
          </p:cNvSpPr>
          <p:nvPr>
            <p:ph type="title" idx="18"/>
          </p:nvPr>
        </p:nvSpPr>
        <p:spPr>
          <a:xfrm>
            <a:off x="4359998" y="357554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 idx="19"/>
          </p:nvPr>
        </p:nvSpPr>
        <p:spPr>
          <a:xfrm>
            <a:off x="560823" y="1198973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1" name="Google Shape;701;p38"/>
          <p:cNvSpPr txBox="1">
            <a:spLocks noGrp="1"/>
          </p:cNvSpPr>
          <p:nvPr>
            <p:ph type="title" idx="20"/>
          </p:nvPr>
        </p:nvSpPr>
        <p:spPr>
          <a:xfrm>
            <a:off x="560823" y="2387260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2" name="Google Shape;702;p38"/>
          <p:cNvSpPr txBox="1">
            <a:spLocks noGrp="1"/>
          </p:cNvSpPr>
          <p:nvPr>
            <p:ph type="title" idx="21"/>
          </p:nvPr>
        </p:nvSpPr>
        <p:spPr>
          <a:xfrm>
            <a:off x="560823" y="357554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3" name="Google Shape;703;p38"/>
          <p:cNvSpPr txBox="1">
            <a:spLocks noGrp="1"/>
          </p:cNvSpPr>
          <p:nvPr>
            <p:ph type="subTitle" idx="2"/>
          </p:nvPr>
        </p:nvSpPr>
        <p:spPr>
          <a:xfrm>
            <a:off x="1502225" y="2940355"/>
            <a:ext cx="230589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share and valuation, of the focused sector</a:t>
            </a:r>
            <a:endParaRPr dirty="0"/>
          </a:p>
        </p:txBody>
      </p:sp>
      <p:sp>
        <p:nvSpPr>
          <p:cNvPr id="704" name="Google Shape;704;p38"/>
          <p:cNvSpPr txBox="1">
            <a:spLocks noGrp="1"/>
          </p:cNvSpPr>
          <p:nvPr>
            <p:ph type="subTitle" idx="4"/>
          </p:nvPr>
        </p:nvSpPr>
        <p:spPr>
          <a:xfrm>
            <a:off x="1502224" y="4117722"/>
            <a:ext cx="230588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we propose to tackle the business problem</a:t>
            </a:r>
            <a:endParaRPr dirty="0"/>
          </a:p>
        </p:txBody>
      </p:sp>
      <p:sp>
        <p:nvSpPr>
          <p:cNvPr id="705" name="Google Shape;705;p38"/>
          <p:cNvSpPr txBox="1">
            <a:spLocks noGrp="1"/>
          </p:cNvSpPr>
          <p:nvPr>
            <p:ph type="subTitle" idx="6"/>
          </p:nvPr>
        </p:nvSpPr>
        <p:spPr>
          <a:xfrm>
            <a:off x="5335886" y="4117722"/>
            <a:ext cx="2226600" cy="429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of our work</a:t>
            </a:r>
            <a:endParaRPr dirty="0"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8"/>
          </p:nvPr>
        </p:nvSpPr>
        <p:spPr>
          <a:xfrm>
            <a:off x="5335886" y="176298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Estimated costs for solution implementation</a:t>
            </a:r>
            <a:endParaRPr dirty="0"/>
          </a:p>
        </p:txBody>
      </p:sp>
      <p:sp>
        <p:nvSpPr>
          <p:cNvPr id="707" name="Google Shape;707;p38"/>
          <p:cNvSpPr txBox="1">
            <a:spLocks noGrp="1"/>
          </p:cNvSpPr>
          <p:nvPr>
            <p:ph type="subTitle" idx="13"/>
          </p:nvPr>
        </p:nvSpPr>
        <p:spPr>
          <a:xfrm>
            <a:off x="5335885" y="2940355"/>
            <a:ext cx="246976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by stage description of our project implementation</a:t>
            </a:r>
            <a:endParaRPr dirty="0"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5"/>
          </p:nvPr>
        </p:nvSpPr>
        <p:spPr>
          <a:xfrm>
            <a:off x="1502225" y="176298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 Level overview of the project</a:t>
            </a:r>
            <a:endParaRPr dirty="0"/>
          </a:p>
        </p:txBody>
      </p:sp>
      <p:sp>
        <p:nvSpPr>
          <p:cNvPr id="709" name="Google Shape;709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10" name="Google Shape;710;p38"/>
          <p:cNvSpPr txBox="1">
            <a:spLocks noGrp="1"/>
          </p:cNvSpPr>
          <p:nvPr>
            <p:ph type="subTitle" idx="1"/>
          </p:nvPr>
        </p:nvSpPr>
        <p:spPr>
          <a:xfrm>
            <a:off x="1502225" y="2577247"/>
            <a:ext cx="293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Market Sizing</a:t>
            </a:r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3"/>
          </p:nvPr>
        </p:nvSpPr>
        <p:spPr>
          <a:xfrm>
            <a:off x="1502225" y="3757047"/>
            <a:ext cx="2927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S</a:t>
            </a:r>
            <a:r>
              <a:rPr lang="en-IN" dirty="0"/>
              <a:t>olutions</a:t>
            </a:r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5"/>
          </p:nvPr>
        </p:nvSpPr>
        <p:spPr>
          <a:xfrm>
            <a:off x="5335886" y="3757047"/>
            <a:ext cx="172382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7"/>
          </p:nvPr>
        </p:nvSpPr>
        <p:spPr>
          <a:xfrm>
            <a:off x="5335885" y="1397447"/>
            <a:ext cx="271890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Budget</a:t>
            </a:r>
            <a:endParaRPr lang="en-IN" dirty="0"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9"/>
          </p:nvPr>
        </p:nvSpPr>
        <p:spPr>
          <a:xfrm>
            <a:off x="5335886" y="2577247"/>
            <a:ext cx="2059996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stages</a:t>
            </a:r>
            <a:endParaRPr dirty="0"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14"/>
          </p:nvPr>
        </p:nvSpPr>
        <p:spPr>
          <a:xfrm>
            <a:off x="1502225" y="1397447"/>
            <a:ext cx="293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grpSp>
        <p:nvGrpSpPr>
          <p:cNvPr id="716" name="Google Shape;716;p38"/>
          <p:cNvGrpSpPr/>
          <p:nvPr/>
        </p:nvGrpSpPr>
        <p:grpSpPr>
          <a:xfrm>
            <a:off x="7692806" y="1255880"/>
            <a:ext cx="1451263" cy="2888569"/>
            <a:chOff x="8243999" y="3352137"/>
            <a:chExt cx="900008" cy="1791360"/>
          </a:xfrm>
        </p:grpSpPr>
        <p:sp>
          <p:nvSpPr>
            <p:cNvPr id="717" name="Google Shape;717;p38"/>
            <p:cNvSpPr/>
            <p:nvPr/>
          </p:nvSpPr>
          <p:spPr>
            <a:xfrm>
              <a:off x="8544087" y="3651693"/>
              <a:ext cx="599917" cy="1192246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8544087" y="3820782"/>
              <a:ext cx="599917" cy="430685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8513428" y="3352137"/>
              <a:ext cx="630576" cy="468776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8243999" y="4251336"/>
              <a:ext cx="900008" cy="892161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8243999" y="3613469"/>
              <a:ext cx="476881" cy="637997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</a:t>
            </a:r>
            <a:r>
              <a:rPr lang="en" dirty="0">
                <a:solidFill>
                  <a:srgbClr val="1D2B95"/>
                </a:solidFill>
              </a:rPr>
              <a:t> &amp; financial analysis</a:t>
            </a:r>
            <a:endParaRPr dirty="0">
              <a:solidFill>
                <a:srgbClr val="1D2B95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C1EE6D-0BB9-4BFA-96D0-40512BF54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081878"/>
              </p:ext>
            </p:extLst>
          </p:nvPr>
        </p:nvGraphicFramePr>
        <p:xfrm>
          <a:off x="713225" y="1179120"/>
          <a:ext cx="7477125" cy="3040380"/>
        </p:xfrm>
        <a:graphic>
          <a:graphicData uri="http://schemas.openxmlformats.org/drawingml/2006/table">
            <a:tbl>
              <a:tblPr/>
              <a:tblGrid>
                <a:gridCol w="1495425">
                  <a:extLst>
                    <a:ext uri="{9D8B030D-6E8A-4147-A177-3AD203B41FA5}">
                      <a16:colId xmlns:a16="http://schemas.microsoft.com/office/drawing/2014/main" val="4082119755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3911327197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2160869059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4040789257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120689802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Darker Grotesque"/>
                        </a:rPr>
                        <a:t>Investments</a:t>
                      </a:r>
                      <a:endParaRPr lang="en-I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B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Darker Grotesque"/>
                        </a:rPr>
                        <a:t>Development</a:t>
                      </a:r>
                      <a:endParaRPr lang="en-I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B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Darker Grotesque"/>
                        </a:rPr>
                        <a:t>Testing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B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Darker Grotesque"/>
                        </a:rPr>
                        <a:t>Deployment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B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Darker Grotesque"/>
                        </a:rPr>
                        <a:t>Marketing</a:t>
                      </a:r>
                      <a:endParaRPr lang="en-I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2B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10621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Darker Grotesque"/>
                        </a:rPr>
                        <a:t>Storage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B6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$ 0.00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$ 1.00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$ 110.00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-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07122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Darker Grotesque"/>
                        </a:rPr>
                        <a:t>Compute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B6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$ 0.00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$ 3.00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$ 365.00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-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80903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Darker Grotesque"/>
                        </a:rPr>
                        <a:t>Security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B6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$ 0.00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$ 1.00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$ 11.00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-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3702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Darker Grotesque"/>
                        </a:rPr>
                        <a:t>API’s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B6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$ 5.00</a:t>
                      </a:r>
                      <a:endParaRPr lang="en-I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$ 5.00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$ 23,625.00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-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98077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Darker Grotesque"/>
                        </a:rPr>
                        <a:t>Ads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B6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-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-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-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$ 10,000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15618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Darker Grotesque"/>
                        </a:rPr>
                        <a:t>Total</a:t>
                      </a:r>
                      <a:endParaRPr lang="en-I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B69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$ 5.00</a:t>
                      </a:r>
                      <a:endParaRPr lang="en-I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$ 10.00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$ 24,111.00</a:t>
                      </a:r>
                      <a:endParaRPr lang="en-I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>
                          <a:solidFill>
                            <a:srgbClr val="1D2B95"/>
                          </a:solidFill>
                          <a:effectLst/>
                          <a:latin typeface="Darker Grotesque"/>
                        </a:rPr>
                        <a:t>$ 10,000</a:t>
                      </a:r>
                      <a:endParaRPr lang="en-I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81217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B7F2F92-9A8A-496C-B8C9-642DD161B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8" y="13398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TextBox 5">
            <a:hlinkClick r:id="rId3" tooltip="Financial Analysis Spreadsheet"/>
            <a:extLst>
              <a:ext uri="{FF2B5EF4-FFF2-40B4-BE49-F238E27FC236}">
                <a16:creationId xmlns:a16="http://schemas.microsoft.com/office/drawing/2014/main" id="{02217902-AFC0-4AD3-9327-40AF118F2734}"/>
              </a:ext>
            </a:extLst>
          </p:cNvPr>
          <p:cNvSpPr txBox="1"/>
          <p:nvPr/>
        </p:nvSpPr>
        <p:spPr>
          <a:xfrm>
            <a:off x="3099547" y="4444253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Financial Analysis Spreadsheet</a:t>
            </a:r>
            <a:endParaRPr lang="en-IN"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"/>
          <p:cNvSpPr txBox="1">
            <a:spLocks noGrp="1"/>
          </p:cNvSpPr>
          <p:nvPr>
            <p:ph type="title" idx="2"/>
          </p:nvPr>
        </p:nvSpPr>
        <p:spPr>
          <a:xfrm>
            <a:off x="1437265" y="1091852"/>
            <a:ext cx="6281100" cy="11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70" name="Google Shape;770;p41"/>
          <p:cNvSpPr txBox="1">
            <a:spLocks noGrp="1"/>
          </p:cNvSpPr>
          <p:nvPr>
            <p:ph type="title"/>
          </p:nvPr>
        </p:nvSpPr>
        <p:spPr>
          <a:xfrm>
            <a:off x="1778065" y="2378000"/>
            <a:ext cx="5599500" cy="1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Stages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831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E189C82-FB87-42F1-B71F-76982A8DEBF8}"/>
              </a:ext>
            </a:extLst>
          </p:cNvPr>
          <p:cNvGrpSpPr/>
          <p:nvPr/>
        </p:nvGrpSpPr>
        <p:grpSpPr>
          <a:xfrm>
            <a:off x="559956" y="287077"/>
            <a:ext cx="8024087" cy="4569346"/>
            <a:chOff x="988729" y="116701"/>
            <a:chExt cx="10211000" cy="746873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48574C-B467-4150-9524-7302203A9505}"/>
                </a:ext>
              </a:extLst>
            </p:cNvPr>
            <p:cNvSpPr/>
            <p:nvPr/>
          </p:nvSpPr>
          <p:spPr>
            <a:xfrm>
              <a:off x="1417191" y="2955430"/>
              <a:ext cx="9358232" cy="1484002"/>
            </a:xfrm>
            <a:custGeom>
              <a:avLst/>
              <a:gdLst>
                <a:gd name="connsiteX0" fmla="*/ 4008787 w 5810726"/>
                <a:gd name="connsiteY0" fmla="*/ 921448 h 921448"/>
                <a:gd name="connsiteX1" fmla="*/ 3324416 w 5810726"/>
                <a:gd name="connsiteY1" fmla="*/ 585406 h 921448"/>
                <a:gd name="connsiteX2" fmla="*/ 2905316 w 5810726"/>
                <a:gd name="connsiteY2" fmla="*/ 363855 h 921448"/>
                <a:gd name="connsiteX3" fmla="*/ 2482215 w 5810726"/>
                <a:gd name="connsiteY3" fmla="*/ 589312 h 921448"/>
                <a:gd name="connsiteX4" fmla="*/ 1801654 w 5810726"/>
                <a:gd name="connsiteY4" fmla="*/ 921448 h 921448"/>
                <a:gd name="connsiteX5" fmla="*/ 1122236 w 5810726"/>
                <a:gd name="connsiteY5" fmla="*/ 590455 h 921448"/>
                <a:gd name="connsiteX6" fmla="*/ 698087 w 5810726"/>
                <a:gd name="connsiteY6" fmla="*/ 363855 h 921448"/>
                <a:gd name="connsiteX7" fmla="*/ 292703 w 5810726"/>
                <a:gd name="connsiteY7" fmla="*/ 568738 h 921448"/>
                <a:gd name="connsiteX8" fmla="*/ 0 w 5810726"/>
                <a:gd name="connsiteY8" fmla="*/ 352425 h 921448"/>
                <a:gd name="connsiteX9" fmla="*/ 698278 w 5810726"/>
                <a:gd name="connsiteY9" fmla="*/ 0 h 921448"/>
                <a:gd name="connsiteX10" fmla="*/ 1377696 w 5810726"/>
                <a:gd name="connsiteY10" fmla="*/ 330994 h 921448"/>
                <a:gd name="connsiteX11" fmla="*/ 1801844 w 5810726"/>
                <a:gd name="connsiteY11" fmla="*/ 557594 h 921448"/>
                <a:gd name="connsiteX12" fmla="*/ 2224945 w 5810726"/>
                <a:gd name="connsiteY12" fmla="*/ 332137 h 921448"/>
                <a:gd name="connsiteX13" fmla="*/ 2905506 w 5810726"/>
                <a:gd name="connsiteY13" fmla="*/ 0 h 921448"/>
                <a:gd name="connsiteX14" fmla="*/ 3589782 w 5810726"/>
                <a:gd name="connsiteY14" fmla="*/ 336042 h 921448"/>
                <a:gd name="connsiteX15" fmla="*/ 4008882 w 5810726"/>
                <a:gd name="connsiteY15" fmla="*/ 557594 h 921448"/>
                <a:gd name="connsiteX16" fmla="*/ 4431887 w 5810726"/>
                <a:gd name="connsiteY16" fmla="*/ 332137 h 921448"/>
                <a:gd name="connsiteX17" fmla="*/ 5112449 w 5810726"/>
                <a:gd name="connsiteY17" fmla="*/ 0 h 921448"/>
                <a:gd name="connsiteX18" fmla="*/ 5810726 w 5810726"/>
                <a:gd name="connsiteY18" fmla="*/ 352425 h 921448"/>
                <a:gd name="connsiteX19" fmla="*/ 5517737 w 5810726"/>
                <a:gd name="connsiteY19" fmla="*/ 568738 h 921448"/>
                <a:gd name="connsiteX20" fmla="*/ 5112353 w 5810726"/>
                <a:gd name="connsiteY20" fmla="*/ 363855 h 921448"/>
                <a:gd name="connsiteX21" fmla="*/ 4689348 w 5810726"/>
                <a:gd name="connsiteY21" fmla="*/ 589312 h 921448"/>
                <a:gd name="connsiteX22" fmla="*/ 4008787 w 5810726"/>
                <a:gd name="connsiteY22" fmla="*/ 921448 h 92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726" h="921448">
                  <a:moveTo>
                    <a:pt x="4008787" y="921448"/>
                  </a:moveTo>
                  <a:cubicBezTo>
                    <a:pt x="3679127" y="921448"/>
                    <a:pt x="3460337" y="729710"/>
                    <a:pt x="3324416" y="585406"/>
                  </a:cubicBezTo>
                  <a:cubicBezTo>
                    <a:pt x="3183922" y="436340"/>
                    <a:pt x="3046762" y="363855"/>
                    <a:pt x="2905316" y="363855"/>
                  </a:cubicBezTo>
                  <a:cubicBezTo>
                    <a:pt x="2768632" y="363855"/>
                    <a:pt x="2638139" y="433388"/>
                    <a:pt x="2482215" y="589312"/>
                  </a:cubicBezTo>
                  <a:cubicBezTo>
                    <a:pt x="2339340" y="732187"/>
                    <a:pt x="2113979" y="921448"/>
                    <a:pt x="1801654" y="921448"/>
                  </a:cubicBezTo>
                  <a:cubicBezTo>
                    <a:pt x="1498092" y="921448"/>
                    <a:pt x="1279112" y="744569"/>
                    <a:pt x="1122236" y="590455"/>
                  </a:cubicBezTo>
                  <a:cubicBezTo>
                    <a:pt x="958405" y="429482"/>
                    <a:pt x="835533" y="363855"/>
                    <a:pt x="698087" y="363855"/>
                  </a:cubicBezTo>
                  <a:cubicBezTo>
                    <a:pt x="537915" y="363160"/>
                    <a:pt x="387137" y="439363"/>
                    <a:pt x="292703" y="568738"/>
                  </a:cubicBezTo>
                  <a:lnTo>
                    <a:pt x="0" y="352425"/>
                  </a:lnTo>
                  <a:cubicBezTo>
                    <a:pt x="163994" y="131211"/>
                    <a:pt x="422906" y="537"/>
                    <a:pt x="698278" y="0"/>
                  </a:cubicBezTo>
                  <a:cubicBezTo>
                    <a:pt x="1001839" y="0"/>
                    <a:pt x="1220819" y="176879"/>
                    <a:pt x="1377696" y="330994"/>
                  </a:cubicBezTo>
                  <a:cubicBezTo>
                    <a:pt x="1539621" y="489871"/>
                    <a:pt x="1666208" y="557594"/>
                    <a:pt x="1801844" y="557594"/>
                  </a:cubicBezTo>
                  <a:cubicBezTo>
                    <a:pt x="1937480" y="557594"/>
                    <a:pt x="2069021" y="488061"/>
                    <a:pt x="2224945" y="332137"/>
                  </a:cubicBezTo>
                  <a:cubicBezTo>
                    <a:pt x="2367820" y="189262"/>
                    <a:pt x="2593181" y="0"/>
                    <a:pt x="2905506" y="0"/>
                  </a:cubicBezTo>
                  <a:cubicBezTo>
                    <a:pt x="3149537" y="0"/>
                    <a:pt x="3379756" y="113062"/>
                    <a:pt x="3589782" y="336042"/>
                  </a:cubicBezTo>
                  <a:cubicBezTo>
                    <a:pt x="3736181" y="491395"/>
                    <a:pt x="3861626" y="557594"/>
                    <a:pt x="4008882" y="557594"/>
                  </a:cubicBezTo>
                  <a:cubicBezTo>
                    <a:pt x="4145471" y="557594"/>
                    <a:pt x="4275582" y="488061"/>
                    <a:pt x="4431887" y="332137"/>
                  </a:cubicBezTo>
                  <a:cubicBezTo>
                    <a:pt x="4574762" y="189262"/>
                    <a:pt x="4800219" y="0"/>
                    <a:pt x="5112449" y="0"/>
                  </a:cubicBezTo>
                  <a:cubicBezTo>
                    <a:pt x="5387820" y="537"/>
                    <a:pt x="5646732" y="131211"/>
                    <a:pt x="5810726" y="352425"/>
                  </a:cubicBezTo>
                  <a:lnTo>
                    <a:pt x="5517737" y="568738"/>
                  </a:lnTo>
                  <a:cubicBezTo>
                    <a:pt x="5423304" y="439363"/>
                    <a:pt x="5272525" y="363159"/>
                    <a:pt x="5112353" y="363855"/>
                  </a:cubicBezTo>
                  <a:cubicBezTo>
                    <a:pt x="4975765" y="363855"/>
                    <a:pt x="4845653" y="433388"/>
                    <a:pt x="4689348" y="589312"/>
                  </a:cubicBezTo>
                  <a:cubicBezTo>
                    <a:pt x="4546759" y="731901"/>
                    <a:pt x="4321017" y="921448"/>
                    <a:pt x="4008787" y="921448"/>
                  </a:cubicBezTo>
                  <a:close/>
                </a:path>
              </a:pathLst>
            </a:custGeom>
            <a:solidFill>
              <a:srgbClr val="4545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C442AF-F148-4932-A7F2-404236B6E6DB}"/>
                </a:ext>
              </a:extLst>
            </p:cNvPr>
            <p:cNvSpPr/>
            <p:nvPr/>
          </p:nvSpPr>
          <p:spPr>
            <a:xfrm>
              <a:off x="1416577" y="2954663"/>
              <a:ext cx="9358078" cy="1484768"/>
            </a:xfrm>
            <a:custGeom>
              <a:avLst/>
              <a:gdLst>
                <a:gd name="connsiteX0" fmla="*/ 5112734 w 5810630"/>
                <a:gd name="connsiteY0" fmla="*/ 9239 h 921924"/>
                <a:gd name="connsiteX1" fmla="*/ 5798534 w 5810630"/>
                <a:gd name="connsiteY1" fmla="*/ 350996 h 921924"/>
                <a:gd name="connsiteX2" fmla="*/ 5520023 w 5810630"/>
                <a:gd name="connsiteY2" fmla="*/ 556832 h 921924"/>
                <a:gd name="connsiteX3" fmla="*/ 5112734 w 5810630"/>
                <a:gd name="connsiteY3" fmla="*/ 355473 h 921924"/>
                <a:gd name="connsiteX4" fmla="*/ 4683252 w 5810630"/>
                <a:gd name="connsiteY4" fmla="*/ 583597 h 921924"/>
                <a:gd name="connsiteX5" fmla="*/ 4009168 w 5810630"/>
                <a:gd name="connsiteY5" fmla="*/ 913162 h 921924"/>
                <a:gd name="connsiteX6" fmla="*/ 3331464 w 5810630"/>
                <a:gd name="connsiteY6" fmla="*/ 579787 h 921924"/>
                <a:gd name="connsiteX7" fmla="*/ 2905506 w 5810630"/>
                <a:gd name="connsiteY7" fmla="*/ 355283 h 921924"/>
                <a:gd name="connsiteX8" fmla="*/ 2476024 w 5810630"/>
                <a:gd name="connsiteY8" fmla="*/ 583406 h 921924"/>
                <a:gd name="connsiteX9" fmla="*/ 1801844 w 5810630"/>
                <a:gd name="connsiteY9" fmla="*/ 912971 h 921924"/>
                <a:gd name="connsiteX10" fmla="*/ 1128808 w 5810630"/>
                <a:gd name="connsiteY10" fmla="*/ 584549 h 921924"/>
                <a:gd name="connsiteX11" fmla="*/ 698278 w 5810630"/>
                <a:gd name="connsiteY11" fmla="*/ 355283 h 921924"/>
                <a:gd name="connsiteX12" fmla="*/ 290989 w 5810630"/>
                <a:gd name="connsiteY12" fmla="*/ 556832 h 921924"/>
                <a:gd name="connsiteX13" fmla="*/ 12763 w 5810630"/>
                <a:gd name="connsiteY13" fmla="*/ 350996 h 921924"/>
                <a:gd name="connsiteX14" fmla="*/ 698563 w 5810630"/>
                <a:gd name="connsiteY14" fmla="*/ 9239 h 921924"/>
                <a:gd name="connsiteX15" fmla="*/ 1371600 w 5810630"/>
                <a:gd name="connsiteY15" fmla="*/ 337661 h 921924"/>
                <a:gd name="connsiteX16" fmla="*/ 1802130 w 5810630"/>
                <a:gd name="connsiteY16" fmla="*/ 566928 h 921924"/>
                <a:gd name="connsiteX17" fmla="*/ 2231708 w 5810630"/>
                <a:gd name="connsiteY17" fmla="*/ 338804 h 921924"/>
                <a:gd name="connsiteX18" fmla="*/ 2905792 w 5810630"/>
                <a:gd name="connsiteY18" fmla="*/ 9239 h 921924"/>
                <a:gd name="connsiteX19" fmla="*/ 3583495 w 5810630"/>
                <a:gd name="connsiteY19" fmla="*/ 342614 h 921924"/>
                <a:gd name="connsiteX20" fmla="*/ 4009454 w 5810630"/>
                <a:gd name="connsiteY20" fmla="*/ 567118 h 921924"/>
                <a:gd name="connsiteX21" fmla="*/ 4438936 w 5810630"/>
                <a:gd name="connsiteY21" fmla="*/ 338518 h 921924"/>
                <a:gd name="connsiteX22" fmla="*/ 5113020 w 5810630"/>
                <a:gd name="connsiteY22" fmla="*/ 9049 h 921924"/>
                <a:gd name="connsiteX23" fmla="*/ 5113020 w 5810630"/>
                <a:gd name="connsiteY23" fmla="*/ 0 h 921924"/>
                <a:gd name="connsiteX24" fmla="*/ 4432459 w 5810630"/>
                <a:gd name="connsiteY24" fmla="*/ 332137 h 921924"/>
                <a:gd name="connsiteX25" fmla="*/ 4009454 w 5810630"/>
                <a:gd name="connsiteY25" fmla="*/ 557593 h 921924"/>
                <a:gd name="connsiteX26" fmla="*/ 3590354 w 5810630"/>
                <a:gd name="connsiteY26" fmla="*/ 336042 h 921924"/>
                <a:gd name="connsiteX27" fmla="*/ 2906078 w 5810630"/>
                <a:gd name="connsiteY27" fmla="*/ 0 h 921924"/>
                <a:gd name="connsiteX28" fmla="*/ 2225516 w 5810630"/>
                <a:gd name="connsiteY28" fmla="*/ 332137 h 921924"/>
                <a:gd name="connsiteX29" fmla="*/ 1802416 w 5810630"/>
                <a:gd name="connsiteY29" fmla="*/ 557593 h 921924"/>
                <a:gd name="connsiteX30" fmla="*/ 1377696 w 5810630"/>
                <a:gd name="connsiteY30" fmla="*/ 331184 h 921924"/>
                <a:gd name="connsiteX31" fmla="*/ 698278 w 5810630"/>
                <a:gd name="connsiteY31" fmla="*/ 191 h 921924"/>
                <a:gd name="connsiteX32" fmla="*/ 0 w 5810630"/>
                <a:gd name="connsiteY32" fmla="*/ 352616 h 921924"/>
                <a:gd name="connsiteX33" fmla="*/ 292894 w 5810630"/>
                <a:gd name="connsiteY33" fmla="*/ 568928 h 921924"/>
                <a:gd name="connsiteX34" fmla="*/ 698278 w 5810630"/>
                <a:gd name="connsiteY34" fmla="*/ 364045 h 921924"/>
                <a:gd name="connsiteX35" fmla="*/ 1122426 w 5810630"/>
                <a:gd name="connsiteY35" fmla="*/ 590645 h 921924"/>
                <a:gd name="connsiteX36" fmla="*/ 1801844 w 5810630"/>
                <a:gd name="connsiteY36" fmla="*/ 921639 h 921924"/>
                <a:gd name="connsiteX37" fmla="*/ 2482405 w 5810630"/>
                <a:gd name="connsiteY37" fmla="*/ 589502 h 921924"/>
                <a:gd name="connsiteX38" fmla="*/ 2905506 w 5810630"/>
                <a:gd name="connsiteY38" fmla="*/ 364331 h 921924"/>
                <a:gd name="connsiteX39" fmla="*/ 3324606 w 5810630"/>
                <a:gd name="connsiteY39" fmla="*/ 585883 h 921924"/>
                <a:gd name="connsiteX40" fmla="*/ 4008977 w 5810630"/>
                <a:gd name="connsiteY40" fmla="*/ 921925 h 921924"/>
                <a:gd name="connsiteX41" fmla="*/ 4689539 w 5810630"/>
                <a:gd name="connsiteY41" fmla="*/ 589788 h 921924"/>
                <a:gd name="connsiteX42" fmla="*/ 5112544 w 5810630"/>
                <a:gd name="connsiteY42" fmla="*/ 364331 h 921924"/>
                <a:gd name="connsiteX43" fmla="*/ 5517928 w 5810630"/>
                <a:gd name="connsiteY43" fmla="*/ 569214 h 921924"/>
                <a:gd name="connsiteX44" fmla="*/ 5810631 w 5810630"/>
                <a:gd name="connsiteY44" fmla="*/ 352901 h 921924"/>
                <a:gd name="connsiteX45" fmla="*/ 5112353 w 5810630"/>
                <a:gd name="connsiteY45" fmla="*/ 476 h 92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10630" h="921924">
                  <a:moveTo>
                    <a:pt x="5112734" y="9239"/>
                  </a:moveTo>
                  <a:cubicBezTo>
                    <a:pt x="5382170" y="9772"/>
                    <a:pt x="5635873" y="136200"/>
                    <a:pt x="5798534" y="350996"/>
                  </a:cubicBezTo>
                  <a:lnTo>
                    <a:pt x="5520023" y="556832"/>
                  </a:lnTo>
                  <a:cubicBezTo>
                    <a:pt x="5423487" y="429389"/>
                    <a:pt x="5272611" y="354798"/>
                    <a:pt x="5112734" y="355473"/>
                  </a:cubicBezTo>
                  <a:cubicBezTo>
                    <a:pt x="4973574" y="355473"/>
                    <a:pt x="4841082" y="425863"/>
                    <a:pt x="4683252" y="583597"/>
                  </a:cubicBezTo>
                  <a:cubicBezTo>
                    <a:pt x="4541806" y="725043"/>
                    <a:pt x="4318064" y="913162"/>
                    <a:pt x="4009168" y="913162"/>
                  </a:cubicBezTo>
                  <a:cubicBezTo>
                    <a:pt x="3683032" y="913162"/>
                    <a:pt x="3466243" y="722662"/>
                    <a:pt x="3331464" y="579787"/>
                  </a:cubicBezTo>
                  <a:cubicBezTo>
                    <a:pt x="3189161" y="428720"/>
                    <a:pt x="3049810" y="355283"/>
                    <a:pt x="2905506" y="355283"/>
                  </a:cubicBezTo>
                  <a:cubicBezTo>
                    <a:pt x="2766251" y="355283"/>
                    <a:pt x="2633758" y="425672"/>
                    <a:pt x="2476024" y="583406"/>
                  </a:cubicBezTo>
                  <a:cubicBezTo>
                    <a:pt x="2334578" y="724853"/>
                    <a:pt x="2110835" y="912971"/>
                    <a:pt x="1801844" y="912971"/>
                  </a:cubicBezTo>
                  <a:cubicBezTo>
                    <a:pt x="1501616" y="912971"/>
                    <a:pt x="1284446" y="737426"/>
                    <a:pt x="1128808" y="584549"/>
                  </a:cubicBezTo>
                  <a:cubicBezTo>
                    <a:pt x="963073" y="421672"/>
                    <a:pt x="838390" y="355283"/>
                    <a:pt x="698278" y="355283"/>
                  </a:cubicBezTo>
                  <a:cubicBezTo>
                    <a:pt x="538368" y="354652"/>
                    <a:pt x="387486" y="429317"/>
                    <a:pt x="290989" y="556832"/>
                  </a:cubicBezTo>
                  <a:lnTo>
                    <a:pt x="12763" y="350996"/>
                  </a:lnTo>
                  <a:cubicBezTo>
                    <a:pt x="175425" y="136201"/>
                    <a:pt x="429128" y="9772"/>
                    <a:pt x="698563" y="9239"/>
                  </a:cubicBezTo>
                  <a:cubicBezTo>
                    <a:pt x="998792" y="9239"/>
                    <a:pt x="1215961" y="184785"/>
                    <a:pt x="1371600" y="337661"/>
                  </a:cubicBezTo>
                  <a:cubicBezTo>
                    <a:pt x="1535144" y="498348"/>
                    <a:pt x="1663922" y="566928"/>
                    <a:pt x="1802130" y="566928"/>
                  </a:cubicBezTo>
                  <a:cubicBezTo>
                    <a:pt x="1940338" y="566928"/>
                    <a:pt x="2073878" y="496538"/>
                    <a:pt x="2231708" y="338804"/>
                  </a:cubicBezTo>
                  <a:cubicBezTo>
                    <a:pt x="2373059" y="197358"/>
                    <a:pt x="2596896" y="9239"/>
                    <a:pt x="2905792" y="9239"/>
                  </a:cubicBezTo>
                  <a:cubicBezTo>
                    <a:pt x="3147155" y="9239"/>
                    <a:pt x="3375184" y="121349"/>
                    <a:pt x="3583495" y="342614"/>
                  </a:cubicBezTo>
                  <a:cubicBezTo>
                    <a:pt x="3731704" y="499967"/>
                    <a:pt x="3859149" y="567118"/>
                    <a:pt x="4009454" y="567118"/>
                  </a:cubicBezTo>
                  <a:cubicBezTo>
                    <a:pt x="4148709" y="567118"/>
                    <a:pt x="4281107" y="496729"/>
                    <a:pt x="4438936" y="338518"/>
                  </a:cubicBezTo>
                  <a:cubicBezTo>
                    <a:pt x="4580382" y="197167"/>
                    <a:pt x="4804220" y="9049"/>
                    <a:pt x="5113020" y="9049"/>
                  </a:cubicBezTo>
                  <a:moveTo>
                    <a:pt x="5113020" y="0"/>
                  </a:moveTo>
                  <a:cubicBezTo>
                    <a:pt x="4800791" y="0"/>
                    <a:pt x="4575143" y="189548"/>
                    <a:pt x="4432459" y="332137"/>
                  </a:cubicBezTo>
                  <a:cubicBezTo>
                    <a:pt x="4276535" y="488061"/>
                    <a:pt x="4146042" y="557593"/>
                    <a:pt x="4009454" y="557593"/>
                  </a:cubicBezTo>
                  <a:cubicBezTo>
                    <a:pt x="3861911" y="557593"/>
                    <a:pt x="3736467" y="490918"/>
                    <a:pt x="3590354" y="336042"/>
                  </a:cubicBezTo>
                  <a:cubicBezTo>
                    <a:pt x="3380804" y="113062"/>
                    <a:pt x="3150108" y="0"/>
                    <a:pt x="2906078" y="0"/>
                  </a:cubicBezTo>
                  <a:cubicBezTo>
                    <a:pt x="2593753" y="0"/>
                    <a:pt x="2368105" y="189548"/>
                    <a:pt x="2225516" y="332137"/>
                  </a:cubicBezTo>
                  <a:cubicBezTo>
                    <a:pt x="2069592" y="488061"/>
                    <a:pt x="1939100" y="557593"/>
                    <a:pt x="1802416" y="557593"/>
                  </a:cubicBezTo>
                  <a:cubicBezTo>
                    <a:pt x="1665732" y="557593"/>
                    <a:pt x="1539335" y="490157"/>
                    <a:pt x="1377696" y="331184"/>
                  </a:cubicBezTo>
                  <a:cubicBezTo>
                    <a:pt x="1220819" y="177070"/>
                    <a:pt x="1001839" y="191"/>
                    <a:pt x="698278" y="191"/>
                  </a:cubicBezTo>
                  <a:cubicBezTo>
                    <a:pt x="422906" y="727"/>
                    <a:pt x="163994" y="131402"/>
                    <a:pt x="0" y="352616"/>
                  </a:cubicBezTo>
                  <a:lnTo>
                    <a:pt x="292894" y="568928"/>
                  </a:lnTo>
                  <a:cubicBezTo>
                    <a:pt x="387328" y="439554"/>
                    <a:pt x="538106" y="363350"/>
                    <a:pt x="698278" y="364045"/>
                  </a:cubicBezTo>
                  <a:cubicBezTo>
                    <a:pt x="835723" y="364046"/>
                    <a:pt x="958596" y="429673"/>
                    <a:pt x="1122426" y="590645"/>
                  </a:cubicBezTo>
                  <a:cubicBezTo>
                    <a:pt x="1279303" y="744760"/>
                    <a:pt x="1498282" y="921639"/>
                    <a:pt x="1801844" y="921639"/>
                  </a:cubicBezTo>
                  <a:cubicBezTo>
                    <a:pt x="2114169" y="921639"/>
                    <a:pt x="2339816" y="732092"/>
                    <a:pt x="2482405" y="589502"/>
                  </a:cubicBezTo>
                  <a:cubicBezTo>
                    <a:pt x="2638806" y="433864"/>
                    <a:pt x="2768822" y="364331"/>
                    <a:pt x="2905506" y="364331"/>
                  </a:cubicBezTo>
                  <a:cubicBezTo>
                    <a:pt x="3047143" y="364331"/>
                    <a:pt x="3184303" y="436817"/>
                    <a:pt x="3324606" y="585883"/>
                  </a:cubicBezTo>
                  <a:cubicBezTo>
                    <a:pt x="3460528" y="730187"/>
                    <a:pt x="3679317" y="921925"/>
                    <a:pt x="4008977" y="921925"/>
                  </a:cubicBezTo>
                  <a:cubicBezTo>
                    <a:pt x="4321207" y="921925"/>
                    <a:pt x="4546950" y="732377"/>
                    <a:pt x="4689539" y="589788"/>
                  </a:cubicBezTo>
                  <a:cubicBezTo>
                    <a:pt x="4845463" y="433864"/>
                    <a:pt x="4975955" y="364331"/>
                    <a:pt x="5112544" y="364331"/>
                  </a:cubicBezTo>
                  <a:cubicBezTo>
                    <a:pt x="5272716" y="363636"/>
                    <a:pt x="5423494" y="439840"/>
                    <a:pt x="5517928" y="569214"/>
                  </a:cubicBezTo>
                  <a:lnTo>
                    <a:pt x="5810631" y="352901"/>
                  </a:lnTo>
                  <a:cubicBezTo>
                    <a:pt x="5646637" y="131688"/>
                    <a:pt x="5387725" y="1013"/>
                    <a:pt x="5112353" y="47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92756F-3572-4014-BE7D-50EB34936660}"/>
                </a:ext>
              </a:extLst>
            </p:cNvPr>
            <p:cNvSpPr/>
            <p:nvPr/>
          </p:nvSpPr>
          <p:spPr>
            <a:xfrm>
              <a:off x="1947462" y="3251956"/>
              <a:ext cx="1199679" cy="252191"/>
            </a:xfrm>
            <a:custGeom>
              <a:avLst/>
              <a:gdLst>
                <a:gd name="connsiteX0" fmla="*/ 736114 w 744906"/>
                <a:gd name="connsiteY0" fmla="*/ 59722 h 156591"/>
                <a:gd name="connsiteX1" fmla="*/ 723588 w 744906"/>
                <a:gd name="connsiteY1" fmla="*/ 54765 h 156591"/>
                <a:gd name="connsiteX2" fmla="*/ 718016 w 744906"/>
                <a:gd name="connsiteY2" fmla="*/ 61722 h 156591"/>
                <a:gd name="connsiteX3" fmla="*/ 723922 w 744906"/>
                <a:gd name="connsiteY3" fmla="*/ 112871 h 156591"/>
                <a:gd name="connsiteX4" fmla="*/ 368639 w 744906"/>
                <a:gd name="connsiteY4" fmla="*/ 0 h 156591"/>
                <a:gd name="connsiteX5" fmla="*/ 4117 w 744906"/>
                <a:gd name="connsiteY5" fmla="*/ 103441 h 156591"/>
                <a:gd name="connsiteX6" fmla="*/ 1260 w 744906"/>
                <a:gd name="connsiteY6" fmla="*/ 116014 h 156591"/>
                <a:gd name="connsiteX7" fmla="*/ 13544 w 744906"/>
                <a:gd name="connsiteY7" fmla="*/ 119087 h 156591"/>
                <a:gd name="connsiteX8" fmla="*/ 13738 w 744906"/>
                <a:gd name="connsiteY8" fmla="*/ 118967 h 156591"/>
                <a:gd name="connsiteX9" fmla="*/ 369115 w 744906"/>
                <a:gd name="connsiteY9" fmla="*/ 18193 h 156591"/>
                <a:gd name="connsiteX10" fmla="*/ 714587 w 744906"/>
                <a:gd name="connsiteY10" fmla="*/ 128206 h 156591"/>
                <a:gd name="connsiteX11" fmla="*/ 662485 w 744906"/>
                <a:gd name="connsiteY11" fmla="*/ 138589 h 156591"/>
                <a:gd name="connsiteX12" fmla="*/ 655342 w 744906"/>
                <a:gd name="connsiteY12" fmla="*/ 149352 h 156591"/>
                <a:gd name="connsiteX13" fmla="*/ 664295 w 744906"/>
                <a:gd name="connsiteY13" fmla="*/ 156591 h 156591"/>
                <a:gd name="connsiteX14" fmla="*/ 666105 w 744906"/>
                <a:gd name="connsiteY14" fmla="*/ 156591 h 156591"/>
                <a:gd name="connsiteX15" fmla="*/ 737638 w 744906"/>
                <a:gd name="connsiteY15" fmla="*/ 142208 h 156591"/>
                <a:gd name="connsiteX16" fmla="*/ 744876 w 744906"/>
                <a:gd name="connsiteY16" fmla="*/ 132683 h 15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4906" h="156591">
                  <a:moveTo>
                    <a:pt x="736114" y="59722"/>
                  </a:moveTo>
                  <a:cubicBezTo>
                    <a:pt x="734024" y="54894"/>
                    <a:pt x="728416" y="52675"/>
                    <a:pt x="723588" y="54765"/>
                  </a:cubicBezTo>
                  <a:cubicBezTo>
                    <a:pt x="720694" y="56018"/>
                    <a:pt x="718607" y="58623"/>
                    <a:pt x="718016" y="61722"/>
                  </a:cubicBezTo>
                  <a:lnTo>
                    <a:pt x="723922" y="112871"/>
                  </a:lnTo>
                  <a:cubicBezTo>
                    <a:pt x="607812" y="36671"/>
                    <a:pt x="491512" y="0"/>
                    <a:pt x="368639" y="0"/>
                  </a:cubicBezTo>
                  <a:cubicBezTo>
                    <a:pt x="239881" y="-55"/>
                    <a:pt x="113654" y="35764"/>
                    <a:pt x="4117" y="103441"/>
                  </a:cubicBezTo>
                  <a:cubicBezTo>
                    <a:pt x="42" y="106253"/>
                    <a:pt x="-1200" y="111718"/>
                    <a:pt x="1260" y="116014"/>
                  </a:cubicBezTo>
                  <a:cubicBezTo>
                    <a:pt x="3803" y="120255"/>
                    <a:pt x="9303" y="121631"/>
                    <a:pt x="13544" y="119087"/>
                  </a:cubicBezTo>
                  <a:cubicBezTo>
                    <a:pt x="13609" y="119048"/>
                    <a:pt x="13673" y="119008"/>
                    <a:pt x="13738" y="118967"/>
                  </a:cubicBezTo>
                  <a:cubicBezTo>
                    <a:pt x="120523" y="52987"/>
                    <a:pt x="243590" y="18089"/>
                    <a:pt x="369115" y="18193"/>
                  </a:cubicBezTo>
                  <a:cubicBezTo>
                    <a:pt x="488368" y="18193"/>
                    <a:pt x="601525" y="54292"/>
                    <a:pt x="714587" y="128206"/>
                  </a:cubicBezTo>
                  <a:lnTo>
                    <a:pt x="662485" y="138589"/>
                  </a:lnTo>
                  <a:cubicBezTo>
                    <a:pt x="657663" y="139767"/>
                    <a:pt x="654554" y="144451"/>
                    <a:pt x="655342" y="149352"/>
                  </a:cubicBezTo>
                  <a:cubicBezTo>
                    <a:pt x="656365" y="153500"/>
                    <a:pt x="660025" y="156459"/>
                    <a:pt x="664295" y="156591"/>
                  </a:cubicBezTo>
                  <a:lnTo>
                    <a:pt x="666105" y="156591"/>
                  </a:lnTo>
                  <a:lnTo>
                    <a:pt x="737638" y="142208"/>
                  </a:lnTo>
                  <a:cubicBezTo>
                    <a:pt x="742129" y="141348"/>
                    <a:pt x="745250" y="137241"/>
                    <a:pt x="744876" y="1326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3CB7DCF-36D6-433C-9071-EA498FBA727A}"/>
                </a:ext>
              </a:extLst>
            </p:cNvPr>
            <p:cNvSpPr/>
            <p:nvPr/>
          </p:nvSpPr>
          <p:spPr>
            <a:xfrm>
              <a:off x="1947462" y="3233701"/>
              <a:ext cx="1199679" cy="252037"/>
            </a:xfrm>
            <a:custGeom>
              <a:avLst/>
              <a:gdLst>
                <a:gd name="connsiteX0" fmla="*/ 736114 w 744906"/>
                <a:gd name="connsiteY0" fmla="*/ 59722 h 156495"/>
                <a:gd name="connsiteX1" fmla="*/ 723588 w 744906"/>
                <a:gd name="connsiteY1" fmla="*/ 54765 h 156495"/>
                <a:gd name="connsiteX2" fmla="*/ 718016 w 744906"/>
                <a:gd name="connsiteY2" fmla="*/ 61722 h 156495"/>
                <a:gd name="connsiteX3" fmla="*/ 723922 w 744906"/>
                <a:gd name="connsiteY3" fmla="*/ 112871 h 156495"/>
                <a:gd name="connsiteX4" fmla="*/ 368639 w 744906"/>
                <a:gd name="connsiteY4" fmla="*/ 0 h 156495"/>
                <a:gd name="connsiteX5" fmla="*/ 4117 w 744906"/>
                <a:gd name="connsiteY5" fmla="*/ 103346 h 156495"/>
                <a:gd name="connsiteX6" fmla="*/ 1260 w 744906"/>
                <a:gd name="connsiteY6" fmla="*/ 115920 h 156495"/>
                <a:gd name="connsiteX7" fmla="*/ 13544 w 744906"/>
                <a:gd name="connsiteY7" fmla="*/ 118992 h 156495"/>
                <a:gd name="connsiteX8" fmla="*/ 13738 w 744906"/>
                <a:gd name="connsiteY8" fmla="*/ 118872 h 156495"/>
                <a:gd name="connsiteX9" fmla="*/ 369115 w 744906"/>
                <a:gd name="connsiteY9" fmla="*/ 18098 h 156495"/>
                <a:gd name="connsiteX10" fmla="*/ 714587 w 744906"/>
                <a:gd name="connsiteY10" fmla="*/ 128111 h 156495"/>
                <a:gd name="connsiteX11" fmla="*/ 662485 w 744906"/>
                <a:gd name="connsiteY11" fmla="*/ 138493 h 156495"/>
                <a:gd name="connsiteX12" fmla="*/ 655342 w 744906"/>
                <a:gd name="connsiteY12" fmla="*/ 149257 h 156495"/>
                <a:gd name="connsiteX13" fmla="*/ 664295 w 744906"/>
                <a:gd name="connsiteY13" fmla="*/ 156496 h 156495"/>
                <a:gd name="connsiteX14" fmla="*/ 666105 w 744906"/>
                <a:gd name="connsiteY14" fmla="*/ 156496 h 156495"/>
                <a:gd name="connsiteX15" fmla="*/ 737638 w 744906"/>
                <a:gd name="connsiteY15" fmla="*/ 142113 h 156495"/>
                <a:gd name="connsiteX16" fmla="*/ 744876 w 744906"/>
                <a:gd name="connsiteY16" fmla="*/ 132588 h 15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4906" h="156495">
                  <a:moveTo>
                    <a:pt x="736114" y="59722"/>
                  </a:moveTo>
                  <a:cubicBezTo>
                    <a:pt x="734024" y="54894"/>
                    <a:pt x="728416" y="52675"/>
                    <a:pt x="723588" y="54765"/>
                  </a:cubicBezTo>
                  <a:cubicBezTo>
                    <a:pt x="720694" y="56018"/>
                    <a:pt x="718607" y="58623"/>
                    <a:pt x="718016" y="61722"/>
                  </a:cubicBezTo>
                  <a:lnTo>
                    <a:pt x="723922" y="112871"/>
                  </a:lnTo>
                  <a:cubicBezTo>
                    <a:pt x="607812" y="36671"/>
                    <a:pt x="491512" y="0"/>
                    <a:pt x="368639" y="0"/>
                  </a:cubicBezTo>
                  <a:cubicBezTo>
                    <a:pt x="239890" y="-84"/>
                    <a:pt x="113664" y="35703"/>
                    <a:pt x="4117" y="103346"/>
                  </a:cubicBezTo>
                  <a:cubicBezTo>
                    <a:pt x="42" y="106158"/>
                    <a:pt x="-1200" y="111623"/>
                    <a:pt x="1260" y="115920"/>
                  </a:cubicBezTo>
                  <a:cubicBezTo>
                    <a:pt x="3803" y="120160"/>
                    <a:pt x="9303" y="121536"/>
                    <a:pt x="13544" y="118992"/>
                  </a:cubicBezTo>
                  <a:cubicBezTo>
                    <a:pt x="13609" y="118953"/>
                    <a:pt x="13673" y="118913"/>
                    <a:pt x="13738" y="118872"/>
                  </a:cubicBezTo>
                  <a:cubicBezTo>
                    <a:pt x="120523" y="52892"/>
                    <a:pt x="243590" y="17994"/>
                    <a:pt x="369115" y="18098"/>
                  </a:cubicBezTo>
                  <a:cubicBezTo>
                    <a:pt x="488368" y="18098"/>
                    <a:pt x="601525" y="54197"/>
                    <a:pt x="714587" y="128111"/>
                  </a:cubicBezTo>
                  <a:lnTo>
                    <a:pt x="662485" y="138493"/>
                  </a:lnTo>
                  <a:cubicBezTo>
                    <a:pt x="657663" y="139672"/>
                    <a:pt x="654554" y="144356"/>
                    <a:pt x="655342" y="149257"/>
                  </a:cubicBezTo>
                  <a:cubicBezTo>
                    <a:pt x="656365" y="153405"/>
                    <a:pt x="660025" y="156364"/>
                    <a:pt x="664295" y="156496"/>
                  </a:cubicBezTo>
                  <a:lnTo>
                    <a:pt x="666105" y="156496"/>
                  </a:lnTo>
                  <a:lnTo>
                    <a:pt x="737638" y="142113"/>
                  </a:lnTo>
                  <a:cubicBezTo>
                    <a:pt x="742129" y="141253"/>
                    <a:pt x="745250" y="137146"/>
                    <a:pt x="744876" y="1325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0C4C8B-28E8-4C5B-BFD6-B1092AFEE96D}"/>
                </a:ext>
              </a:extLst>
            </p:cNvPr>
            <p:cNvSpPr/>
            <p:nvPr/>
          </p:nvSpPr>
          <p:spPr>
            <a:xfrm>
              <a:off x="3719870" y="3920313"/>
              <a:ext cx="1217876" cy="258952"/>
            </a:xfrm>
            <a:custGeom>
              <a:avLst/>
              <a:gdLst>
                <a:gd name="connsiteX0" fmla="*/ 748679 w 756205"/>
                <a:gd name="connsiteY0" fmla="*/ 13342 h 160789"/>
                <a:gd name="connsiteX1" fmla="*/ 676765 w 756205"/>
                <a:gd name="connsiteY1" fmla="*/ 1055 h 160789"/>
                <a:gd name="connsiteX2" fmla="*/ 663940 w 756205"/>
                <a:gd name="connsiteY2" fmla="*/ 5173 h 160789"/>
                <a:gd name="connsiteX3" fmla="*/ 668058 w 756205"/>
                <a:gd name="connsiteY3" fmla="*/ 17999 h 160789"/>
                <a:gd name="connsiteX4" fmla="*/ 673717 w 756205"/>
                <a:gd name="connsiteY4" fmla="*/ 18962 h 160789"/>
                <a:gd name="connsiteX5" fmla="*/ 724962 w 756205"/>
                <a:gd name="connsiteY5" fmla="*/ 27820 h 160789"/>
                <a:gd name="connsiteX6" fmla="*/ 371679 w 756205"/>
                <a:gd name="connsiteY6" fmla="*/ 142120 h 160789"/>
                <a:gd name="connsiteX7" fmla="*/ 14016 w 756205"/>
                <a:gd name="connsiteY7" fmla="*/ 23915 h 160789"/>
                <a:gd name="connsiteX8" fmla="*/ 1442 w 756205"/>
                <a:gd name="connsiteY8" fmla="*/ 26392 h 160789"/>
                <a:gd name="connsiteX9" fmla="*/ 3824 w 756205"/>
                <a:gd name="connsiteY9" fmla="*/ 39060 h 160789"/>
                <a:gd name="connsiteX10" fmla="*/ 371679 w 756205"/>
                <a:gd name="connsiteY10" fmla="*/ 160789 h 160789"/>
                <a:gd name="connsiteX11" fmla="*/ 736296 w 756205"/>
                <a:gd name="connsiteY11" fmla="*/ 42203 h 160789"/>
                <a:gd name="connsiteX12" fmla="*/ 731724 w 756205"/>
                <a:gd name="connsiteY12" fmla="*/ 94305 h 160789"/>
                <a:gd name="connsiteX13" fmla="*/ 740011 w 756205"/>
                <a:gd name="connsiteY13" fmla="*/ 103830 h 160789"/>
                <a:gd name="connsiteX14" fmla="*/ 740773 w 756205"/>
                <a:gd name="connsiteY14" fmla="*/ 103830 h 160789"/>
                <a:gd name="connsiteX15" fmla="*/ 749822 w 756205"/>
                <a:gd name="connsiteY15" fmla="*/ 95543 h 160789"/>
                <a:gd name="connsiteX16" fmla="*/ 756204 w 756205"/>
                <a:gd name="connsiteY16" fmla="*/ 22867 h 160789"/>
                <a:gd name="connsiteX17" fmla="*/ 748679 w 756205"/>
                <a:gd name="connsiteY17" fmla="*/ 13342 h 16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6205" h="160789">
                  <a:moveTo>
                    <a:pt x="748679" y="13342"/>
                  </a:moveTo>
                  <a:lnTo>
                    <a:pt x="676765" y="1055"/>
                  </a:lnTo>
                  <a:cubicBezTo>
                    <a:pt x="672086" y="-1349"/>
                    <a:pt x="666344" y="495"/>
                    <a:pt x="663940" y="5173"/>
                  </a:cubicBezTo>
                  <a:cubicBezTo>
                    <a:pt x="661535" y="9852"/>
                    <a:pt x="663379" y="15594"/>
                    <a:pt x="668058" y="17999"/>
                  </a:cubicBezTo>
                  <a:cubicBezTo>
                    <a:pt x="669800" y="18894"/>
                    <a:pt x="671776" y="19230"/>
                    <a:pt x="673717" y="18962"/>
                  </a:cubicBezTo>
                  <a:lnTo>
                    <a:pt x="724962" y="27820"/>
                  </a:lnTo>
                  <a:cubicBezTo>
                    <a:pt x="608661" y="105068"/>
                    <a:pt x="493028" y="142120"/>
                    <a:pt x="371679" y="142120"/>
                  </a:cubicBezTo>
                  <a:cubicBezTo>
                    <a:pt x="250331" y="142120"/>
                    <a:pt x="132316" y="103830"/>
                    <a:pt x="14016" y="23915"/>
                  </a:cubicBezTo>
                  <a:cubicBezTo>
                    <a:pt x="9813" y="21376"/>
                    <a:pt x="4369" y="22449"/>
                    <a:pt x="1442" y="26392"/>
                  </a:cubicBezTo>
                  <a:cubicBezTo>
                    <a:pt x="-1176" y="30592"/>
                    <a:pt x="-141" y="36097"/>
                    <a:pt x="3824" y="39060"/>
                  </a:cubicBezTo>
                  <a:cubicBezTo>
                    <a:pt x="125267" y="120975"/>
                    <a:pt x="245663" y="160789"/>
                    <a:pt x="371679" y="160789"/>
                  </a:cubicBezTo>
                  <a:cubicBezTo>
                    <a:pt x="497695" y="160789"/>
                    <a:pt x="616472" y="122022"/>
                    <a:pt x="736296" y="42203"/>
                  </a:cubicBezTo>
                  <a:lnTo>
                    <a:pt x="731724" y="94305"/>
                  </a:lnTo>
                  <a:cubicBezTo>
                    <a:pt x="731684" y="99117"/>
                    <a:pt x="735239" y="103204"/>
                    <a:pt x="740011" y="103830"/>
                  </a:cubicBezTo>
                  <a:lnTo>
                    <a:pt x="740773" y="103830"/>
                  </a:lnTo>
                  <a:cubicBezTo>
                    <a:pt x="745404" y="103637"/>
                    <a:pt x="749223" y="100139"/>
                    <a:pt x="749822" y="95543"/>
                  </a:cubicBezTo>
                  <a:lnTo>
                    <a:pt x="756204" y="22867"/>
                  </a:lnTo>
                  <a:cubicBezTo>
                    <a:pt x="756305" y="18298"/>
                    <a:pt x="753147" y="14301"/>
                    <a:pt x="748679" y="133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3A577BB-10B0-4B81-8304-77818BD05482}"/>
                </a:ext>
              </a:extLst>
            </p:cNvPr>
            <p:cNvSpPr/>
            <p:nvPr/>
          </p:nvSpPr>
          <p:spPr>
            <a:xfrm>
              <a:off x="3719870" y="3903602"/>
              <a:ext cx="1217876" cy="257253"/>
            </a:xfrm>
            <a:custGeom>
              <a:avLst/>
              <a:gdLst>
                <a:gd name="connsiteX0" fmla="*/ 748679 w 756205"/>
                <a:gd name="connsiteY0" fmla="*/ 12287 h 159734"/>
                <a:gd name="connsiteX1" fmla="*/ 676765 w 756205"/>
                <a:gd name="connsiteY1" fmla="*/ 0 h 159734"/>
                <a:gd name="connsiteX2" fmla="*/ 668635 w 756205"/>
                <a:gd name="connsiteY2" fmla="*/ 10741 h 159734"/>
                <a:gd name="connsiteX3" fmla="*/ 673717 w 756205"/>
                <a:gd name="connsiteY3" fmla="*/ 17907 h 159734"/>
                <a:gd name="connsiteX4" fmla="*/ 724962 w 756205"/>
                <a:gd name="connsiteY4" fmla="*/ 26765 h 159734"/>
                <a:gd name="connsiteX5" fmla="*/ 371679 w 756205"/>
                <a:gd name="connsiteY5" fmla="*/ 141542 h 159734"/>
                <a:gd name="connsiteX6" fmla="*/ 14016 w 756205"/>
                <a:gd name="connsiteY6" fmla="*/ 22860 h 159734"/>
                <a:gd name="connsiteX7" fmla="*/ 1442 w 756205"/>
                <a:gd name="connsiteY7" fmla="*/ 25337 h 159734"/>
                <a:gd name="connsiteX8" fmla="*/ 3824 w 756205"/>
                <a:gd name="connsiteY8" fmla="*/ 38005 h 159734"/>
                <a:gd name="connsiteX9" fmla="*/ 371679 w 756205"/>
                <a:gd name="connsiteY9" fmla="*/ 159734 h 159734"/>
                <a:gd name="connsiteX10" fmla="*/ 736296 w 756205"/>
                <a:gd name="connsiteY10" fmla="*/ 41148 h 159734"/>
                <a:gd name="connsiteX11" fmla="*/ 731724 w 756205"/>
                <a:gd name="connsiteY11" fmla="*/ 93250 h 159734"/>
                <a:gd name="connsiteX12" fmla="*/ 740011 w 756205"/>
                <a:gd name="connsiteY12" fmla="*/ 102775 h 159734"/>
                <a:gd name="connsiteX13" fmla="*/ 740773 w 756205"/>
                <a:gd name="connsiteY13" fmla="*/ 102775 h 159734"/>
                <a:gd name="connsiteX14" fmla="*/ 749822 w 756205"/>
                <a:gd name="connsiteY14" fmla="*/ 94488 h 159734"/>
                <a:gd name="connsiteX15" fmla="*/ 756204 w 756205"/>
                <a:gd name="connsiteY15" fmla="*/ 21812 h 159734"/>
                <a:gd name="connsiteX16" fmla="*/ 748679 w 756205"/>
                <a:gd name="connsiteY16" fmla="*/ 12287 h 15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6205" h="159734">
                  <a:moveTo>
                    <a:pt x="748679" y="12287"/>
                  </a:moveTo>
                  <a:lnTo>
                    <a:pt x="676765" y="0"/>
                  </a:lnTo>
                  <a:cubicBezTo>
                    <a:pt x="671554" y="721"/>
                    <a:pt x="667914" y="5530"/>
                    <a:pt x="668635" y="10741"/>
                  </a:cubicBezTo>
                  <a:cubicBezTo>
                    <a:pt x="669061" y="13815"/>
                    <a:pt x="670957" y="16489"/>
                    <a:pt x="673717" y="17907"/>
                  </a:cubicBezTo>
                  <a:lnTo>
                    <a:pt x="724962" y="26765"/>
                  </a:lnTo>
                  <a:cubicBezTo>
                    <a:pt x="608661" y="104013"/>
                    <a:pt x="493028" y="141542"/>
                    <a:pt x="371679" y="141542"/>
                  </a:cubicBezTo>
                  <a:cubicBezTo>
                    <a:pt x="250331" y="141542"/>
                    <a:pt x="132316" y="102775"/>
                    <a:pt x="14016" y="22860"/>
                  </a:cubicBezTo>
                  <a:cubicBezTo>
                    <a:pt x="9813" y="20321"/>
                    <a:pt x="4369" y="21394"/>
                    <a:pt x="1442" y="25337"/>
                  </a:cubicBezTo>
                  <a:cubicBezTo>
                    <a:pt x="-1176" y="29537"/>
                    <a:pt x="-141" y="35042"/>
                    <a:pt x="3824" y="38005"/>
                  </a:cubicBezTo>
                  <a:cubicBezTo>
                    <a:pt x="125267" y="119920"/>
                    <a:pt x="245663" y="159734"/>
                    <a:pt x="371679" y="159734"/>
                  </a:cubicBezTo>
                  <a:cubicBezTo>
                    <a:pt x="497695" y="159734"/>
                    <a:pt x="616472" y="120968"/>
                    <a:pt x="736296" y="41148"/>
                  </a:cubicBezTo>
                  <a:lnTo>
                    <a:pt x="731724" y="93250"/>
                  </a:lnTo>
                  <a:cubicBezTo>
                    <a:pt x="731684" y="98062"/>
                    <a:pt x="735239" y="102149"/>
                    <a:pt x="740011" y="102775"/>
                  </a:cubicBezTo>
                  <a:lnTo>
                    <a:pt x="740773" y="102775"/>
                  </a:lnTo>
                  <a:cubicBezTo>
                    <a:pt x="745404" y="102582"/>
                    <a:pt x="749223" y="99084"/>
                    <a:pt x="749822" y="94488"/>
                  </a:cubicBezTo>
                  <a:lnTo>
                    <a:pt x="756204" y="21812"/>
                  </a:lnTo>
                  <a:cubicBezTo>
                    <a:pt x="756305" y="17243"/>
                    <a:pt x="753147" y="13246"/>
                    <a:pt x="748679" y="122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6B5F68-E3C6-4A1B-93F9-96E04D0CE7F6}"/>
                </a:ext>
              </a:extLst>
            </p:cNvPr>
            <p:cNvSpPr/>
            <p:nvPr/>
          </p:nvSpPr>
          <p:spPr>
            <a:xfrm>
              <a:off x="5491394" y="3251956"/>
              <a:ext cx="1213382" cy="252805"/>
            </a:xfrm>
            <a:custGeom>
              <a:avLst/>
              <a:gdLst>
                <a:gd name="connsiteX0" fmla="*/ 745410 w 753415"/>
                <a:gd name="connsiteY0" fmla="*/ 59722 h 156972"/>
                <a:gd name="connsiteX1" fmla="*/ 732885 w 753415"/>
                <a:gd name="connsiteY1" fmla="*/ 54765 h 156972"/>
                <a:gd name="connsiteX2" fmla="*/ 727313 w 753415"/>
                <a:gd name="connsiteY2" fmla="*/ 61722 h 156972"/>
                <a:gd name="connsiteX3" fmla="*/ 733028 w 753415"/>
                <a:gd name="connsiteY3" fmla="*/ 110966 h 156972"/>
                <a:gd name="connsiteX4" fmla="*/ 375364 w 753415"/>
                <a:gd name="connsiteY4" fmla="*/ 0 h 156972"/>
                <a:gd name="connsiteX5" fmla="*/ 3889 w 753415"/>
                <a:gd name="connsiteY5" fmla="*/ 123825 h 156972"/>
                <a:gd name="connsiteX6" fmla="*/ 1413 w 753415"/>
                <a:gd name="connsiteY6" fmla="*/ 136493 h 156972"/>
                <a:gd name="connsiteX7" fmla="*/ 8937 w 753415"/>
                <a:gd name="connsiteY7" fmla="*/ 140494 h 156972"/>
                <a:gd name="connsiteX8" fmla="*/ 14081 w 753415"/>
                <a:gd name="connsiteY8" fmla="*/ 138970 h 156972"/>
                <a:gd name="connsiteX9" fmla="*/ 374983 w 753415"/>
                <a:gd name="connsiteY9" fmla="*/ 18574 h 156972"/>
                <a:gd name="connsiteX10" fmla="*/ 725122 w 753415"/>
                <a:gd name="connsiteY10" fmla="*/ 128206 h 156972"/>
                <a:gd name="connsiteX11" fmla="*/ 671020 w 753415"/>
                <a:gd name="connsiteY11" fmla="*/ 138970 h 156972"/>
                <a:gd name="connsiteX12" fmla="*/ 663876 w 753415"/>
                <a:gd name="connsiteY12" fmla="*/ 149733 h 156972"/>
                <a:gd name="connsiteX13" fmla="*/ 672830 w 753415"/>
                <a:gd name="connsiteY13" fmla="*/ 156972 h 156972"/>
                <a:gd name="connsiteX14" fmla="*/ 674544 w 753415"/>
                <a:gd name="connsiteY14" fmla="*/ 156972 h 156972"/>
                <a:gd name="connsiteX15" fmla="*/ 746172 w 753415"/>
                <a:gd name="connsiteY15" fmla="*/ 142589 h 156972"/>
                <a:gd name="connsiteX16" fmla="*/ 753411 w 753415"/>
                <a:gd name="connsiteY16" fmla="*/ 133064 h 15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3415" h="156972">
                  <a:moveTo>
                    <a:pt x="745410" y="59722"/>
                  </a:moveTo>
                  <a:cubicBezTo>
                    <a:pt x="743320" y="54894"/>
                    <a:pt x="737713" y="52675"/>
                    <a:pt x="732885" y="54765"/>
                  </a:cubicBezTo>
                  <a:cubicBezTo>
                    <a:pt x="729990" y="56018"/>
                    <a:pt x="727904" y="58623"/>
                    <a:pt x="727313" y="61722"/>
                  </a:cubicBezTo>
                  <a:lnTo>
                    <a:pt x="733028" y="110966"/>
                  </a:lnTo>
                  <a:cubicBezTo>
                    <a:pt x="618728" y="37338"/>
                    <a:pt x="498237" y="0"/>
                    <a:pt x="375364" y="0"/>
                  </a:cubicBezTo>
                  <a:cubicBezTo>
                    <a:pt x="248491" y="0"/>
                    <a:pt x="127143" y="40386"/>
                    <a:pt x="3889" y="123825"/>
                  </a:cubicBezTo>
                  <a:cubicBezTo>
                    <a:pt x="-108" y="126759"/>
                    <a:pt x="-1185" y="132270"/>
                    <a:pt x="1413" y="136493"/>
                  </a:cubicBezTo>
                  <a:cubicBezTo>
                    <a:pt x="3151" y="138937"/>
                    <a:pt x="5939" y="140419"/>
                    <a:pt x="8937" y="140494"/>
                  </a:cubicBezTo>
                  <a:cubicBezTo>
                    <a:pt x="10763" y="140489"/>
                    <a:pt x="12548" y="139960"/>
                    <a:pt x="14081" y="138970"/>
                  </a:cubicBezTo>
                  <a:cubicBezTo>
                    <a:pt x="133810" y="57912"/>
                    <a:pt x="252206" y="18574"/>
                    <a:pt x="374983" y="18574"/>
                  </a:cubicBezTo>
                  <a:cubicBezTo>
                    <a:pt x="495189" y="18574"/>
                    <a:pt x="613108" y="55435"/>
                    <a:pt x="725122" y="128206"/>
                  </a:cubicBezTo>
                  <a:lnTo>
                    <a:pt x="671020" y="138970"/>
                  </a:lnTo>
                  <a:cubicBezTo>
                    <a:pt x="666198" y="140148"/>
                    <a:pt x="663089" y="144832"/>
                    <a:pt x="663876" y="149733"/>
                  </a:cubicBezTo>
                  <a:cubicBezTo>
                    <a:pt x="664900" y="153881"/>
                    <a:pt x="668560" y="156840"/>
                    <a:pt x="672830" y="156972"/>
                  </a:cubicBezTo>
                  <a:lnTo>
                    <a:pt x="674544" y="156972"/>
                  </a:lnTo>
                  <a:lnTo>
                    <a:pt x="746172" y="142589"/>
                  </a:lnTo>
                  <a:cubicBezTo>
                    <a:pt x="750527" y="141515"/>
                    <a:pt x="753542" y="137548"/>
                    <a:pt x="753411" y="1330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5D9A96-9273-4432-88A9-CDB40CD62E5F}"/>
                </a:ext>
              </a:extLst>
            </p:cNvPr>
            <p:cNvSpPr/>
            <p:nvPr/>
          </p:nvSpPr>
          <p:spPr>
            <a:xfrm>
              <a:off x="5491394" y="3233701"/>
              <a:ext cx="1213382" cy="252805"/>
            </a:xfrm>
            <a:custGeom>
              <a:avLst/>
              <a:gdLst>
                <a:gd name="connsiteX0" fmla="*/ 745410 w 753415"/>
                <a:gd name="connsiteY0" fmla="*/ 59722 h 156972"/>
                <a:gd name="connsiteX1" fmla="*/ 732885 w 753415"/>
                <a:gd name="connsiteY1" fmla="*/ 54765 h 156972"/>
                <a:gd name="connsiteX2" fmla="*/ 727313 w 753415"/>
                <a:gd name="connsiteY2" fmla="*/ 61722 h 156972"/>
                <a:gd name="connsiteX3" fmla="*/ 733028 w 753415"/>
                <a:gd name="connsiteY3" fmla="*/ 110966 h 156972"/>
                <a:gd name="connsiteX4" fmla="*/ 375364 w 753415"/>
                <a:gd name="connsiteY4" fmla="*/ 0 h 156972"/>
                <a:gd name="connsiteX5" fmla="*/ 3889 w 753415"/>
                <a:gd name="connsiteY5" fmla="*/ 123825 h 156972"/>
                <a:gd name="connsiteX6" fmla="*/ 1413 w 753415"/>
                <a:gd name="connsiteY6" fmla="*/ 136493 h 156972"/>
                <a:gd name="connsiteX7" fmla="*/ 8937 w 753415"/>
                <a:gd name="connsiteY7" fmla="*/ 140494 h 156972"/>
                <a:gd name="connsiteX8" fmla="*/ 14081 w 753415"/>
                <a:gd name="connsiteY8" fmla="*/ 138970 h 156972"/>
                <a:gd name="connsiteX9" fmla="*/ 374983 w 753415"/>
                <a:gd name="connsiteY9" fmla="*/ 18574 h 156972"/>
                <a:gd name="connsiteX10" fmla="*/ 725122 w 753415"/>
                <a:gd name="connsiteY10" fmla="*/ 128206 h 156972"/>
                <a:gd name="connsiteX11" fmla="*/ 671020 w 753415"/>
                <a:gd name="connsiteY11" fmla="*/ 138970 h 156972"/>
                <a:gd name="connsiteX12" fmla="*/ 663876 w 753415"/>
                <a:gd name="connsiteY12" fmla="*/ 149733 h 156972"/>
                <a:gd name="connsiteX13" fmla="*/ 672830 w 753415"/>
                <a:gd name="connsiteY13" fmla="*/ 156972 h 156972"/>
                <a:gd name="connsiteX14" fmla="*/ 674544 w 753415"/>
                <a:gd name="connsiteY14" fmla="*/ 156972 h 156972"/>
                <a:gd name="connsiteX15" fmla="*/ 746172 w 753415"/>
                <a:gd name="connsiteY15" fmla="*/ 142589 h 156972"/>
                <a:gd name="connsiteX16" fmla="*/ 753411 w 753415"/>
                <a:gd name="connsiteY16" fmla="*/ 133064 h 15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3415" h="156972">
                  <a:moveTo>
                    <a:pt x="745410" y="59722"/>
                  </a:moveTo>
                  <a:cubicBezTo>
                    <a:pt x="743320" y="54894"/>
                    <a:pt x="737713" y="52675"/>
                    <a:pt x="732885" y="54765"/>
                  </a:cubicBezTo>
                  <a:cubicBezTo>
                    <a:pt x="729990" y="56018"/>
                    <a:pt x="727904" y="58623"/>
                    <a:pt x="727313" y="61722"/>
                  </a:cubicBezTo>
                  <a:lnTo>
                    <a:pt x="733028" y="110966"/>
                  </a:lnTo>
                  <a:cubicBezTo>
                    <a:pt x="618728" y="37338"/>
                    <a:pt x="498237" y="0"/>
                    <a:pt x="375364" y="0"/>
                  </a:cubicBezTo>
                  <a:cubicBezTo>
                    <a:pt x="248491" y="0"/>
                    <a:pt x="127143" y="40386"/>
                    <a:pt x="3889" y="123825"/>
                  </a:cubicBezTo>
                  <a:cubicBezTo>
                    <a:pt x="-108" y="126759"/>
                    <a:pt x="-1185" y="132270"/>
                    <a:pt x="1413" y="136493"/>
                  </a:cubicBezTo>
                  <a:cubicBezTo>
                    <a:pt x="3151" y="138937"/>
                    <a:pt x="5939" y="140419"/>
                    <a:pt x="8937" y="140494"/>
                  </a:cubicBezTo>
                  <a:cubicBezTo>
                    <a:pt x="10763" y="140489"/>
                    <a:pt x="12548" y="139960"/>
                    <a:pt x="14081" y="138970"/>
                  </a:cubicBezTo>
                  <a:cubicBezTo>
                    <a:pt x="133810" y="57912"/>
                    <a:pt x="252206" y="18574"/>
                    <a:pt x="374983" y="18574"/>
                  </a:cubicBezTo>
                  <a:cubicBezTo>
                    <a:pt x="495189" y="18574"/>
                    <a:pt x="613108" y="55435"/>
                    <a:pt x="725122" y="128206"/>
                  </a:cubicBezTo>
                  <a:lnTo>
                    <a:pt x="671020" y="138970"/>
                  </a:lnTo>
                  <a:cubicBezTo>
                    <a:pt x="666198" y="140148"/>
                    <a:pt x="663089" y="144832"/>
                    <a:pt x="663876" y="149733"/>
                  </a:cubicBezTo>
                  <a:cubicBezTo>
                    <a:pt x="664900" y="153881"/>
                    <a:pt x="668560" y="156840"/>
                    <a:pt x="672830" y="156972"/>
                  </a:cubicBezTo>
                  <a:lnTo>
                    <a:pt x="674544" y="156972"/>
                  </a:lnTo>
                  <a:lnTo>
                    <a:pt x="746172" y="142589"/>
                  </a:lnTo>
                  <a:cubicBezTo>
                    <a:pt x="750527" y="141515"/>
                    <a:pt x="753542" y="137548"/>
                    <a:pt x="753411" y="1330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8C811C-83E4-4623-A399-9E9D74B2055F}"/>
                </a:ext>
              </a:extLst>
            </p:cNvPr>
            <p:cNvSpPr/>
            <p:nvPr/>
          </p:nvSpPr>
          <p:spPr>
            <a:xfrm>
              <a:off x="7296668" y="3904523"/>
              <a:ext cx="1215014" cy="274740"/>
            </a:xfrm>
            <a:custGeom>
              <a:avLst/>
              <a:gdLst>
                <a:gd name="connsiteX0" fmla="*/ 746237 w 754428"/>
                <a:gd name="connsiteY0" fmla="*/ 12383 h 170592"/>
                <a:gd name="connsiteX1" fmla="*/ 674324 w 754428"/>
                <a:gd name="connsiteY1" fmla="*/ 0 h 170592"/>
                <a:gd name="connsiteX2" fmla="*/ 666024 w 754428"/>
                <a:gd name="connsiteY2" fmla="*/ 10610 h 170592"/>
                <a:gd name="connsiteX3" fmla="*/ 671276 w 754428"/>
                <a:gd name="connsiteY3" fmla="*/ 18002 h 170592"/>
                <a:gd name="connsiteX4" fmla="*/ 726425 w 754428"/>
                <a:gd name="connsiteY4" fmla="*/ 27527 h 170592"/>
                <a:gd name="connsiteX5" fmla="*/ 726425 w 754428"/>
                <a:gd name="connsiteY5" fmla="*/ 27527 h 170592"/>
                <a:gd name="connsiteX6" fmla="*/ 358284 w 754428"/>
                <a:gd name="connsiteY6" fmla="*/ 152400 h 170592"/>
                <a:gd name="connsiteX7" fmla="*/ 13860 w 754428"/>
                <a:gd name="connsiteY7" fmla="*/ 48292 h 170592"/>
                <a:gd name="connsiteX8" fmla="*/ 1287 w 754428"/>
                <a:gd name="connsiteY8" fmla="*/ 51054 h 170592"/>
                <a:gd name="connsiteX9" fmla="*/ 4049 w 754428"/>
                <a:gd name="connsiteY9" fmla="*/ 63627 h 170592"/>
                <a:gd name="connsiteX10" fmla="*/ 358284 w 754428"/>
                <a:gd name="connsiteY10" fmla="*/ 170593 h 170592"/>
                <a:gd name="connsiteX11" fmla="*/ 733760 w 754428"/>
                <a:gd name="connsiteY11" fmla="*/ 44577 h 170592"/>
                <a:gd name="connsiteX12" fmla="*/ 729473 w 754428"/>
                <a:gd name="connsiteY12" fmla="*/ 93250 h 170592"/>
                <a:gd name="connsiteX13" fmla="*/ 737760 w 754428"/>
                <a:gd name="connsiteY13" fmla="*/ 102775 h 170592"/>
                <a:gd name="connsiteX14" fmla="*/ 738522 w 754428"/>
                <a:gd name="connsiteY14" fmla="*/ 102775 h 170592"/>
                <a:gd name="connsiteX15" fmla="*/ 748047 w 754428"/>
                <a:gd name="connsiteY15" fmla="*/ 94488 h 170592"/>
                <a:gd name="connsiteX16" fmla="*/ 754429 w 754428"/>
                <a:gd name="connsiteY16" fmla="*/ 21812 h 170592"/>
                <a:gd name="connsiteX17" fmla="*/ 746237 w 754428"/>
                <a:gd name="connsiteY17" fmla="*/ 12383 h 1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28" h="170592">
                  <a:moveTo>
                    <a:pt x="746237" y="12383"/>
                  </a:moveTo>
                  <a:lnTo>
                    <a:pt x="674324" y="0"/>
                  </a:lnTo>
                  <a:cubicBezTo>
                    <a:pt x="669102" y="638"/>
                    <a:pt x="665386" y="5388"/>
                    <a:pt x="666024" y="10610"/>
                  </a:cubicBezTo>
                  <a:cubicBezTo>
                    <a:pt x="666414" y="13803"/>
                    <a:pt x="668389" y="16583"/>
                    <a:pt x="671276" y="18002"/>
                  </a:cubicBezTo>
                  <a:lnTo>
                    <a:pt x="726425" y="27527"/>
                  </a:lnTo>
                  <a:lnTo>
                    <a:pt x="726425" y="27527"/>
                  </a:lnTo>
                  <a:cubicBezTo>
                    <a:pt x="605077" y="111538"/>
                    <a:pt x="484681" y="152400"/>
                    <a:pt x="358284" y="152400"/>
                  </a:cubicBezTo>
                  <a:cubicBezTo>
                    <a:pt x="235602" y="152400"/>
                    <a:pt x="122921" y="118396"/>
                    <a:pt x="13860" y="48292"/>
                  </a:cubicBezTo>
                  <a:cubicBezTo>
                    <a:pt x="9587" y="45813"/>
                    <a:pt x="4128" y="47012"/>
                    <a:pt x="1287" y="51054"/>
                  </a:cubicBezTo>
                  <a:cubicBezTo>
                    <a:pt x="-1192" y="55327"/>
                    <a:pt x="7" y="60787"/>
                    <a:pt x="4049" y="63627"/>
                  </a:cubicBezTo>
                  <a:cubicBezTo>
                    <a:pt x="116159" y="135636"/>
                    <a:pt x="231983" y="170593"/>
                    <a:pt x="358284" y="170593"/>
                  </a:cubicBezTo>
                  <a:cubicBezTo>
                    <a:pt x="487443" y="170593"/>
                    <a:pt x="610315" y="129350"/>
                    <a:pt x="733760" y="44577"/>
                  </a:cubicBezTo>
                  <a:lnTo>
                    <a:pt x="729473" y="93250"/>
                  </a:lnTo>
                  <a:cubicBezTo>
                    <a:pt x="729433" y="98062"/>
                    <a:pt x="732988" y="102149"/>
                    <a:pt x="737760" y="102775"/>
                  </a:cubicBezTo>
                  <a:lnTo>
                    <a:pt x="738522" y="102775"/>
                  </a:lnTo>
                  <a:cubicBezTo>
                    <a:pt x="743335" y="102816"/>
                    <a:pt x="747422" y="99260"/>
                    <a:pt x="748047" y="94488"/>
                  </a:cubicBezTo>
                  <a:lnTo>
                    <a:pt x="754429" y="21812"/>
                  </a:lnTo>
                  <a:cubicBezTo>
                    <a:pt x="754428" y="17068"/>
                    <a:pt x="750935" y="13047"/>
                    <a:pt x="746237" y="1238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408615-873C-4574-8BD7-4F2BDFBCE6D4}"/>
                </a:ext>
              </a:extLst>
            </p:cNvPr>
            <p:cNvSpPr/>
            <p:nvPr/>
          </p:nvSpPr>
          <p:spPr>
            <a:xfrm>
              <a:off x="7296668" y="3886115"/>
              <a:ext cx="1215014" cy="274740"/>
            </a:xfrm>
            <a:custGeom>
              <a:avLst/>
              <a:gdLst>
                <a:gd name="connsiteX0" fmla="*/ 746237 w 754428"/>
                <a:gd name="connsiteY0" fmla="*/ 12382 h 170592"/>
                <a:gd name="connsiteX1" fmla="*/ 674324 w 754428"/>
                <a:gd name="connsiteY1" fmla="*/ 0 h 170592"/>
                <a:gd name="connsiteX2" fmla="*/ 666024 w 754428"/>
                <a:gd name="connsiteY2" fmla="*/ 10610 h 170592"/>
                <a:gd name="connsiteX3" fmla="*/ 671276 w 754428"/>
                <a:gd name="connsiteY3" fmla="*/ 18002 h 170592"/>
                <a:gd name="connsiteX4" fmla="*/ 726425 w 754428"/>
                <a:gd name="connsiteY4" fmla="*/ 27527 h 170592"/>
                <a:gd name="connsiteX5" fmla="*/ 726425 w 754428"/>
                <a:gd name="connsiteY5" fmla="*/ 27527 h 170592"/>
                <a:gd name="connsiteX6" fmla="*/ 358284 w 754428"/>
                <a:gd name="connsiteY6" fmla="*/ 152400 h 170592"/>
                <a:gd name="connsiteX7" fmla="*/ 13860 w 754428"/>
                <a:gd name="connsiteY7" fmla="*/ 48292 h 170592"/>
                <a:gd name="connsiteX8" fmla="*/ 1287 w 754428"/>
                <a:gd name="connsiteY8" fmla="*/ 51054 h 170592"/>
                <a:gd name="connsiteX9" fmla="*/ 4049 w 754428"/>
                <a:gd name="connsiteY9" fmla="*/ 63627 h 170592"/>
                <a:gd name="connsiteX10" fmla="*/ 358284 w 754428"/>
                <a:gd name="connsiteY10" fmla="*/ 170593 h 170592"/>
                <a:gd name="connsiteX11" fmla="*/ 733760 w 754428"/>
                <a:gd name="connsiteY11" fmla="*/ 44577 h 170592"/>
                <a:gd name="connsiteX12" fmla="*/ 729473 w 754428"/>
                <a:gd name="connsiteY12" fmla="*/ 93250 h 170592"/>
                <a:gd name="connsiteX13" fmla="*/ 737760 w 754428"/>
                <a:gd name="connsiteY13" fmla="*/ 102775 h 170592"/>
                <a:gd name="connsiteX14" fmla="*/ 738522 w 754428"/>
                <a:gd name="connsiteY14" fmla="*/ 102775 h 170592"/>
                <a:gd name="connsiteX15" fmla="*/ 748047 w 754428"/>
                <a:gd name="connsiteY15" fmla="*/ 94488 h 170592"/>
                <a:gd name="connsiteX16" fmla="*/ 754429 w 754428"/>
                <a:gd name="connsiteY16" fmla="*/ 21812 h 170592"/>
                <a:gd name="connsiteX17" fmla="*/ 746237 w 754428"/>
                <a:gd name="connsiteY17" fmla="*/ 12382 h 1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428" h="170592">
                  <a:moveTo>
                    <a:pt x="746237" y="12382"/>
                  </a:moveTo>
                  <a:lnTo>
                    <a:pt x="674324" y="0"/>
                  </a:lnTo>
                  <a:cubicBezTo>
                    <a:pt x="669102" y="638"/>
                    <a:pt x="665386" y="5388"/>
                    <a:pt x="666024" y="10610"/>
                  </a:cubicBezTo>
                  <a:cubicBezTo>
                    <a:pt x="666414" y="13803"/>
                    <a:pt x="668389" y="16583"/>
                    <a:pt x="671276" y="18002"/>
                  </a:cubicBezTo>
                  <a:lnTo>
                    <a:pt x="726425" y="27527"/>
                  </a:lnTo>
                  <a:lnTo>
                    <a:pt x="726425" y="27527"/>
                  </a:lnTo>
                  <a:cubicBezTo>
                    <a:pt x="605077" y="111538"/>
                    <a:pt x="484681" y="152400"/>
                    <a:pt x="358284" y="152400"/>
                  </a:cubicBezTo>
                  <a:cubicBezTo>
                    <a:pt x="235602" y="152400"/>
                    <a:pt x="122921" y="118396"/>
                    <a:pt x="13860" y="48292"/>
                  </a:cubicBezTo>
                  <a:cubicBezTo>
                    <a:pt x="9587" y="45812"/>
                    <a:pt x="4128" y="47012"/>
                    <a:pt x="1287" y="51054"/>
                  </a:cubicBezTo>
                  <a:cubicBezTo>
                    <a:pt x="-1192" y="55327"/>
                    <a:pt x="7" y="60786"/>
                    <a:pt x="4049" y="63627"/>
                  </a:cubicBezTo>
                  <a:cubicBezTo>
                    <a:pt x="116159" y="135636"/>
                    <a:pt x="231983" y="170593"/>
                    <a:pt x="358284" y="170593"/>
                  </a:cubicBezTo>
                  <a:cubicBezTo>
                    <a:pt x="487443" y="170593"/>
                    <a:pt x="610315" y="129349"/>
                    <a:pt x="733760" y="44577"/>
                  </a:cubicBezTo>
                  <a:lnTo>
                    <a:pt x="729473" y="93250"/>
                  </a:lnTo>
                  <a:cubicBezTo>
                    <a:pt x="729433" y="98062"/>
                    <a:pt x="732988" y="102149"/>
                    <a:pt x="737760" y="102775"/>
                  </a:cubicBezTo>
                  <a:lnTo>
                    <a:pt x="738522" y="102775"/>
                  </a:lnTo>
                  <a:cubicBezTo>
                    <a:pt x="743335" y="102815"/>
                    <a:pt x="747422" y="99260"/>
                    <a:pt x="748047" y="94488"/>
                  </a:cubicBezTo>
                  <a:lnTo>
                    <a:pt x="754429" y="21812"/>
                  </a:lnTo>
                  <a:cubicBezTo>
                    <a:pt x="754428" y="17067"/>
                    <a:pt x="750935" y="13047"/>
                    <a:pt x="746237" y="1238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3C08E3E-72A3-4A0F-A92A-C41F5B643988}"/>
                </a:ext>
              </a:extLst>
            </p:cNvPr>
            <p:cNvSpPr/>
            <p:nvPr/>
          </p:nvSpPr>
          <p:spPr>
            <a:xfrm>
              <a:off x="9057875" y="3251342"/>
              <a:ext cx="1216280" cy="238998"/>
            </a:xfrm>
            <a:custGeom>
              <a:avLst/>
              <a:gdLst>
                <a:gd name="connsiteX0" fmla="*/ 747279 w 755214"/>
                <a:gd name="connsiteY0" fmla="*/ 52006 h 148399"/>
                <a:gd name="connsiteX1" fmla="*/ 739805 w 755214"/>
                <a:gd name="connsiteY1" fmla="*/ 40800 h 148399"/>
                <a:gd name="connsiteX2" fmla="*/ 728598 w 755214"/>
                <a:gd name="connsiteY2" fmla="*/ 48274 h 148399"/>
                <a:gd name="connsiteX3" fmla="*/ 729277 w 755214"/>
                <a:gd name="connsiteY3" fmla="*/ 54102 h 148399"/>
                <a:gd name="connsiteX4" fmla="*/ 735183 w 755214"/>
                <a:gd name="connsiteY4" fmla="*/ 105346 h 148399"/>
                <a:gd name="connsiteX5" fmla="*/ 734611 w 755214"/>
                <a:gd name="connsiteY5" fmla="*/ 104775 h 148399"/>
                <a:gd name="connsiteX6" fmla="*/ 368090 w 755214"/>
                <a:gd name="connsiteY6" fmla="*/ 0 h 148399"/>
                <a:gd name="connsiteX7" fmla="*/ 2139 w 755214"/>
                <a:gd name="connsiteY7" fmla="*/ 120110 h 148399"/>
                <a:gd name="connsiteX8" fmla="*/ 3512 w 755214"/>
                <a:gd name="connsiteY8" fmla="*/ 133510 h 148399"/>
                <a:gd name="connsiteX9" fmla="*/ 12235 w 755214"/>
                <a:gd name="connsiteY9" fmla="*/ 135255 h 148399"/>
                <a:gd name="connsiteX10" fmla="*/ 368089 w 755214"/>
                <a:gd name="connsiteY10" fmla="*/ 18193 h 148399"/>
                <a:gd name="connsiteX11" fmla="*/ 724990 w 755214"/>
                <a:gd name="connsiteY11" fmla="*/ 119920 h 148399"/>
                <a:gd name="connsiteX12" fmla="*/ 724991 w 755214"/>
                <a:gd name="connsiteY12" fmla="*/ 119920 h 148399"/>
                <a:gd name="connsiteX13" fmla="*/ 672794 w 755214"/>
                <a:gd name="connsiteY13" fmla="*/ 130302 h 148399"/>
                <a:gd name="connsiteX14" fmla="*/ 667751 w 755214"/>
                <a:gd name="connsiteY14" fmla="*/ 142793 h 148399"/>
                <a:gd name="connsiteX15" fmla="*/ 674603 w 755214"/>
                <a:gd name="connsiteY15" fmla="*/ 148399 h 148399"/>
                <a:gd name="connsiteX16" fmla="*/ 676413 w 755214"/>
                <a:gd name="connsiteY16" fmla="*/ 148399 h 148399"/>
                <a:gd name="connsiteX17" fmla="*/ 747946 w 755214"/>
                <a:gd name="connsiteY17" fmla="*/ 134112 h 148399"/>
                <a:gd name="connsiteX18" fmla="*/ 755185 w 755214"/>
                <a:gd name="connsiteY18" fmla="*/ 124111 h 14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5214" h="148399">
                  <a:moveTo>
                    <a:pt x="747279" y="52006"/>
                  </a:moveTo>
                  <a:cubicBezTo>
                    <a:pt x="748310" y="46848"/>
                    <a:pt x="744964" y="41830"/>
                    <a:pt x="739805" y="40800"/>
                  </a:cubicBezTo>
                  <a:cubicBezTo>
                    <a:pt x="734647" y="39769"/>
                    <a:pt x="729629" y="43115"/>
                    <a:pt x="728598" y="48274"/>
                  </a:cubicBezTo>
                  <a:cubicBezTo>
                    <a:pt x="728205" y="50239"/>
                    <a:pt x="728443" y="52279"/>
                    <a:pt x="729277" y="54102"/>
                  </a:cubicBezTo>
                  <a:lnTo>
                    <a:pt x="735183" y="105346"/>
                  </a:lnTo>
                  <a:cubicBezTo>
                    <a:pt x="734969" y="105181"/>
                    <a:pt x="734777" y="104989"/>
                    <a:pt x="734611" y="104775"/>
                  </a:cubicBezTo>
                  <a:cubicBezTo>
                    <a:pt x="624631" y="36280"/>
                    <a:pt x="497655" y="-18"/>
                    <a:pt x="368090" y="0"/>
                  </a:cubicBezTo>
                  <a:cubicBezTo>
                    <a:pt x="243121" y="0"/>
                    <a:pt x="123392" y="39243"/>
                    <a:pt x="2139" y="120110"/>
                  </a:cubicBezTo>
                  <a:cubicBezTo>
                    <a:pt x="-1183" y="124190"/>
                    <a:pt x="-568" y="130189"/>
                    <a:pt x="3512" y="133510"/>
                  </a:cubicBezTo>
                  <a:cubicBezTo>
                    <a:pt x="5953" y="135497"/>
                    <a:pt x="9218" y="136150"/>
                    <a:pt x="12235" y="135255"/>
                  </a:cubicBezTo>
                  <a:cubicBezTo>
                    <a:pt x="130345" y="56483"/>
                    <a:pt x="246836" y="18193"/>
                    <a:pt x="368089" y="18193"/>
                  </a:cubicBezTo>
                  <a:cubicBezTo>
                    <a:pt x="494228" y="18061"/>
                    <a:pt x="617877" y="53304"/>
                    <a:pt x="724990" y="119920"/>
                  </a:cubicBezTo>
                  <a:lnTo>
                    <a:pt x="724991" y="119920"/>
                  </a:lnTo>
                  <a:lnTo>
                    <a:pt x="672794" y="130302"/>
                  </a:lnTo>
                  <a:cubicBezTo>
                    <a:pt x="667952" y="132359"/>
                    <a:pt x="665694" y="137951"/>
                    <a:pt x="667751" y="142793"/>
                  </a:cubicBezTo>
                  <a:cubicBezTo>
                    <a:pt x="668975" y="145674"/>
                    <a:pt x="671537" y="147770"/>
                    <a:pt x="674603" y="148399"/>
                  </a:cubicBezTo>
                  <a:lnTo>
                    <a:pt x="676413" y="148399"/>
                  </a:lnTo>
                  <a:lnTo>
                    <a:pt x="747946" y="134112"/>
                  </a:lnTo>
                  <a:cubicBezTo>
                    <a:pt x="752485" y="133005"/>
                    <a:pt x="755552" y="128769"/>
                    <a:pt x="755185" y="12411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BD2C61-2D29-406C-B36D-DA35E690EC8B}"/>
                </a:ext>
              </a:extLst>
            </p:cNvPr>
            <p:cNvSpPr/>
            <p:nvPr/>
          </p:nvSpPr>
          <p:spPr>
            <a:xfrm>
              <a:off x="9057875" y="3232932"/>
              <a:ext cx="1216280" cy="238998"/>
            </a:xfrm>
            <a:custGeom>
              <a:avLst/>
              <a:gdLst>
                <a:gd name="connsiteX0" fmla="*/ 747279 w 755214"/>
                <a:gd name="connsiteY0" fmla="*/ 52007 h 148399"/>
                <a:gd name="connsiteX1" fmla="*/ 739805 w 755214"/>
                <a:gd name="connsiteY1" fmla="*/ 40800 h 148399"/>
                <a:gd name="connsiteX2" fmla="*/ 728598 w 755214"/>
                <a:gd name="connsiteY2" fmla="*/ 48274 h 148399"/>
                <a:gd name="connsiteX3" fmla="*/ 729277 w 755214"/>
                <a:gd name="connsiteY3" fmla="*/ 54102 h 148399"/>
                <a:gd name="connsiteX4" fmla="*/ 735183 w 755214"/>
                <a:gd name="connsiteY4" fmla="*/ 105346 h 148399"/>
                <a:gd name="connsiteX5" fmla="*/ 734611 w 755214"/>
                <a:gd name="connsiteY5" fmla="*/ 104775 h 148399"/>
                <a:gd name="connsiteX6" fmla="*/ 368090 w 755214"/>
                <a:gd name="connsiteY6" fmla="*/ 0 h 148399"/>
                <a:gd name="connsiteX7" fmla="*/ 2139 w 755214"/>
                <a:gd name="connsiteY7" fmla="*/ 120110 h 148399"/>
                <a:gd name="connsiteX8" fmla="*/ 3512 w 755214"/>
                <a:gd name="connsiteY8" fmla="*/ 133510 h 148399"/>
                <a:gd name="connsiteX9" fmla="*/ 12235 w 755214"/>
                <a:gd name="connsiteY9" fmla="*/ 135255 h 148399"/>
                <a:gd name="connsiteX10" fmla="*/ 368089 w 755214"/>
                <a:gd name="connsiteY10" fmla="*/ 18193 h 148399"/>
                <a:gd name="connsiteX11" fmla="*/ 724990 w 755214"/>
                <a:gd name="connsiteY11" fmla="*/ 119920 h 148399"/>
                <a:gd name="connsiteX12" fmla="*/ 724991 w 755214"/>
                <a:gd name="connsiteY12" fmla="*/ 119920 h 148399"/>
                <a:gd name="connsiteX13" fmla="*/ 672794 w 755214"/>
                <a:gd name="connsiteY13" fmla="*/ 130302 h 148399"/>
                <a:gd name="connsiteX14" fmla="*/ 667751 w 755214"/>
                <a:gd name="connsiteY14" fmla="*/ 142793 h 148399"/>
                <a:gd name="connsiteX15" fmla="*/ 674603 w 755214"/>
                <a:gd name="connsiteY15" fmla="*/ 148399 h 148399"/>
                <a:gd name="connsiteX16" fmla="*/ 676413 w 755214"/>
                <a:gd name="connsiteY16" fmla="*/ 148400 h 148399"/>
                <a:gd name="connsiteX17" fmla="*/ 747946 w 755214"/>
                <a:gd name="connsiteY17" fmla="*/ 134112 h 148399"/>
                <a:gd name="connsiteX18" fmla="*/ 755185 w 755214"/>
                <a:gd name="connsiteY18" fmla="*/ 124111 h 14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5214" h="148399">
                  <a:moveTo>
                    <a:pt x="747279" y="52007"/>
                  </a:moveTo>
                  <a:cubicBezTo>
                    <a:pt x="748310" y="46848"/>
                    <a:pt x="744964" y="41831"/>
                    <a:pt x="739805" y="40800"/>
                  </a:cubicBezTo>
                  <a:cubicBezTo>
                    <a:pt x="734647" y="39769"/>
                    <a:pt x="729629" y="43115"/>
                    <a:pt x="728598" y="48274"/>
                  </a:cubicBezTo>
                  <a:cubicBezTo>
                    <a:pt x="728205" y="50240"/>
                    <a:pt x="728443" y="52279"/>
                    <a:pt x="729277" y="54102"/>
                  </a:cubicBezTo>
                  <a:lnTo>
                    <a:pt x="735183" y="105346"/>
                  </a:lnTo>
                  <a:cubicBezTo>
                    <a:pt x="734969" y="105181"/>
                    <a:pt x="734777" y="104989"/>
                    <a:pt x="734611" y="104775"/>
                  </a:cubicBezTo>
                  <a:cubicBezTo>
                    <a:pt x="624631" y="36280"/>
                    <a:pt x="497655" y="-18"/>
                    <a:pt x="368090" y="0"/>
                  </a:cubicBezTo>
                  <a:cubicBezTo>
                    <a:pt x="243121" y="0"/>
                    <a:pt x="123392" y="39243"/>
                    <a:pt x="2139" y="120110"/>
                  </a:cubicBezTo>
                  <a:cubicBezTo>
                    <a:pt x="-1183" y="124190"/>
                    <a:pt x="-568" y="130189"/>
                    <a:pt x="3512" y="133510"/>
                  </a:cubicBezTo>
                  <a:cubicBezTo>
                    <a:pt x="5953" y="135498"/>
                    <a:pt x="9218" y="136150"/>
                    <a:pt x="12235" y="135255"/>
                  </a:cubicBezTo>
                  <a:cubicBezTo>
                    <a:pt x="130345" y="56483"/>
                    <a:pt x="246836" y="18193"/>
                    <a:pt x="368089" y="18193"/>
                  </a:cubicBezTo>
                  <a:cubicBezTo>
                    <a:pt x="494228" y="18061"/>
                    <a:pt x="617877" y="53304"/>
                    <a:pt x="724990" y="119920"/>
                  </a:cubicBezTo>
                  <a:lnTo>
                    <a:pt x="724991" y="119920"/>
                  </a:lnTo>
                  <a:lnTo>
                    <a:pt x="672794" y="130302"/>
                  </a:lnTo>
                  <a:cubicBezTo>
                    <a:pt x="667952" y="132359"/>
                    <a:pt x="665694" y="137951"/>
                    <a:pt x="667751" y="142793"/>
                  </a:cubicBezTo>
                  <a:cubicBezTo>
                    <a:pt x="668975" y="145674"/>
                    <a:pt x="671537" y="147770"/>
                    <a:pt x="674603" y="148399"/>
                  </a:cubicBezTo>
                  <a:lnTo>
                    <a:pt x="676413" y="148400"/>
                  </a:lnTo>
                  <a:lnTo>
                    <a:pt x="747946" y="134112"/>
                  </a:lnTo>
                  <a:cubicBezTo>
                    <a:pt x="752485" y="133005"/>
                    <a:pt x="755552" y="128769"/>
                    <a:pt x="755185" y="1241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82F7BE-6F31-4942-AB5D-459EDE9A50A3}"/>
                </a:ext>
              </a:extLst>
            </p:cNvPr>
            <p:cNvSpPr/>
            <p:nvPr/>
          </p:nvSpPr>
          <p:spPr>
            <a:xfrm>
              <a:off x="4308800" y="3043483"/>
              <a:ext cx="14725" cy="1102800"/>
            </a:xfrm>
            <a:custGeom>
              <a:avLst/>
              <a:gdLst>
                <a:gd name="connsiteX0" fmla="*/ 0 w 9143"/>
                <a:gd name="connsiteY0" fmla="*/ 0 h 684752"/>
                <a:gd name="connsiteX1" fmla="*/ 9144 w 9143"/>
                <a:gd name="connsiteY1" fmla="*/ 0 h 684752"/>
                <a:gd name="connsiteX2" fmla="*/ 9144 w 9143"/>
                <a:gd name="connsiteY2" fmla="*/ 684752 h 684752"/>
                <a:gd name="connsiteX3" fmla="*/ 0 w 9143"/>
                <a:gd name="connsiteY3" fmla="*/ 684752 h 68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684752">
                  <a:moveTo>
                    <a:pt x="0" y="0"/>
                  </a:moveTo>
                  <a:lnTo>
                    <a:pt x="9144" y="0"/>
                  </a:lnTo>
                  <a:lnTo>
                    <a:pt x="9144" y="684752"/>
                  </a:lnTo>
                  <a:lnTo>
                    <a:pt x="0" y="684752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D2E8D4C-8C54-470D-A28E-732B3491B016}"/>
                </a:ext>
              </a:extLst>
            </p:cNvPr>
            <p:cNvSpPr/>
            <p:nvPr/>
          </p:nvSpPr>
          <p:spPr>
            <a:xfrm rot="18900000">
              <a:off x="3734291" y="2488102"/>
              <a:ext cx="1163700" cy="1163700"/>
            </a:xfrm>
            <a:custGeom>
              <a:avLst/>
              <a:gdLst>
                <a:gd name="connsiteX0" fmla="*/ 722567 w 722566"/>
                <a:gd name="connsiteY0" fmla="*/ 361283 h 722566"/>
                <a:gd name="connsiteX1" fmla="*/ 361283 w 722566"/>
                <a:gd name="connsiteY1" fmla="*/ 722566 h 722566"/>
                <a:gd name="connsiteX2" fmla="*/ 0 w 722566"/>
                <a:gd name="connsiteY2" fmla="*/ 361283 h 722566"/>
                <a:gd name="connsiteX3" fmla="*/ 361283 w 722566"/>
                <a:gd name="connsiteY3" fmla="*/ 0 h 722566"/>
                <a:gd name="connsiteX4" fmla="*/ 722567 w 722566"/>
                <a:gd name="connsiteY4" fmla="*/ 361283 h 7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66" h="722566">
                  <a:moveTo>
                    <a:pt x="722567" y="361283"/>
                  </a:moveTo>
                  <a:cubicBezTo>
                    <a:pt x="722567" y="560814"/>
                    <a:pt x="560815" y="722566"/>
                    <a:pt x="361283" y="722566"/>
                  </a:cubicBezTo>
                  <a:cubicBezTo>
                    <a:pt x="161752" y="722566"/>
                    <a:pt x="0" y="560814"/>
                    <a:pt x="0" y="361283"/>
                  </a:cubicBezTo>
                  <a:cubicBezTo>
                    <a:pt x="0" y="161752"/>
                    <a:pt x="161752" y="0"/>
                    <a:pt x="361283" y="0"/>
                  </a:cubicBezTo>
                  <a:cubicBezTo>
                    <a:pt x="560815" y="0"/>
                    <a:pt x="722567" y="161752"/>
                    <a:pt x="722567" y="361283"/>
                  </a:cubicBez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4FFEB18-9760-48C2-8D4F-A1686EDBC2ED}"/>
                </a:ext>
              </a:extLst>
            </p:cNvPr>
            <p:cNvSpPr/>
            <p:nvPr/>
          </p:nvSpPr>
          <p:spPr>
            <a:xfrm>
              <a:off x="3834637" y="2591104"/>
              <a:ext cx="963051" cy="976551"/>
            </a:xfrm>
            <a:custGeom>
              <a:avLst/>
              <a:gdLst>
                <a:gd name="connsiteX0" fmla="*/ 597979 w 597979"/>
                <a:gd name="connsiteY0" fmla="*/ 303181 h 606361"/>
                <a:gd name="connsiteX1" fmla="*/ 298990 w 597979"/>
                <a:gd name="connsiteY1" fmla="*/ 606362 h 606361"/>
                <a:gd name="connsiteX2" fmla="*/ 0 w 597979"/>
                <a:gd name="connsiteY2" fmla="*/ 303181 h 606361"/>
                <a:gd name="connsiteX3" fmla="*/ 298990 w 597979"/>
                <a:gd name="connsiteY3" fmla="*/ 0 h 606361"/>
                <a:gd name="connsiteX4" fmla="*/ 597979 w 597979"/>
                <a:gd name="connsiteY4" fmla="*/ 303181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79" h="606361">
                  <a:moveTo>
                    <a:pt x="597979" y="303181"/>
                  </a:moveTo>
                  <a:cubicBezTo>
                    <a:pt x="597979" y="470623"/>
                    <a:pt x="464117" y="606362"/>
                    <a:pt x="298990" y="606362"/>
                  </a:cubicBezTo>
                  <a:cubicBezTo>
                    <a:pt x="133862" y="606362"/>
                    <a:pt x="0" y="470623"/>
                    <a:pt x="0" y="303181"/>
                  </a:cubicBezTo>
                  <a:cubicBezTo>
                    <a:pt x="0" y="135739"/>
                    <a:pt x="133862" y="0"/>
                    <a:pt x="298990" y="0"/>
                  </a:cubicBezTo>
                  <a:cubicBezTo>
                    <a:pt x="464117" y="0"/>
                    <a:pt x="597979" y="135739"/>
                    <a:pt x="597979" y="30318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280CA0-99FF-4B43-A2F3-EE3BC45B6EC8}"/>
                </a:ext>
              </a:extLst>
            </p:cNvPr>
            <p:cNvSpPr/>
            <p:nvPr/>
          </p:nvSpPr>
          <p:spPr>
            <a:xfrm>
              <a:off x="3837399" y="2591257"/>
              <a:ext cx="957529" cy="957529"/>
            </a:xfrm>
            <a:custGeom>
              <a:avLst/>
              <a:gdLst>
                <a:gd name="connsiteX0" fmla="*/ 594551 w 594550"/>
                <a:gd name="connsiteY0" fmla="*/ 297275 h 594550"/>
                <a:gd name="connsiteX1" fmla="*/ 297275 w 594550"/>
                <a:gd name="connsiteY1" fmla="*/ 594550 h 594550"/>
                <a:gd name="connsiteX2" fmla="*/ 0 w 594550"/>
                <a:gd name="connsiteY2" fmla="*/ 297275 h 594550"/>
                <a:gd name="connsiteX3" fmla="*/ 297275 w 594550"/>
                <a:gd name="connsiteY3" fmla="*/ 0 h 594550"/>
                <a:gd name="connsiteX4" fmla="*/ 594551 w 594550"/>
                <a:gd name="connsiteY4" fmla="*/ 297275 h 59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50" h="594550">
                  <a:moveTo>
                    <a:pt x="594551" y="297275"/>
                  </a:moveTo>
                  <a:cubicBezTo>
                    <a:pt x="594551" y="461456"/>
                    <a:pt x="461456" y="594550"/>
                    <a:pt x="297275" y="594550"/>
                  </a:cubicBezTo>
                  <a:cubicBezTo>
                    <a:pt x="133095" y="594550"/>
                    <a:pt x="0" y="461456"/>
                    <a:pt x="0" y="297275"/>
                  </a:cubicBezTo>
                  <a:cubicBezTo>
                    <a:pt x="0" y="133095"/>
                    <a:pt x="133095" y="0"/>
                    <a:pt x="297275" y="0"/>
                  </a:cubicBezTo>
                  <a:cubicBezTo>
                    <a:pt x="461456" y="0"/>
                    <a:pt x="594551" y="133094"/>
                    <a:pt x="594551" y="297275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C6C8A53-8828-4A50-91E7-5B714E45EAC4}"/>
                </a:ext>
              </a:extLst>
            </p:cNvPr>
            <p:cNvSpPr/>
            <p:nvPr/>
          </p:nvSpPr>
          <p:spPr>
            <a:xfrm>
              <a:off x="3850132" y="2603989"/>
              <a:ext cx="932063" cy="932064"/>
            </a:xfrm>
            <a:custGeom>
              <a:avLst/>
              <a:gdLst>
                <a:gd name="connsiteX0" fmla="*/ 578739 w 578738"/>
                <a:gd name="connsiteY0" fmla="*/ 289369 h 578738"/>
                <a:gd name="connsiteX1" fmla="*/ 289369 w 578738"/>
                <a:gd name="connsiteY1" fmla="*/ 578739 h 578738"/>
                <a:gd name="connsiteX2" fmla="*/ 0 w 578738"/>
                <a:gd name="connsiteY2" fmla="*/ 289369 h 578738"/>
                <a:gd name="connsiteX3" fmla="*/ 289369 w 578738"/>
                <a:gd name="connsiteY3" fmla="*/ 0 h 578738"/>
                <a:gd name="connsiteX4" fmla="*/ 578739 w 578738"/>
                <a:gd name="connsiteY4" fmla="*/ 289369 h 57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738" h="578738">
                  <a:moveTo>
                    <a:pt x="578739" y="289369"/>
                  </a:moveTo>
                  <a:cubicBezTo>
                    <a:pt x="578739" y="449184"/>
                    <a:pt x="449184" y="578739"/>
                    <a:pt x="289369" y="578739"/>
                  </a:cubicBezTo>
                  <a:cubicBezTo>
                    <a:pt x="129555" y="578739"/>
                    <a:pt x="0" y="449184"/>
                    <a:pt x="0" y="289369"/>
                  </a:cubicBezTo>
                  <a:cubicBezTo>
                    <a:pt x="0" y="129555"/>
                    <a:pt x="129555" y="0"/>
                    <a:pt x="289369" y="0"/>
                  </a:cubicBezTo>
                  <a:cubicBezTo>
                    <a:pt x="449184" y="0"/>
                    <a:pt x="578739" y="129555"/>
                    <a:pt x="578739" y="289369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FC91B11-1576-4DCB-A7AF-B8C59B2EC4D4}"/>
                </a:ext>
              </a:extLst>
            </p:cNvPr>
            <p:cNvSpPr/>
            <p:nvPr/>
          </p:nvSpPr>
          <p:spPr>
            <a:xfrm>
              <a:off x="4235781" y="4065901"/>
              <a:ext cx="160763" cy="160763"/>
            </a:xfrm>
            <a:custGeom>
              <a:avLst/>
              <a:gdLst>
                <a:gd name="connsiteX0" fmla="*/ 99822 w 99821"/>
                <a:gd name="connsiteY0" fmla="*/ 49911 h 99821"/>
                <a:gd name="connsiteX1" fmla="*/ 49911 w 99821"/>
                <a:gd name="connsiteY1" fmla="*/ 0 h 99821"/>
                <a:gd name="connsiteX2" fmla="*/ 0 w 99821"/>
                <a:gd name="connsiteY2" fmla="*/ 49911 h 99821"/>
                <a:gd name="connsiteX3" fmla="*/ 49911 w 99821"/>
                <a:gd name="connsiteY3" fmla="*/ 99822 h 99821"/>
                <a:gd name="connsiteX4" fmla="*/ 99822 w 99821"/>
                <a:gd name="connsiteY4" fmla="*/ 49911 h 9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1" h="99821">
                  <a:moveTo>
                    <a:pt x="99822" y="49911"/>
                  </a:moveTo>
                  <a:cubicBezTo>
                    <a:pt x="99822" y="22346"/>
                    <a:pt x="77476" y="0"/>
                    <a:pt x="49911" y="0"/>
                  </a:cubicBezTo>
                  <a:cubicBezTo>
                    <a:pt x="22346" y="0"/>
                    <a:pt x="0" y="22346"/>
                    <a:pt x="0" y="49911"/>
                  </a:cubicBezTo>
                  <a:cubicBezTo>
                    <a:pt x="0" y="77476"/>
                    <a:pt x="22346" y="99822"/>
                    <a:pt x="49911" y="99822"/>
                  </a:cubicBezTo>
                  <a:cubicBezTo>
                    <a:pt x="77476" y="99822"/>
                    <a:pt x="99822" y="77476"/>
                    <a:pt x="99822" y="49911"/>
                  </a:cubicBez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0CE439-997E-43D3-B587-8B53213DC9C8}"/>
                </a:ext>
              </a:extLst>
            </p:cNvPr>
            <p:cNvSpPr/>
            <p:nvPr/>
          </p:nvSpPr>
          <p:spPr>
            <a:xfrm>
              <a:off x="2535637" y="3248119"/>
              <a:ext cx="14727" cy="1102800"/>
            </a:xfrm>
            <a:custGeom>
              <a:avLst/>
              <a:gdLst>
                <a:gd name="connsiteX0" fmla="*/ 0 w 9144"/>
                <a:gd name="connsiteY0" fmla="*/ 0 h 684752"/>
                <a:gd name="connsiteX1" fmla="*/ 9144 w 9144"/>
                <a:gd name="connsiteY1" fmla="*/ 0 h 684752"/>
                <a:gd name="connsiteX2" fmla="*/ 9144 w 9144"/>
                <a:gd name="connsiteY2" fmla="*/ 684753 h 684752"/>
                <a:gd name="connsiteX3" fmla="*/ 0 w 9144"/>
                <a:gd name="connsiteY3" fmla="*/ 684753 h 68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" h="684752">
                  <a:moveTo>
                    <a:pt x="0" y="0"/>
                  </a:moveTo>
                  <a:lnTo>
                    <a:pt x="9144" y="0"/>
                  </a:lnTo>
                  <a:lnTo>
                    <a:pt x="9144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FE9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D6540CF-C4B8-40B3-A104-7E6DCC078CA8}"/>
                </a:ext>
              </a:extLst>
            </p:cNvPr>
            <p:cNvSpPr/>
            <p:nvPr/>
          </p:nvSpPr>
          <p:spPr>
            <a:xfrm rot="20791200">
              <a:off x="1961480" y="3768815"/>
              <a:ext cx="1163700" cy="1163700"/>
            </a:xfrm>
            <a:custGeom>
              <a:avLst/>
              <a:gdLst>
                <a:gd name="connsiteX0" fmla="*/ 722567 w 722566"/>
                <a:gd name="connsiteY0" fmla="*/ 361283 h 722566"/>
                <a:gd name="connsiteX1" fmla="*/ 361283 w 722566"/>
                <a:gd name="connsiteY1" fmla="*/ 722566 h 722566"/>
                <a:gd name="connsiteX2" fmla="*/ 0 w 722566"/>
                <a:gd name="connsiteY2" fmla="*/ 361283 h 722566"/>
                <a:gd name="connsiteX3" fmla="*/ 361283 w 722566"/>
                <a:gd name="connsiteY3" fmla="*/ 0 h 722566"/>
                <a:gd name="connsiteX4" fmla="*/ 722567 w 722566"/>
                <a:gd name="connsiteY4" fmla="*/ 361283 h 7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66" h="722566">
                  <a:moveTo>
                    <a:pt x="722567" y="361283"/>
                  </a:moveTo>
                  <a:cubicBezTo>
                    <a:pt x="722567" y="560814"/>
                    <a:pt x="560815" y="722566"/>
                    <a:pt x="361283" y="722566"/>
                  </a:cubicBezTo>
                  <a:cubicBezTo>
                    <a:pt x="161752" y="722566"/>
                    <a:pt x="0" y="560814"/>
                    <a:pt x="0" y="361283"/>
                  </a:cubicBezTo>
                  <a:cubicBezTo>
                    <a:pt x="0" y="161752"/>
                    <a:pt x="161752" y="0"/>
                    <a:pt x="361283" y="0"/>
                  </a:cubicBezTo>
                  <a:cubicBezTo>
                    <a:pt x="560815" y="0"/>
                    <a:pt x="722567" y="161752"/>
                    <a:pt x="722567" y="361283"/>
                  </a:cubicBezTo>
                  <a:close/>
                </a:path>
              </a:pathLst>
            </a:custGeom>
            <a:solidFill>
              <a:srgbClr val="FE9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EC8F2B5-44D4-422D-9EB3-1A1BDF8378C5}"/>
                </a:ext>
              </a:extLst>
            </p:cNvPr>
            <p:cNvSpPr/>
            <p:nvPr/>
          </p:nvSpPr>
          <p:spPr>
            <a:xfrm>
              <a:off x="2061475" y="3872002"/>
              <a:ext cx="963051" cy="976551"/>
            </a:xfrm>
            <a:custGeom>
              <a:avLst/>
              <a:gdLst>
                <a:gd name="connsiteX0" fmla="*/ 597980 w 597979"/>
                <a:gd name="connsiteY0" fmla="*/ 303181 h 606361"/>
                <a:gd name="connsiteX1" fmla="*/ 298990 w 597979"/>
                <a:gd name="connsiteY1" fmla="*/ 606362 h 606361"/>
                <a:gd name="connsiteX2" fmla="*/ 0 w 597979"/>
                <a:gd name="connsiteY2" fmla="*/ 303181 h 606361"/>
                <a:gd name="connsiteX3" fmla="*/ 298990 w 597979"/>
                <a:gd name="connsiteY3" fmla="*/ 0 h 606361"/>
                <a:gd name="connsiteX4" fmla="*/ 597980 w 597979"/>
                <a:gd name="connsiteY4" fmla="*/ 303181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79" h="606361">
                  <a:moveTo>
                    <a:pt x="597980" y="303181"/>
                  </a:moveTo>
                  <a:cubicBezTo>
                    <a:pt x="597980" y="470623"/>
                    <a:pt x="464117" y="606362"/>
                    <a:pt x="298990" y="606362"/>
                  </a:cubicBezTo>
                  <a:cubicBezTo>
                    <a:pt x="133862" y="606362"/>
                    <a:pt x="0" y="470623"/>
                    <a:pt x="0" y="303181"/>
                  </a:cubicBezTo>
                  <a:cubicBezTo>
                    <a:pt x="0" y="135739"/>
                    <a:pt x="133862" y="0"/>
                    <a:pt x="298990" y="0"/>
                  </a:cubicBezTo>
                  <a:cubicBezTo>
                    <a:pt x="464117" y="0"/>
                    <a:pt x="597980" y="135739"/>
                    <a:pt x="597980" y="30318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5ED15BB-855B-427C-BDBB-CCCE6EA9AD04}"/>
                </a:ext>
              </a:extLst>
            </p:cNvPr>
            <p:cNvSpPr/>
            <p:nvPr/>
          </p:nvSpPr>
          <p:spPr>
            <a:xfrm rot="17533502">
              <a:off x="2088230" y="3885737"/>
              <a:ext cx="961971" cy="961971"/>
            </a:xfrm>
            <a:custGeom>
              <a:avLst/>
              <a:gdLst>
                <a:gd name="connsiteX0" fmla="*/ 597311 w 597308"/>
                <a:gd name="connsiteY0" fmla="*/ 298655 h 597308"/>
                <a:gd name="connsiteX1" fmla="*/ 298656 w 597308"/>
                <a:gd name="connsiteY1" fmla="*/ 597310 h 597308"/>
                <a:gd name="connsiteX2" fmla="*/ 2 w 597308"/>
                <a:gd name="connsiteY2" fmla="*/ 298655 h 597308"/>
                <a:gd name="connsiteX3" fmla="*/ 298656 w 597308"/>
                <a:gd name="connsiteY3" fmla="*/ 1 h 597308"/>
                <a:gd name="connsiteX4" fmla="*/ 597311 w 597308"/>
                <a:gd name="connsiteY4" fmla="*/ 298655 h 5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8" h="597308">
                  <a:moveTo>
                    <a:pt x="597311" y="298655"/>
                  </a:moveTo>
                  <a:cubicBezTo>
                    <a:pt x="597311" y="463598"/>
                    <a:pt x="463598" y="597310"/>
                    <a:pt x="298656" y="597310"/>
                  </a:cubicBezTo>
                  <a:cubicBezTo>
                    <a:pt x="133714" y="597310"/>
                    <a:pt x="2" y="463597"/>
                    <a:pt x="2" y="298655"/>
                  </a:cubicBezTo>
                  <a:cubicBezTo>
                    <a:pt x="2" y="133713"/>
                    <a:pt x="133714" y="1"/>
                    <a:pt x="298656" y="1"/>
                  </a:cubicBezTo>
                  <a:cubicBezTo>
                    <a:pt x="463598" y="1"/>
                    <a:pt x="597311" y="133713"/>
                    <a:pt x="597311" y="298655"/>
                  </a:cubicBezTo>
                  <a:close/>
                </a:path>
              </a:pathLst>
            </a:custGeom>
            <a:solidFill>
              <a:srgbClr val="F2F2F2"/>
            </a:solidFill>
            <a:ln w="95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D7FAF5B-B5DE-4CD5-A4A9-E5A5BB107150}"/>
                </a:ext>
              </a:extLst>
            </p:cNvPr>
            <p:cNvSpPr/>
            <p:nvPr/>
          </p:nvSpPr>
          <p:spPr>
            <a:xfrm>
              <a:off x="2051092" y="3884633"/>
              <a:ext cx="932063" cy="932064"/>
            </a:xfrm>
            <a:custGeom>
              <a:avLst/>
              <a:gdLst>
                <a:gd name="connsiteX0" fmla="*/ 578739 w 578738"/>
                <a:gd name="connsiteY0" fmla="*/ 289369 h 578738"/>
                <a:gd name="connsiteX1" fmla="*/ 289370 w 578738"/>
                <a:gd name="connsiteY1" fmla="*/ 578739 h 578738"/>
                <a:gd name="connsiteX2" fmla="*/ 0 w 578738"/>
                <a:gd name="connsiteY2" fmla="*/ 289369 h 578738"/>
                <a:gd name="connsiteX3" fmla="*/ 289370 w 578738"/>
                <a:gd name="connsiteY3" fmla="*/ 0 h 578738"/>
                <a:gd name="connsiteX4" fmla="*/ 578739 w 578738"/>
                <a:gd name="connsiteY4" fmla="*/ 289369 h 57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738" h="578738">
                  <a:moveTo>
                    <a:pt x="578739" y="289369"/>
                  </a:moveTo>
                  <a:cubicBezTo>
                    <a:pt x="578739" y="449184"/>
                    <a:pt x="449184" y="578739"/>
                    <a:pt x="289370" y="578739"/>
                  </a:cubicBezTo>
                  <a:cubicBezTo>
                    <a:pt x="129555" y="578739"/>
                    <a:pt x="0" y="449184"/>
                    <a:pt x="0" y="289369"/>
                  </a:cubicBezTo>
                  <a:cubicBezTo>
                    <a:pt x="0" y="129555"/>
                    <a:pt x="129555" y="0"/>
                    <a:pt x="289370" y="0"/>
                  </a:cubicBezTo>
                  <a:cubicBezTo>
                    <a:pt x="449184" y="0"/>
                    <a:pt x="578739" y="129555"/>
                    <a:pt x="578739" y="289369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2E5B43-3D04-4793-B9B1-B87F81D7553B}"/>
                </a:ext>
              </a:extLst>
            </p:cNvPr>
            <p:cNvSpPr/>
            <p:nvPr/>
          </p:nvSpPr>
          <p:spPr>
            <a:xfrm>
              <a:off x="2462465" y="3167431"/>
              <a:ext cx="161070" cy="161070"/>
            </a:xfrm>
            <a:custGeom>
              <a:avLst/>
              <a:gdLst>
                <a:gd name="connsiteX0" fmla="*/ 100012 w 100012"/>
                <a:gd name="connsiteY0" fmla="*/ 50102 h 100012"/>
                <a:gd name="connsiteX1" fmla="*/ 50102 w 100012"/>
                <a:gd name="connsiteY1" fmla="*/ 0 h 100012"/>
                <a:gd name="connsiteX2" fmla="*/ 0 w 100012"/>
                <a:gd name="connsiteY2" fmla="*/ 49911 h 100012"/>
                <a:gd name="connsiteX3" fmla="*/ 49911 w 100012"/>
                <a:gd name="connsiteY3" fmla="*/ 100012 h 100012"/>
                <a:gd name="connsiteX4" fmla="*/ 50006 w 100012"/>
                <a:gd name="connsiteY4" fmla="*/ 100012 h 100012"/>
                <a:gd name="connsiteX5" fmla="*/ 100012 w 100012"/>
                <a:gd name="connsiteY5" fmla="*/ 50102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12" h="100012">
                  <a:moveTo>
                    <a:pt x="100012" y="50102"/>
                  </a:moveTo>
                  <a:cubicBezTo>
                    <a:pt x="100065" y="22484"/>
                    <a:pt x="77719" y="53"/>
                    <a:pt x="50102" y="0"/>
                  </a:cubicBezTo>
                  <a:cubicBezTo>
                    <a:pt x="22484" y="-53"/>
                    <a:pt x="53" y="22293"/>
                    <a:pt x="0" y="49911"/>
                  </a:cubicBezTo>
                  <a:cubicBezTo>
                    <a:pt x="-53" y="77529"/>
                    <a:pt x="22293" y="99960"/>
                    <a:pt x="49911" y="100012"/>
                  </a:cubicBezTo>
                  <a:cubicBezTo>
                    <a:pt x="49943" y="100012"/>
                    <a:pt x="49974" y="100012"/>
                    <a:pt x="50006" y="100012"/>
                  </a:cubicBezTo>
                  <a:cubicBezTo>
                    <a:pt x="77587" y="100012"/>
                    <a:pt x="99960" y="77682"/>
                    <a:pt x="100012" y="50102"/>
                  </a:cubicBezTo>
                  <a:close/>
                </a:path>
              </a:pathLst>
            </a:custGeom>
            <a:solidFill>
              <a:srgbClr val="FE9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AC045B3-D9BD-4DE3-8157-690FB545DDCE}"/>
                </a:ext>
              </a:extLst>
            </p:cNvPr>
            <p:cNvSpPr/>
            <p:nvPr/>
          </p:nvSpPr>
          <p:spPr>
            <a:xfrm>
              <a:off x="6079685" y="3248119"/>
              <a:ext cx="17439" cy="1102800"/>
            </a:xfrm>
            <a:custGeom>
              <a:avLst/>
              <a:gdLst>
                <a:gd name="connsiteX0" fmla="*/ 0 w 9143"/>
                <a:gd name="connsiteY0" fmla="*/ 0 h 684752"/>
                <a:gd name="connsiteX1" fmla="*/ 9144 w 9143"/>
                <a:gd name="connsiteY1" fmla="*/ 0 h 684752"/>
                <a:gd name="connsiteX2" fmla="*/ 9144 w 9143"/>
                <a:gd name="connsiteY2" fmla="*/ 684753 h 684752"/>
                <a:gd name="connsiteX3" fmla="*/ 0 w 9143"/>
                <a:gd name="connsiteY3" fmla="*/ 684753 h 68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684752">
                  <a:moveTo>
                    <a:pt x="0" y="0"/>
                  </a:moveTo>
                  <a:lnTo>
                    <a:pt x="9144" y="0"/>
                  </a:lnTo>
                  <a:lnTo>
                    <a:pt x="9144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FE9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0528D1C-C3D9-4AD0-944E-6A6FBE94A1D2}"/>
                </a:ext>
              </a:extLst>
            </p:cNvPr>
            <p:cNvSpPr/>
            <p:nvPr/>
          </p:nvSpPr>
          <p:spPr>
            <a:xfrm rot="20790000">
              <a:off x="5522154" y="3784468"/>
              <a:ext cx="1132714" cy="1132714"/>
            </a:xfrm>
            <a:custGeom>
              <a:avLst/>
              <a:gdLst>
                <a:gd name="connsiteX0" fmla="*/ 703326 w 703326"/>
                <a:gd name="connsiteY0" fmla="*/ 351663 h 703326"/>
                <a:gd name="connsiteX1" fmla="*/ 351663 w 703326"/>
                <a:gd name="connsiteY1" fmla="*/ 703326 h 703326"/>
                <a:gd name="connsiteX2" fmla="*/ 0 w 703326"/>
                <a:gd name="connsiteY2" fmla="*/ 351663 h 703326"/>
                <a:gd name="connsiteX3" fmla="*/ 351663 w 703326"/>
                <a:gd name="connsiteY3" fmla="*/ 0 h 703326"/>
                <a:gd name="connsiteX4" fmla="*/ 703326 w 703326"/>
                <a:gd name="connsiteY4" fmla="*/ 351663 h 70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326" h="703326">
                  <a:moveTo>
                    <a:pt x="703326" y="351663"/>
                  </a:moveTo>
                  <a:cubicBezTo>
                    <a:pt x="703326" y="545881"/>
                    <a:pt x="545881" y="703326"/>
                    <a:pt x="351663" y="703326"/>
                  </a:cubicBezTo>
                  <a:cubicBezTo>
                    <a:pt x="157445" y="703326"/>
                    <a:pt x="0" y="545881"/>
                    <a:pt x="0" y="351663"/>
                  </a:cubicBezTo>
                  <a:cubicBezTo>
                    <a:pt x="0" y="157445"/>
                    <a:pt x="157444" y="0"/>
                    <a:pt x="351663" y="0"/>
                  </a:cubicBezTo>
                  <a:cubicBezTo>
                    <a:pt x="545881" y="0"/>
                    <a:pt x="703326" y="157445"/>
                    <a:pt x="703326" y="351663"/>
                  </a:cubicBezTo>
                  <a:close/>
                </a:path>
              </a:pathLst>
            </a:custGeom>
            <a:solidFill>
              <a:srgbClr val="FE9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6DEABC2-A117-42C3-81AB-2A96CB608D9E}"/>
                </a:ext>
              </a:extLst>
            </p:cNvPr>
            <p:cNvSpPr/>
            <p:nvPr/>
          </p:nvSpPr>
          <p:spPr>
            <a:xfrm>
              <a:off x="5606881" y="3872002"/>
              <a:ext cx="963051" cy="976551"/>
            </a:xfrm>
            <a:custGeom>
              <a:avLst/>
              <a:gdLst>
                <a:gd name="connsiteX0" fmla="*/ 597979 w 597979"/>
                <a:gd name="connsiteY0" fmla="*/ 303181 h 606361"/>
                <a:gd name="connsiteX1" fmla="*/ 298990 w 597979"/>
                <a:gd name="connsiteY1" fmla="*/ 606362 h 606361"/>
                <a:gd name="connsiteX2" fmla="*/ 0 w 597979"/>
                <a:gd name="connsiteY2" fmla="*/ 303181 h 606361"/>
                <a:gd name="connsiteX3" fmla="*/ 298990 w 597979"/>
                <a:gd name="connsiteY3" fmla="*/ 0 h 606361"/>
                <a:gd name="connsiteX4" fmla="*/ 597979 w 597979"/>
                <a:gd name="connsiteY4" fmla="*/ 303181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79" h="606361">
                  <a:moveTo>
                    <a:pt x="597979" y="303181"/>
                  </a:moveTo>
                  <a:cubicBezTo>
                    <a:pt x="597979" y="470623"/>
                    <a:pt x="464117" y="606362"/>
                    <a:pt x="298990" y="606362"/>
                  </a:cubicBezTo>
                  <a:cubicBezTo>
                    <a:pt x="133862" y="606362"/>
                    <a:pt x="0" y="470623"/>
                    <a:pt x="0" y="303181"/>
                  </a:cubicBezTo>
                  <a:cubicBezTo>
                    <a:pt x="0" y="135739"/>
                    <a:pt x="133862" y="0"/>
                    <a:pt x="298990" y="0"/>
                  </a:cubicBezTo>
                  <a:cubicBezTo>
                    <a:pt x="464117" y="0"/>
                    <a:pt x="597979" y="135739"/>
                    <a:pt x="597979" y="30318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027F8A-3ED6-4B85-BA9E-C5D01CEBCD8E}"/>
                </a:ext>
              </a:extLst>
            </p:cNvPr>
            <p:cNvSpPr/>
            <p:nvPr/>
          </p:nvSpPr>
          <p:spPr>
            <a:xfrm rot="17601600">
              <a:off x="5609586" y="3872007"/>
              <a:ext cx="957529" cy="957529"/>
            </a:xfrm>
            <a:custGeom>
              <a:avLst/>
              <a:gdLst>
                <a:gd name="connsiteX0" fmla="*/ 594551 w 594550"/>
                <a:gd name="connsiteY0" fmla="*/ 297275 h 594550"/>
                <a:gd name="connsiteX1" fmla="*/ 297275 w 594550"/>
                <a:gd name="connsiteY1" fmla="*/ 594550 h 594550"/>
                <a:gd name="connsiteX2" fmla="*/ 0 w 594550"/>
                <a:gd name="connsiteY2" fmla="*/ 297275 h 594550"/>
                <a:gd name="connsiteX3" fmla="*/ 297275 w 594550"/>
                <a:gd name="connsiteY3" fmla="*/ 0 h 594550"/>
                <a:gd name="connsiteX4" fmla="*/ 594551 w 594550"/>
                <a:gd name="connsiteY4" fmla="*/ 297275 h 59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50" h="594550">
                  <a:moveTo>
                    <a:pt x="594551" y="297275"/>
                  </a:moveTo>
                  <a:cubicBezTo>
                    <a:pt x="594551" y="461456"/>
                    <a:pt x="461456" y="594550"/>
                    <a:pt x="297275" y="594550"/>
                  </a:cubicBezTo>
                  <a:cubicBezTo>
                    <a:pt x="133095" y="594550"/>
                    <a:pt x="0" y="461456"/>
                    <a:pt x="0" y="297275"/>
                  </a:cubicBezTo>
                  <a:cubicBezTo>
                    <a:pt x="0" y="133095"/>
                    <a:pt x="133095" y="0"/>
                    <a:pt x="297275" y="0"/>
                  </a:cubicBezTo>
                  <a:cubicBezTo>
                    <a:pt x="461456" y="0"/>
                    <a:pt x="594551" y="133095"/>
                    <a:pt x="594551" y="297275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C2CAD3-F359-44BE-AEC1-7C30A5FFF822}"/>
                </a:ext>
              </a:extLst>
            </p:cNvPr>
            <p:cNvSpPr/>
            <p:nvPr/>
          </p:nvSpPr>
          <p:spPr>
            <a:xfrm>
              <a:off x="5622374" y="3884888"/>
              <a:ext cx="932063" cy="932064"/>
            </a:xfrm>
            <a:custGeom>
              <a:avLst/>
              <a:gdLst>
                <a:gd name="connsiteX0" fmla="*/ 578739 w 578738"/>
                <a:gd name="connsiteY0" fmla="*/ 289369 h 578738"/>
                <a:gd name="connsiteX1" fmla="*/ 289370 w 578738"/>
                <a:gd name="connsiteY1" fmla="*/ 578739 h 578738"/>
                <a:gd name="connsiteX2" fmla="*/ 0 w 578738"/>
                <a:gd name="connsiteY2" fmla="*/ 289369 h 578738"/>
                <a:gd name="connsiteX3" fmla="*/ 289370 w 578738"/>
                <a:gd name="connsiteY3" fmla="*/ 0 h 578738"/>
                <a:gd name="connsiteX4" fmla="*/ 578739 w 578738"/>
                <a:gd name="connsiteY4" fmla="*/ 289369 h 57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738" h="578738">
                  <a:moveTo>
                    <a:pt x="578739" y="289369"/>
                  </a:moveTo>
                  <a:cubicBezTo>
                    <a:pt x="578739" y="449184"/>
                    <a:pt x="449184" y="578739"/>
                    <a:pt x="289370" y="578739"/>
                  </a:cubicBezTo>
                  <a:cubicBezTo>
                    <a:pt x="129555" y="578739"/>
                    <a:pt x="0" y="449184"/>
                    <a:pt x="0" y="289369"/>
                  </a:cubicBezTo>
                  <a:cubicBezTo>
                    <a:pt x="0" y="129555"/>
                    <a:pt x="129555" y="0"/>
                    <a:pt x="289370" y="0"/>
                  </a:cubicBezTo>
                  <a:cubicBezTo>
                    <a:pt x="449184" y="0"/>
                    <a:pt x="578739" y="129555"/>
                    <a:pt x="578739" y="289369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579875E-F2B6-4405-885D-3B95E23AB18C}"/>
                </a:ext>
              </a:extLst>
            </p:cNvPr>
            <p:cNvSpPr/>
            <p:nvPr/>
          </p:nvSpPr>
          <p:spPr>
            <a:xfrm>
              <a:off x="6007717" y="3167431"/>
              <a:ext cx="161070" cy="161070"/>
            </a:xfrm>
            <a:custGeom>
              <a:avLst/>
              <a:gdLst>
                <a:gd name="connsiteX0" fmla="*/ 100012 w 100012"/>
                <a:gd name="connsiteY0" fmla="*/ 50101 h 100012"/>
                <a:gd name="connsiteX1" fmla="*/ 50101 w 100012"/>
                <a:gd name="connsiteY1" fmla="*/ 0 h 100012"/>
                <a:gd name="connsiteX2" fmla="*/ 0 w 100012"/>
                <a:gd name="connsiteY2" fmla="*/ 49911 h 100012"/>
                <a:gd name="connsiteX3" fmla="*/ 49911 w 100012"/>
                <a:gd name="connsiteY3" fmla="*/ 100012 h 100012"/>
                <a:gd name="connsiteX4" fmla="*/ 50101 w 100012"/>
                <a:gd name="connsiteY4" fmla="*/ 100012 h 100012"/>
                <a:gd name="connsiteX5" fmla="*/ 100012 w 100012"/>
                <a:gd name="connsiteY5" fmla="*/ 50101 h 10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12" h="100012">
                  <a:moveTo>
                    <a:pt x="100012" y="50101"/>
                  </a:moveTo>
                  <a:cubicBezTo>
                    <a:pt x="100065" y="22484"/>
                    <a:pt x="77719" y="53"/>
                    <a:pt x="50101" y="0"/>
                  </a:cubicBezTo>
                  <a:cubicBezTo>
                    <a:pt x="22484" y="-53"/>
                    <a:pt x="53" y="22294"/>
                    <a:pt x="0" y="49911"/>
                  </a:cubicBezTo>
                  <a:cubicBezTo>
                    <a:pt x="-53" y="77529"/>
                    <a:pt x="22294" y="99960"/>
                    <a:pt x="49911" y="100012"/>
                  </a:cubicBezTo>
                  <a:cubicBezTo>
                    <a:pt x="49974" y="100012"/>
                    <a:pt x="50038" y="100012"/>
                    <a:pt x="50101" y="100012"/>
                  </a:cubicBezTo>
                  <a:cubicBezTo>
                    <a:pt x="77645" y="99960"/>
                    <a:pt x="99960" y="77645"/>
                    <a:pt x="100012" y="50101"/>
                  </a:cubicBezTo>
                  <a:close/>
                </a:path>
              </a:pathLst>
            </a:custGeom>
            <a:solidFill>
              <a:srgbClr val="FE9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DADE1BD-534D-4BCB-9893-59982A65BBED}"/>
                </a:ext>
              </a:extLst>
            </p:cNvPr>
            <p:cNvSpPr/>
            <p:nvPr/>
          </p:nvSpPr>
          <p:spPr>
            <a:xfrm>
              <a:off x="9643937" y="3248119"/>
              <a:ext cx="14727" cy="1102800"/>
            </a:xfrm>
            <a:custGeom>
              <a:avLst/>
              <a:gdLst>
                <a:gd name="connsiteX0" fmla="*/ 0 w 9144"/>
                <a:gd name="connsiteY0" fmla="*/ 0 h 684752"/>
                <a:gd name="connsiteX1" fmla="*/ 9144 w 9144"/>
                <a:gd name="connsiteY1" fmla="*/ 0 h 684752"/>
                <a:gd name="connsiteX2" fmla="*/ 9144 w 9144"/>
                <a:gd name="connsiteY2" fmla="*/ 684753 h 684752"/>
                <a:gd name="connsiteX3" fmla="*/ 0 w 9144"/>
                <a:gd name="connsiteY3" fmla="*/ 684753 h 68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" h="684752">
                  <a:moveTo>
                    <a:pt x="0" y="0"/>
                  </a:moveTo>
                  <a:lnTo>
                    <a:pt x="9144" y="0"/>
                  </a:lnTo>
                  <a:lnTo>
                    <a:pt x="9144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83838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F26E3C-C60F-43FD-AF4E-A200005D2487}"/>
                </a:ext>
              </a:extLst>
            </p:cNvPr>
            <p:cNvSpPr/>
            <p:nvPr/>
          </p:nvSpPr>
          <p:spPr>
            <a:xfrm rot="18900000">
              <a:off x="9069397" y="3768981"/>
              <a:ext cx="1163700" cy="1163699"/>
            </a:xfrm>
            <a:custGeom>
              <a:avLst/>
              <a:gdLst>
                <a:gd name="connsiteX0" fmla="*/ 722567 w 722566"/>
                <a:gd name="connsiteY0" fmla="*/ 361283 h 722566"/>
                <a:gd name="connsiteX1" fmla="*/ 361283 w 722566"/>
                <a:gd name="connsiteY1" fmla="*/ 722566 h 722566"/>
                <a:gd name="connsiteX2" fmla="*/ 0 w 722566"/>
                <a:gd name="connsiteY2" fmla="*/ 361283 h 722566"/>
                <a:gd name="connsiteX3" fmla="*/ 361283 w 722566"/>
                <a:gd name="connsiteY3" fmla="*/ 0 h 722566"/>
                <a:gd name="connsiteX4" fmla="*/ 722567 w 722566"/>
                <a:gd name="connsiteY4" fmla="*/ 361283 h 7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66" h="722566">
                  <a:moveTo>
                    <a:pt x="722567" y="361283"/>
                  </a:moveTo>
                  <a:cubicBezTo>
                    <a:pt x="722567" y="560814"/>
                    <a:pt x="560815" y="722566"/>
                    <a:pt x="361283" y="722566"/>
                  </a:cubicBezTo>
                  <a:cubicBezTo>
                    <a:pt x="161752" y="722566"/>
                    <a:pt x="0" y="560814"/>
                    <a:pt x="0" y="361283"/>
                  </a:cubicBezTo>
                  <a:cubicBezTo>
                    <a:pt x="0" y="161752"/>
                    <a:pt x="161752" y="0"/>
                    <a:pt x="361283" y="0"/>
                  </a:cubicBezTo>
                  <a:cubicBezTo>
                    <a:pt x="560815" y="0"/>
                    <a:pt x="722567" y="161752"/>
                    <a:pt x="722567" y="361283"/>
                  </a:cubicBezTo>
                  <a:close/>
                </a:path>
              </a:pathLst>
            </a:custGeom>
            <a:solidFill>
              <a:srgbClr val="83838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F8F5A8-F902-4C64-8EF7-D96D47C682B7}"/>
                </a:ext>
              </a:extLst>
            </p:cNvPr>
            <p:cNvSpPr/>
            <p:nvPr/>
          </p:nvSpPr>
          <p:spPr>
            <a:xfrm>
              <a:off x="9169774" y="3872002"/>
              <a:ext cx="963051" cy="976551"/>
            </a:xfrm>
            <a:custGeom>
              <a:avLst/>
              <a:gdLst>
                <a:gd name="connsiteX0" fmla="*/ 597979 w 597979"/>
                <a:gd name="connsiteY0" fmla="*/ 303181 h 606361"/>
                <a:gd name="connsiteX1" fmla="*/ 298989 w 597979"/>
                <a:gd name="connsiteY1" fmla="*/ 606362 h 606361"/>
                <a:gd name="connsiteX2" fmla="*/ -1 w 597979"/>
                <a:gd name="connsiteY2" fmla="*/ 303181 h 606361"/>
                <a:gd name="connsiteX3" fmla="*/ 298989 w 597979"/>
                <a:gd name="connsiteY3" fmla="*/ 0 h 606361"/>
                <a:gd name="connsiteX4" fmla="*/ 597979 w 597979"/>
                <a:gd name="connsiteY4" fmla="*/ 303181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79" h="606361">
                  <a:moveTo>
                    <a:pt x="597979" y="303181"/>
                  </a:moveTo>
                  <a:cubicBezTo>
                    <a:pt x="597979" y="470623"/>
                    <a:pt x="464117" y="606362"/>
                    <a:pt x="298989" y="606362"/>
                  </a:cubicBezTo>
                  <a:cubicBezTo>
                    <a:pt x="133862" y="606362"/>
                    <a:pt x="-1" y="470623"/>
                    <a:pt x="-1" y="303181"/>
                  </a:cubicBezTo>
                  <a:cubicBezTo>
                    <a:pt x="-1" y="135739"/>
                    <a:pt x="133862" y="0"/>
                    <a:pt x="298989" y="0"/>
                  </a:cubicBezTo>
                  <a:cubicBezTo>
                    <a:pt x="464117" y="0"/>
                    <a:pt x="597979" y="135739"/>
                    <a:pt x="597979" y="30318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F558F20-BEB6-4AEE-BE59-D65505383501}"/>
                </a:ext>
              </a:extLst>
            </p:cNvPr>
            <p:cNvSpPr/>
            <p:nvPr/>
          </p:nvSpPr>
          <p:spPr>
            <a:xfrm rot="18900000">
              <a:off x="9172482" y="3872067"/>
              <a:ext cx="957529" cy="957530"/>
            </a:xfrm>
            <a:custGeom>
              <a:avLst/>
              <a:gdLst>
                <a:gd name="connsiteX0" fmla="*/ 594550 w 594550"/>
                <a:gd name="connsiteY0" fmla="*/ 297275 h 594550"/>
                <a:gd name="connsiteX1" fmla="*/ 297275 w 594550"/>
                <a:gd name="connsiteY1" fmla="*/ 594550 h 594550"/>
                <a:gd name="connsiteX2" fmla="*/ -1 w 594550"/>
                <a:gd name="connsiteY2" fmla="*/ 297275 h 594550"/>
                <a:gd name="connsiteX3" fmla="*/ 297275 w 594550"/>
                <a:gd name="connsiteY3" fmla="*/ 0 h 594550"/>
                <a:gd name="connsiteX4" fmla="*/ 594550 w 594550"/>
                <a:gd name="connsiteY4" fmla="*/ 297275 h 59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50" h="594550">
                  <a:moveTo>
                    <a:pt x="594550" y="297275"/>
                  </a:moveTo>
                  <a:cubicBezTo>
                    <a:pt x="594550" y="461456"/>
                    <a:pt x="461456" y="594550"/>
                    <a:pt x="297275" y="594550"/>
                  </a:cubicBezTo>
                  <a:cubicBezTo>
                    <a:pt x="133094" y="594550"/>
                    <a:pt x="-1" y="461456"/>
                    <a:pt x="-1" y="297275"/>
                  </a:cubicBezTo>
                  <a:cubicBezTo>
                    <a:pt x="-1" y="133095"/>
                    <a:pt x="133094" y="0"/>
                    <a:pt x="297275" y="0"/>
                  </a:cubicBezTo>
                  <a:cubicBezTo>
                    <a:pt x="461456" y="0"/>
                    <a:pt x="594550" y="133095"/>
                    <a:pt x="594550" y="297275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6AB8D31-5DB6-4341-A15F-EDB8D375051E}"/>
                </a:ext>
              </a:extLst>
            </p:cNvPr>
            <p:cNvSpPr/>
            <p:nvPr/>
          </p:nvSpPr>
          <p:spPr>
            <a:xfrm>
              <a:off x="9185267" y="3884888"/>
              <a:ext cx="932063" cy="932064"/>
            </a:xfrm>
            <a:custGeom>
              <a:avLst/>
              <a:gdLst>
                <a:gd name="connsiteX0" fmla="*/ 578739 w 578738"/>
                <a:gd name="connsiteY0" fmla="*/ 289369 h 578738"/>
                <a:gd name="connsiteX1" fmla="*/ 289370 w 578738"/>
                <a:gd name="connsiteY1" fmla="*/ 578739 h 578738"/>
                <a:gd name="connsiteX2" fmla="*/ 0 w 578738"/>
                <a:gd name="connsiteY2" fmla="*/ 289369 h 578738"/>
                <a:gd name="connsiteX3" fmla="*/ 289370 w 578738"/>
                <a:gd name="connsiteY3" fmla="*/ 0 h 578738"/>
                <a:gd name="connsiteX4" fmla="*/ 578739 w 578738"/>
                <a:gd name="connsiteY4" fmla="*/ 289369 h 57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738" h="578738">
                  <a:moveTo>
                    <a:pt x="578739" y="289369"/>
                  </a:moveTo>
                  <a:cubicBezTo>
                    <a:pt x="578739" y="449184"/>
                    <a:pt x="449184" y="578739"/>
                    <a:pt x="289370" y="578739"/>
                  </a:cubicBezTo>
                  <a:cubicBezTo>
                    <a:pt x="129556" y="578739"/>
                    <a:pt x="0" y="449184"/>
                    <a:pt x="0" y="289369"/>
                  </a:cubicBezTo>
                  <a:cubicBezTo>
                    <a:pt x="0" y="129555"/>
                    <a:pt x="129555" y="0"/>
                    <a:pt x="289370" y="0"/>
                  </a:cubicBezTo>
                  <a:cubicBezTo>
                    <a:pt x="449184" y="0"/>
                    <a:pt x="578739" y="129555"/>
                    <a:pt x="578739" y="289369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BCB98C6-D811-4F28-9252-D16853A9ACA4}"/>
                </a:ext>
              </a:extLst>
            </p:cNvPr>
            <p:cNvSpPr/>
            <p:nvPr/>
          </p:nvSpPr>
          <p:spPr>
            <a:xfrm>
              <a:off x="9570765" y="3167737"/>
              <a:ext cx="160763" cy="160763"/>
            </a:xfrm>
            <a:custGeom>
              <a:avLst/>
              <a:gdLst>
                <a:gd name="connsiteX0" fmla="*/ 99822 w 99821"/>
                <a:gd name="connsiteY0" fmla="*/ 49911 h 99821"/>
                <a:gd name="connsiteX1" fmla="*/ 49911 w 99821"/>
                <a:gd name="connsiteY1" fmla="*/ 0 h 99821"/>
                <a:gd name="connsiteX2" fmla="*/ 0 w 99821"/>
                <a:gd name="connsiteY2" fmla="*/ 49911 h 99821"/>
                <a:gd name="connsiteX3" fmla="*/ 49911 w 99821"/>
                <a:gd name="connsiteY3" fmla="*/ 99822 h 99821"/>
                <a:gd name="connsiteX4" fmla="*/ 99822 w 99821"/>
                <a:gd name="connsiteY4" fmla="*/ 49911 h 9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1" h="99821">
                  <a:moveTo>
                    <a:pt x="99822" y="49911"/>
                  </a:moveTo>
                  <a:cubicBezTo>
                    <a:pt x="99822" y="22346"/>
                    <a:pt x="77476" y="0"/>
                    <a:pt x="49911" y="0"/>
                  </a:cubicBezTo>
                  <a:cubicBezTo>
                    <a:pt x="22346" y="0"/>
                    <a:pt x="0" y="22346"/>
                    <a:pt x="0" y="49911"/>
                  </a:cubicBezTo>
                  <a:cubicBezTo>
                    <a:pt x="0" y="77476"/>
                    <a:pt x="22346" y="99822"/>
                    <a:pt x="49911" y="99822"/>
                  </a:cubicBezTo>
                  <a:cubicBezTo>
                    <a:pt x="77454" y="99770"/>
                    <a:pt x="99769" y="77454"/>
                    <a:pt x="99822" y="49911"/>
                  </a:cubicBezTo>
                  <a:close/>
                </a:path>
              </a:pathLst>
            </a:custGeom>
            <a:solidFill>
              <a:srgbClr val="83838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2D7E7B1-BA9B-4CAD-B40F-B8473D9A8827}"/>
                </a:ext>
              </a:extLst>
            </p:cNvPr>
            <p:cNvSpPr/>
            <p:nvPr/>
          </p:nvSpPr>
          <p:spPr>
            <a:xfrm>
              <a:off x="7885347" y="3043483"/>
              <a:ext cx="14725" cy="1102800"/>
            </a:xfrm>
            <a:custGeom>
              <a:avLst/>
              <a:gdLst>
                <a:gd name="connsiteX0" fmla="*/ 0 w 9143"/>
                <a:gd name="connsiteY0" fmla="*/ 0 h 684752"/>
                <a:gd name="connsiteX1" fmla="*/ 9144 w 9143"/>
                <a:gd name="connsiteY1" fmla="*/ 0 h 684752"/>
                <a:gd name="connsiteX2" fmla="*/ 9144 w 9143"/>
                <a:gd name="connsiteY2" fmla="*/ 684752 h 684752"/>
                <a:gd name="connsiteX3" fmla="*/ 0 w 9143"/>
                <a:gd name="connsiteY3" fmla="*/ 684752 h 68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3" h="684752">
                  <a:moveTo>
                    <a:pt x="0" y="0"/>
                  </a:moveTo>
                  <a:lnTo>
                    <a:pt x="9144" y="0"/>
                  </a:lnTo>
                  <a:lnTo>
                    <a:pt x="9144" y="684752"/>
                  </a:lnTo>
                  <a:lnTo>
                    <a:pt x="0" y="684752"/>
                  </a:lnTo>
                  <a:close/>
                </a:path>
              </a:pathLst>
            </a:custGeom>
            <a:solidFill>
              <a:srgbClr val="418A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26E9E6-27BC-4A90-9CEA-E070DEEF5C52}"/>
                </a:ext>
              </a:extLst>
            </p:cNvPr>
            <p:cNvSpPr/>
            <p:nvPr/>
          </p:nvSpPr>
          <p:spPr>
            <a:xfrm rot="21040200">
              <a:off x="7310971" y="2488029"/>
              <a:ext cx="1163700" cy="1163700"/>
            </a:xfrm>
            <a:custGeom>
              <a:avLst/>
              <a:gdLst>
                <a:gd name="connsiteX0" fmla="*/ 722567 w 722566"/>
                <a:gd name="connsiteY0" fmla="*/ 361283 h 722566"/>
                <a:gd name="connsiteX1" fmla="*/ 361283 w 722566"/>
                <a:gd name="connsiteY1" fmla="*/ 722566 h 722566"/>
                <a:gd name="connsiteX2" fmla="*/ 0 w 722566"/>
                <a:gd name="connsiteY2" fmla="*/ 361283 h 722566"/>
                <a:gd name="connsiteX3" fmla="*/ 361283 w 722566"/>
                <a:gd name="connsiteY3" fmla="*/ 0 h 722566"/>
                <a:gd name="connsiteX4" fmla="*/ 722567 w 722566"/>
                <a:gd name="connsiteY4" fmla="*/ 361283 h 7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566" h="722566">
                  <a:moveTo>
                    <a:pt x="722567" y="361283"/>
                  </a:moveTo>
                  <a:cubicBezTo>
                    <a:pt x="722567" y="560814"/>
                    <a:pt x="560815" y="722566"/>
                    <a:pt x="361283" y="722566"/>
                  </a:cubicBezTo>
                  <a:cubicBezTo>
                    <a:pt x="161752" y="722566"/>
                    <a:pt x="0" y="560814"/>
                    <a:pt x="0" y="361283"/>
                  </a:cubicBezTo>
                  <a:cubicBezTo>
                    <a:pt x="0" y="161752"/>
                    <a:pt x="161752" y="0"/>
                    <a:pt x="361283" y="0"/>
                  </a:cubicBezTo>
                  <a:cubicBezTo>
                    <a:pt x="560815" y="0"/>
                    <a:pt x="722567" y="161752"/>
                    <a:pt x="722567" y="361283"/>
                  </a:cubicBezTo>
                  <a:close/>
                </a:path>
              </a:pathLst>
            </a:custGeom>
            <a:solidFill>
              <a:srgbClr val="418A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616EF6-E0B3-4E53-906B-B8DCA3116144}"/>
                </a:ext>
              </a:extLst>
            </p:cNvPr>
            <p:cNvSpPr/>
            <p:nvPr/>
          </p:nvSpPr>
          <p:spPr>
            <a:xfrm>
              <a:off x="7411184" y="2591104"/>
              <a:ext cx="963051" cy="976551"/>
            </a:xfrm>
            <a:custGeom>
              <a:avLst/>
              <a:gdLst>
                <a:gd name="connsiteX0" fmla="*/ 597980 w 597979"/>
                <a:gd name="connsiteY0" fmla="*/ 303181 h 606361"/>
                <a:gd name="connsiteX1" fmla="*/ 298990 w 597979"/>
                <a:gd name="connsiteY1" fmla="*/ 606362 h 606361"/>
                <a:gd name="connsiteX2" fmla="*/ 0 w 597979"/>
                <a:gd name="connsiteY2" fmla="*/ 303181 h 606361"/>
                <a:gd name="connsiteX3" fmla="*/ 298990 w 597979"/>
                <a:gd name="connsiteY3" fmla="*/ 0 h 606361"/>
                <a:gd name="connsiteX4" fmla="*/ 597980 w 597979"/>
                <a:gd name="connsiteY4" fmla="*/ 303181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979" h="606361">
                  <a:moveTo>
                    <a:pt x="597980" y="303181"/>
                  </a:moveTo>
                  <a:cubicBezTo>
                    <a:pt x="597980" y="470623"/>
                    <a:pt x="464118" y="606362"/>
                    <a:pt x="298990" y="606362"/>
                  </a:cubicBezTo>
                  <a:cubicBezTo>
                    <a:pt x="133862" y="606362"/>
                    <a:pt x="0" y="470623"/>
                    <a:pt x="0" y="303181"/>
                  </a:cubicBezTo>
                  <a:cubicBezTo>
                    <a:pt x="0" y="135739"/>
                    <a:pt x="133862" y="0"/>
                    <a:pt x="298990" y="0"/>
                  </a:cubicBezTo>
                  <a:cubicBezTo>
                    <a:pt x="464117" y="0"/>
                    <a:pt x="597980" y="135739"/>
                    <a:pt x="597980" y="303181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0C3D8C4-32E8-46C0-98C3-BEA26925704E}"/>
                </a:ext>
              </a:extLst>
            </p:cNvPr>
            <p:cNvSpPr/>
            <p:nvPr/>
          </p:nvSpPr>
          <p:spPr>
            <a:xfrm>
              <a:off x="7413946" y="2591257"/>
              <a:ext cx="957529" cy="957529"/>
            </a:xfrm>
            <a:custGeom>
              <a:avLst/>
              <a:gdLst>
                <a:gd name="connsiteX0" fmla="*/ 594551 w 594550"/>
                <a:gd name="connsiteY0" fmla="*/ 297275 h 594550"/>
                <a:gd name="connsiteX1" fmla="*/ 297276 w 594550"/>
                <a:gd name="connsiteY1" fmla="*/ 594550 h 594550"/>
                <a:gd name="connsiteX2" fmla="*/ 0 w 594550"/>
                <a:gd name="connsiteY2" fmla="*/ 297275 h 594550"/>
                <a:gd name="connsiteX3" fmla="*/ 297276 w 594550"/>
                <a:gd name="connsiteY3" fmla="*/ 0 h 594550"/>
                <a:gd name="connsiteX4" fmla="*/ 594551 w 594550"/>
                <a:gd name="connsiteY4" fmla="*/ 297275 h 59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50" h="594550">
                  <a:moveTo>
                    <a:pt x="594551" y="297275"/>
                  </a:moveTo>
                  <a:cubicBezTo>
                    <a:pt x="594551" y="461456"/>
                    <a:pt x="461456" y="594550"/>
                    <a:pt x="297276" y="594550"/>
                  </a:cubicBezTo>
                  <a:cubicBezTo>
                    <a:pt x="133095" y="594550"/>
                    <a:pt x="0" y="461456"/>
                    <a:pt x="0" y="297275"/>
                  </a:cubicBezTo>
                  <a:cubicBezTo>
                    <a:pt x="0" y="133095"/>
                    <a:pt x="133095" y="0"/>
                    <a:pt x="297276" y="0"/>
                  </a:cubicBezTo>
                  <a:cubicBezTo>
                    <a:pt x="461456" y="0"/>
                    <a:pt x="594551" y="133094"/>
                    <a:pt x="594551" y="297275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055B15A-3079-48E3-A819-926FE63AC401}"/>
                </a:ext>
              </a:extLst>
            </p:cNvPr>
            <p:cNvSpPr/>
            <p:nvPr/>
          </p:nvSpPr>
          <p:spPr>
            <a:xfrm>
              <a:off x="7426677" y="2603989"/>
              <a:ext cx="932063" cy="932064"/>
            </a:xfrm>
            <a:custGeom>
              <a:avLst/>
              <a:gdLst>
                <a:gd name="connsiteX0" fmla="*/ 578739 w 578738"/>
                <a:gd name="connsiteY0" fmla="*/ 289369 h 578738"/>
                <a:gd name="connsiteX1" fmla="*/ 289370 w 578738"/>
                <a:gd name="connsiteY1" fmla="*/ 578739 h 578738"/>
                <a:gd name="connsiteX2" fmla="*/ 0 w 578738"/>
                <a:gd name="connsiteY2" fmla="*/ 289369 h 578738"/>
                <a:gd name="connsiteX3" fmla="*/ 289370 w 578738"/>
                <a:gd name="connsiteY3" fmla="*/ 0 h 578738"/>
                <a:gd name="connsiteX4" fmla="*/ 578739 w 578738"/>
                <a:gd name="connsiteY4" fmla="*/ 289369 h 57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738" h="578738">
                  <a:moveTo>
                    <a:pt x="578739" y="289369"/>
                  </a:moveTo>
                  <a:cubicBezTo>
                    <a:pt x="578739" y="449184"/>
                    <a:pt x="449184" y="578739"/>
                    <a:pt x="289370" y="578739"/>
                  </a:cubicBezTo>
                  <a:cubicBezTo>
                    <a:pt x="129555" y="578739"/>
                    <a:pt x="0" y="449184"/>
                    <a:pt x="0" y="289369"/>
                  </a:cubicBezTo>
                  <a:cubicBezTo>
                    <a:pt x="0" y="129555"/>
                    <a:pt x="129555" y="0"/>
                    <a:pt x="289370" y="0"/>
                  </a:cubicBezTo>
                  <a:cubicBezTo>
                    <a:pt x="449184" y="0"/>
                    <a:pt x="578739" y="129555"/>
                    <a:pt x="578739" y="289369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3D809DC-D7C7-41B2-AB10-AF4EC0CAAEFE}"/>
                </a:ext>
              </a:extLst>
            </p:cNvPr>
            <p:cNvSpPr/>
            <p:nvPr/>
          </p:nvSpPr>
          <p:spPr>
            <a:xfrm>
              <a:off x="7812328" y="4065901"/>
              <a:ext cx="160764" cy="160764"/>
            </a:xfrm>
            <a:custGeom>
              <a:avLst/>
              <a:gdLst>
                <a:gd name="connsiteX0" fmla="*/ 99822 w 99822"/>
                <a:gd name="connsiteY0" fmla="*/ 49911 h 99822"/>
                <a:gd name="connsiteX1" fmla="*/ 49911 w 99822"/>
                <a:gd name="connsiteY1" fmla="*/ 99822 h 99822"/>
                <a:gd name="connsiteX2" fmla="*/ 0 w 99822"/>
                <a:gd name="connsiteY2" fmla="*/ 49911 h 99822"/>
                <a:gd name="connsiteX3" fmla="*/ 49911 w 99822"/>
                <a:gd name="connsiteY3" fmla="*/ 0 h 99822"/>
                <a:gd name="connsiteX4" fmla="*/ 99822 w 99822"/>
                <a:gd name="connsiteY4" fmla="*/ 49911 h 9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2" h="99822">
                  <a:moveTo>
                    <a:pt x="99822" y="49911"/>
                  </a:moveTo>
                  <a:cubicBezTo>
                    <a:pt x="99822" y="77476"/>
                    <a:pt x="77476" y="99822"/>
                    <a:pt x="49911" y="99822"/>
                  </a:cubicBezTo>
                  <a:cubicBezTo>
                    <a:pt x="22346" y="99822"/>
                    <a:pt x="0" y="77476"/>
                    <a:pt x="0" y="49911"/>
                  </a:cubicBezTo>
                  <a:cubicBezTo>
                    <a:pt x="0" y="22346"/>
                    <a:pt x="22346" y="0"/>
                    <a:pt x="49911" y="0"/>
                  </a:cubicBezTo>
                  <a:cubicBezTo>
                    <a:pt x="77476" y="0"/>
                    <a:pt x="99822" y="22346"/>
                    <a:pt x="99822" y="49911"/>
                  </a:cubicBezTo>
                  <a:close/>
                </a:path>
              </a:pathLst>
            </a:custGeom>
            <a:solidFill>
              <a:srgbClr val="418A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56" name="TextBox 250">
              <a:extLst>
                <a:ext uri="{FF2B5EF4-FFF2-40B4-BE49-F238E27FC236}">
                  <a16:creationId xmlns:a16="http://schemas.microsoft.com/office/drawing/2014/main" id="{3F13791E-8E14-4B05-80C0-83BA04CCE603}"/>
                </a:ext>
              </a:extLst>
            </p:cNvPr>
            <p:cNvSpPr txBox="1"/>
            <p:nvPr/>
          </p:nvSpPr>
          <p:spPr>
            <a:xfrm>
              <a:off x="988729" y="4954558"/>
              <a:ext cx="3040906" cy="238958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Research &amp; Development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Validate model assumptions with historical data. Build a minimum viable product (MVP) of the dynamic pricing engine.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57" name="TextBox 251">
              <a:extLst>
                <a:ext uri="{FF2B5EF4-FFF2-40B4-BE49-F238E27FC236}">
                  <a16:creationId xmlns:a16="http://schemas.microsoft.com/office/drawing/2014/main" id="{90284D7F-56A8-4307-A4C9-971AB75F96B6}"/>
                </a:ext>
              </a:extLst>
            </p:cNvPr>
            <p:cNvSpPr txBox="1"/>
            <p:nvPr/>
          </p:nvSpPr>
          <p:spPr>
            <a:xfrm>
              <a:off x="4566284" y="4969473"/>
              <a:ext cx="3205004" cy="238958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Iteration and Scaling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Integrate advanced analytics and user-friendly dashboards. Enhance API integration to support multi-product functionality.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8" name="TextBox 252">
              <a:extLst>
                <a:ext uri="{FF2B5EF4-FFF2-40B4-BE49-F238E27FC236}">
                  <a16:creationId xmlns:a16="http://schemas.microsoft.com/office/drawing/2014/main" id="{15647E48-D312-48BC-B46E-3DF9E6749871}"/>
                </a:ext>
              </a:extLst>
            </p:cNvPr>
            <p:cNvSpPr txBox="1"/>
            <p:nvPr/>
          </p:nvSpPr>
          <p:spPr>
            <a:xfrm>
              <a:off x="8088144" y="4969473"/>
              <a:ext cx="3111585" cy="261596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Expansion &amp; Diversification: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Extend the solution’s capabilities to additional financial products. Continuously update the system with real-time data feeds and regulatory insights.</a:t>
              </a:r>
            </a:p>
          </p:txBody>
        </p:sp>
        <p:sp>
          <p:nvSpPr>
            <p:cNvPr id="59" name="TextBox 253">
              <a:extLst>
                <a:ext uri="{FF2B5EF4-FFF2-40B4-BE49-F238E27FC236}">
                  <a16:creationId xmlns:a16="http://schemas.microsoft.com/office/drawing/2014/main" id="{FAF3DD15-173F-43D4-BAD9-906E25079318}"/>
                </a:ext>
              </a:extLst>
            </p:cNvPr>
            <p:cNvSpPr txBox="1"/>
            <p:nvPr/>
          </p:nvSpPr>
          <p:spPr>
            <a:xfrm>
              <a:off x="1871914" y="116701"/>
              <a:ext cx="2819473" cy="2439891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Pilot Testing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Partner with a regional bank to deploy the MVP. Gather feedback to refine risk models and forecasting algorithms.</a:t>
              </a:r>
            </a:p>
          </p:txBody>
        </p:sp>
        <p:sp>
          <p:nvSpPr>
            <p:cNvPr id="60" name="TextBox 254">
              <a:extLst>
                <a:ext uri="{FF2B5EF4-FFF2-40B4-BE49-F238E27FC236}">
                  <a16:creationId xmlns:a16="http://schemas.microsoft.com/office/drawing/2014/main" id="{32365738-6CD9-4E43-BB67-EFA8FC4EF05C}"/>
                </a:ext>
              </a:extLst>
            </p:cNvPr>
            <p:cNvSpPr txBox="1"/>
            <p:nvPr/>
          </p:nvSpPr>
          <p:spPr>
            <a:xfrm>
              <a:off x="6501688" y="267251"/>
              <a:ext cx="3330585" cy="1911668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Market Launch: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DDDDD">
                      <a:lumMod val="2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Roll out the full solution with a targeted go-to-market strategy. Support banks in transitioning from static to dynamic pricing.</a:t>
              </a:r>
            </a:p>
          </p:txBody>
        </p:sp>
        <p:sp>
          <p:nvSpPr>
            <p:cNvPr id="61" name="TextBox 255">
              <a:extLst>
                <a:ext uri="{FF2B5EF4-FFF2-40B4-BE49-F238E27FC236}">
                  <a16:creationId xmlns:a16="http://schemas.microsoft.com/office/drawing/2014/main" id="{5BD77A4B-B7D8-482D-8BBD-2E32852B6B9C}"/>
                </a:ext>
              </a:extLst>
            </p:cNvPr>
            <p:cNvSpPr txBox="1"/>
            <p:nvPr/>
          </p:nvSpPr>
          <p:spPr>
            <a:xfrm>
              <a:off x="2256548" y="4027116"/>
              <a:ext cx="5052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01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62" name="TextBox 256">
              <a:extLst>
                <a:ext uri="{FF2B5EF4-FFF2-40B4-BE49-F238E27FC236}">
                  <a16:creationId xmlns:a16="http://schemas.microsoft.com/office/drawing/2014/main" id="{ED496F44-E36A-4015-BA0D-C1F07674A8C2}"/>
                </a:ext>
              </a:extLst>
            </p:cNvPr>
            <p:cNvSpPr txBox="1"/>
            <p:nvPr/>
          </p:nvSpPr>
          <p:spPr>
            <a:xfrm>
              <a:off x="4018076" y="2693136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02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63" name="TextBox 257">
              <a:extLst>
                <a:ext uri="{FF2B5EF4-FFF2-40B4-BE49-F238E27FC236}">
                  <a16:creationId xmlns:a16="http://schemas.microsoft.com/office/drawing/2014/main" id="{CE718CFA-55E7-40C0-B3FC-550C4E0581F1}"/>
                </a:ext>
              </a:extLst>
            </p:cNvPr>
            <p:cNvSpPr txBox="1"/>
            <p:nvPr/>
          </p:nvSpPr>
          <p:spPr>
            <a:xfrm>
              <a:off x="5803006" y="399523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03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64" name="TextBox 258">
              <a:extLst>
                <a:ext uri="{FF2B5EF4-FFF2-40B4-BE49-F238E27FC236}">
                  <a16:creationId xmlns:a16="http://schemas.microsoft.com/office/drawing/2014/main" id="{5B2900E6-41B5-4EEA-9641-AFCECE13A675}"/>
                </a:ext>
              </a:extLst>
            </p:cNvPr>
            <p:cNvSpPr txBox="1"/>
            <p:nvPr/>
          </p:nvSpPr>
          <p:spPr>
            <a:xfrm>
              <a:off x="9379349" y="4018320"/>
              <a:ext cx="5469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05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sp>
          <p:nvSpPr>
            <p:cNvPr id="65" name="TextBox 259">
              <a:extLst>
                <a:ext uri="{FF2B5EF4-FFF2-40B4-BE49-F238E27FC236}">
                  <a16:creationId xmlns:a16="http://schemas.microsoft.com/office/drawing/2014/main" id="{FCFEC23F-E381-4843-BE60-DF5C5AF3CDAB}"/>
                </a:ext>
              </a:extLst>
            </p:cNvPr>
            <p:cNvSpPr txBox="1"/>
            <p:nvPr/>
          </p:nvSpPr>
          <p:spPr>
            <a:xfrm>
              <a:off x="7618434" y="2724214"/>
              <a:ext cx="548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Lora" pitchFamily="2" charset="0"/>
                  <a:ea typeface="+mn-ea"/>
                  <a:cs typeface="+mn-cs"/>
                </a:rPr>
                <a:t>04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883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1" name="Google Shape;1141;p58"/>
          <p:cNvCxnSpPr>
            <a:endCxn id="1142" idx="1"/>
          </p:cNvCxnSpPr>
          <p:nvPr/>
        </p:nvCxnSpPr>
        <p:spPr>
          <a:xfrm>
            <a:off x="2482575" y="2923613"/>
            <a:ext cx="41784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3" name="Google Shape;1143;p58"/>
          <p:cNvSpPr txBox="1"/>
          <p:nvPr/>
        </p:nvSpPr>
        <p:spPr>
          <a:xfrm>
            <a:off x="862725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Feb</a:t>
            </a:r>
            <a:endParaRPr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4" name="Google Shape;1144;p58"/>
          <p:cNvSpPr txBox="1"/>
          <p:nvPr/>
        </p:nvSpPr>
        <p:spPr>
          <a:xfrm>
            <a:off x="2805788" y="1426675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UI/UX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5" name="Google Shape;1145;p58"/>
          <p:cNvSpPr txBox="1"/>
          <p:nvPr/>
        </p:nvSpPr>
        <p:spPr>
          <a:xfrm>
            <a:off x="6660975" y="1426675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6" name="Google Shape;1146;p58"/>
          <p:cNvSpPr txBox="1"/>
          <p:nvPr/>
        </p:nvSpPr>
        <p:spPr>
          <a:xfrm>
            <a:off x="4754138" y="3513383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7" name="Google Shape;1147;p58"/>
          <p:cNvSpPr txBox="1"/>
          <p:nvPr/>
        </p:nvSpPr>
        <p:spPr>
          <a:xfrm>
            <a:off x="862725" y="3513383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8" name="Google Shape;1148;p58"/>
          <p:cNvSpPr/>
          <p:nvPr/>
        </p:nvSpPr>
        <p:spPr>
          <a:xfrm>
            <a:off x="1265925" y="1508698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58"/>
          <p:cNvSpPr txBox="1"/>
          <p:nvPr/>
        </p:nvSpPr>
        <p:spPr>
          <a:xfrm>
            <a:off x="2805788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April</a:t>
            </a:r>
            <a:endParaRPr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150;p58"/>
          <p:cNvSpPr txBox="1"/>
          <p:nvPr/>
        </p:nvSpPr>
        <p:spPr>
          <a:xfrm>
            <a:off x="4754138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May</a:t>
            </a:r>
            <a:endParaRPr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2" name="Google Shape;1142;p58"/>
          <p:cNvSpPr txBox="1"/>
          <p:nvPr/>
        </p:nvSpPr>
        <p:spPr>
          <a:xfrm>
            <a:off x="6660975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June</a:t>
            </a:r>
            <a:endParaRPr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1" name="Google Shape;1151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Timeline</a:t>
            </a:r>
            <a:endParaRPr dirty="0"/>
          </a:p>
        </p:txBody>
      </p:sp>
      <p:sp>
        <p:nvSpPr>
          <p:cNvPr id="1152" name="Google Shape;1152;p58"/>
          <p:cNvSpPr txBox="1"/>
          <p:nvPr/>
        </p:nvSpPr>
        <p:spPr>
          <a:xfrm>
            <a:off x="410428" y="3970036"/>
            <a:ext cx="2543825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Development of Centralized Backend server and Databases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153" name="Google Shape;1153;p58"/>
          <p:cNvSpPr txBox="1"/>
          <p:nvPr/>
        </p:nvSpPr>
        <p:spPr>
          <a:xfrm>
            <a:off x="4318898" y="3981136"/>
            <a:ext cx="2653192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Implementation of Security practices after integration with Backend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154" name="Google Shape;1154;p58"/>
          <p:cNvSpPr txBox="1"/>
          <p:nvPr/>
        </p:nvSpPr>
        <p:spPr>
          <a:xfrm>
            <a:off x="2482425" y="1877700"/>
            <a:ext cx="2268263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Design Of Frontend for Desktop App and Web App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155" name="Google Shape;1155;p58"/>
          <p:cNvSpPr txBox="1"/>
          <p:nvPr/>
        </p:nvSpPr>
        <p:spPr>
          <a:xfrm>
            <a:off x="6512475" y="1877700"/>
            <a:ext cx="191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Testing of application after deployment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156" name="Google Shape;1156;p58"/>
          <p:cNvSpPr/>
          <p:nvPr/>
        </p:nvSpPr>
        <p:spPr>
          <a:xfrm>
            <a:off x="5157338" y="1508698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58"/>
          <p:cNvSpPr/>
          <p:nvPr/>
        </p:nvSpPr>
        <p:spPr>
          <a:xfrm>
            <a:off x="3208988" y="3529583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8"/>
          <p:cNvSpPr/>
          <p:nvPr/>
        </p:nvSpPr>
        <p:spPr>
          <a:xfrm>
            <a:off x="7064175" y="3529583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58"/>
          <p:cNvGrpSpPr/>
          <p:nvPr/>
        </p:nvGrpSpPr>
        <p:grpSpPr>
          <a:xfrm>
            <a:off x="3437946" y="3761666"/>
            <a:ext cx="349133" cy="349163"/>
            <a:chOff x="3497300" y="3955025"/>
            <a:chExt cx="295375" cy="295400"/>
          </a:xfrm>
        </p:grpSpPr>
        <p:sp>
          <p:nvSpPr>
            <p:cNvPr id="1160" name="Google Shape;1160;p58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58"/>
          <p:cNvGrpSpPr/>
          <p:nvPr/>
        </p:nvGrpSpPr>
        <p:grpSpPr>
          <a:xfrm>
            <a:off x="7299116" y="3760587"/>
            <a:ext cx="350079" cy="351320"/>
            <a:chOff x="4991425" y="3234750"/>
            <a:chExt cx="296175" cy="297225"/>
          </a:xfrm>
        </p:grpSpPr>
        <p:sp>
          <p:nvSpPr>
            <p:cNvPr id="1164" name="Google Shape;1164;p58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8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58"/>
          <p:cNvGrpSpPr/>
          <p:nvPr/>
        </p:nvGrpSpPr>
        <p:grpSpPr>
          <a:xfrm>
            <a:off x="5410370" y="1770085"/>
            <a:ext cx="307231" cy="348690"/>
            <a:chOff x="2423775" y="3226875"/>
            <a:chExt cx="259925" cy="295000"/>
          </a:xfrm>
        </p:grpSpPr>
        <p:sp>
          <p:nvSpPr>
            <p:cNvPr id="1171" name="Google Shape;1171;p58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8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8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58"/>
          <p:cNvGrpSpPr/>
          <p:nvPr/>
        </p:nvGrpSpPr>
        <p:grpSpPr>
          <a:xfrm>
            <a:off x="1498481" y="1748985"/>
            <a:ext cx="348188" cy="349133"/>
            <a:chOff x="1674750" y="3254050"/>
            <a:chExt cx="294575" cy="295375"/>
          </a:xfrm>
        </p:grpSpPr>
        <p:sp>
          <p:nvSpPr>
            <p:cNvPr id="1175" name="Google Shape;1175;p58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8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8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8" name="Google Shape;1178;p58"/>
          <p:cNvCxnSpPr>
            <a:stCxn id="1143" idx="0"/>
            <a:endCxn id="1148" idx="4"/>
          </p:cNvCxnSpPr>
          <p:nvPr/>
        </p:nvCxnSpPr>
        <p:spPr>
          <a:xfrm rot="-5400000">
            <a:off x="1460925" y="2533613"/>
            <a:ext cx="423900" cy="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58"/>
          <p:cNvCxnSpPr>
            <a:stCxn id="1143" idx="2"/>
            <a:endCxn id="1147" idx="0"/>
          </p:cNvCxnSpPr>
          <p:nvPr/>
        </p:nvCxnSpPr>
        <p:spPr>
          <a:xfrm rot="-5400000" flipH="1">
            <a:off x="1467525" y="3307613"/>
            <a:ext cx="4107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8"/>
          <p:cNvCxnSpPr>
            <a:cxnSpLocks/>
            <a:stCxn id="1149" idx="0"/>
            <a:endCxn id="1154" idx="2"/>
          </p:cNvCxnSpPr>
          <p:nvPr/>
        </p:nvCxnSpPr>
        <p:spPr>
          <a:xfrm rot="5400000" flipH="1" flipV="1">
            <a:off x="3439866" y="2569173"/>
            <a:ext cx="352463" cy="91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58"/>
          <p:cNvCxnSpPr>
            <a:stCxn id="1150" idx="0"/>
            <a:endCxn id="1156" idx="4"/>
          </p:cNvCxnSpPr>
          <p:nvPr/>
        </p:nvCxnSpPr>
        <p:spPr>
          <a:xfrm rot="-5400000">
            <a:off x="5352338" y="2533613"/>
            <a:ext cx="423900" cy="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" name="Google Shape;1182;p58"/>
          <p:cNvCxnSpPr>
            <a:stCxn id="1149" idx="2"/>
            <a:endCxn id="1157" idx="0"/>
          </p:cNvCxnSpPr>
          <p:nvPr/>
        </p:nvCxnSpPr>
        <p:spPr>
          <a:xfrm rot="-5400000" flipH="1">
            <a:off x="3402488" y="3315713"/>
            <a:ext cx="426900" cy="600"/>
          </a:xfrm>
          <a:prstGeom prst="bentConnector3">
            <a:avLst>
              <a:gd name="adj1" fmla="val 5001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58"/>
          <p:cNvCxnSpPr>
            <a:stCxn id="1150" idx="2"/>
            <a:endCxn id="1146" idx="0"/>
          </p:cNvCxnSpPr>
          <p:nvPr/>
        </p:nvCxnSpPr>
        <p:spPr>
          <a:xfrm rot="-5400000" flipH="1">
            <a:off x="5358938" y="3307613"/>
            <a:ext cx="4107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58"/>
          <p:cNvCxnSpPr>
            <a:stCxn id="1142" idx="2"/>
            <a:endCxn id="1158" idx="0"/>
          </p:cNvCxnSpPr>
          <p:nvPr/>
        </p:nvCxnSpPr>
        <p:spPr>
          <a:xfrm rot="-5400000" flipH="1">
            <a:off x="7257675" y="3315713"/>
            <a:ext cx="426900" cy="600"/>
          </a:xfrm>
          <a:prstGeom prst="bentConnector3">
            <a:avLst>
              <a:gd name="adj1" fmla="val 5001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58"/>
          <p:cNvCxnSpPr>
            <a:endCxn id="1155" idx="2"/>
          </p:cNvCxnSpPr>
          <p:nvPr/>
        </p:nvCxnSpPr>
        <p:spPr>
          <a:xfrm rot="-5400000">
            <a:off x="7294275" y="2569350"/>
            <a:ext cx="3525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"/>
          <p:cNvSpPr txBox="1">
            <a:spLocks noGrp="1"/>
          </p:cNvSpPr>
          <p:nvPr>
            <p:ph type="title" idx="2"/>
          </p:nvPr>
        </p:nvSpPr>
        <p:spPr>
          <a:xfrm>
            <a:off x="1437265" y="1091852"/>
            <a:ext cx="6281100" cy="11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70" name="Google Shape;770;p41"/>
          <p:cNvSpPr txBox="1">
            <a:spLocks noGrp="1"/>
          </p:cNvSpPr>
          <p:nvPr>
            <p:ph type="title"/>
          </p:nvPr>
        </p:nvSpPr>
        <p:spPr>
          <a:xfrm>
            <a:off x="1778065" y="2378000"/>
            <a:ext cx="5599500" cy="1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74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8"/>
          <p:cNvSpPr txBox="1">
            <a:spLocks noGrp="1"/>
          </p:cNvSpPr>
          <p:nvPr>
            <p:ph type="subTitle" idx="5"/>
          </p:nvPr>
        </p:nvSpPr>
        <p:spPr>
          <a:xfrm>
            <a:off x="6700175" y="2159584"/>
            <a:ext cx="1616100" cy="518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Risk Management</a:t>
            </a:r>
            <a:endParaRPr sz="1400" dirty="0"/>
          </a:p>
        </p:txBody>
      </p:sp>
      <p:sp>
        <p:nvSpPr>
          <p:cNvPr id="924" name="Google Shape;924;p48"/>
          <p:cNvSpPr txBox="1">
            <a:spLocks noGrp="1"/>
          </p:cNvSpPr>
          <p:nvPr>
            <p:ph type="subTitle" idx="7"/>
          </p:nvPr>
        </p:nvSpPr>
        <p:spPr>
          <a:xfrm>
            <a:off x="4667498" y="2160927"/>
            <a:ext cx="1619700" cy="518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</a:t>
            </a:r>
            <a:r>
              <a:rPr lang="en-IN" sz="1400" dirty="0"/>
              <a:t>ransparency</a:t>
            </a:r>
            <a:endParaRPr sz="1600" dirty="0"/>
          </a:p>
        </p:txBody>
      </p:sp>
      <p:sp>
        <p:nvSpPr>
          <p:cNvPr id="925" name="Google Shape;925;p48"/>
          <p:cNvSpPr txBox="1">
            <a:spLocks noGrp="1"/>
          </p:cNvSpPr>
          <p:nvPr>
            <p:ph type="subTitle" idx="6"/>
          </p:nvPr>
        </p:nvSpPr>
        <p:spPr>
          <a:xfrm>
            <a:off x="6585425" y="2610070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Mitigate risks associated with high-risk borrowers while ensuring fair interest rates for all customers.</a:t>
            </a:r>
            <a:endParaRPr dirty="0"/>
          </a:p>
        </p:txBody>
      </p:sp>
      <p:sp>
        <p:nvSpPr>
          <p:cNvPr id="926" name="Google Shape;926;p48"/>
          <p:cNvSpPr txBox="1">
            <a:spLocks noGrp="1"/>
          </p:cNvSpPr>
          <p:nvPr>
            <p:ph type="subTitle" idx="8"/>
          </p:nvPr>
        </p:nvSpPr>
        <p:spPr>
          <a:xfrm>
            <a:off x="4568430" y="2610070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Enable transparency in rate calculation to build customer trust.</a:t>
            </a:r>
            <a:endParaRPr dirty="0"/>
          </a:p>
        </p:txBody>
      </p:sp>
      <p:sp>
        <p:nvSpPr>
          <p:cNvPr id="927" name="Google Shape;927;p48"/>
          <p:cNvSpPr txBox="1">
            <a:spLocks noGrp="1"/>
          </p:cNvSpPr>
          <p:nvPr>
            <p:ph type="subTitle" idx="1"/>
          </p:nvPr>
        </p:nvSpPr>
        <p:spPr>
          <a:xfrm>
            <a:off x="2672965" y="2160927"/>
            <a:ext cx="1616100" cy="518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Competitive Rates</a:t>
            </a:r>
            <a:endParaRPr sz="1400" dirty="0"/>
          </a:p>
        </p:txBody>
      </p:sp>
      <p:sp>
        <p:nvSpPr>
          <p:cNvPr id="928" name="Google Shape;928;p48"/>
          <p:cNvSpPr txBox="1">
            <a:spLocks noGrp="1"/>
          </p:cNvSpPr>
          <p:nvPr>
            <p:ph type="subTitle" idx="2"/>
          </p:nvPr>
        </p:nvSpPr>
        <p:spPr>
          <a:xfrm>
            <a:off x="2551435" y="2610070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Maintain a balance between competitive market rates and profitability</a:t>
            </a:r>
            <a:endParaRPr dirty="0"/>
          </a:p>
        </p:txBody>
      </p:sp>
      <p:sp>
        <p:nvSpPr>
          <p:cNvPr id="929" name="Google Shape;929;p48"/>
          <p:cNvSpPr txBox="1">
            <a:spLocks noGrp="1"/>
          </p:cNvSpPr>
          <p:nvPr>
            <p:ph type="subTitle" idx="3"/>
          </p:nvPr>
        </p:nvSpPr>
        <p:spPr>
          <a:xfrm>
            <a:off x="647390" y="2160927"/>
            <a:ext cx="1619700" cy="518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Dynamic Rates</a:t>
            </a:r>
            <a:endParaRPr sz="1400" dirty="0"/>
          </a:p>
        </p:txBody>
      </p:sp>
      <p:sp>
        <p:nvSpPr>
          <p:cNvPr id="930" name="Google Shape;930;p48"/>
          <p:cNvSpPr txBox="1">
            <a:spLocks noGrp="1"/>
          </p:cNvSpPr>
          <p:nvPr>
            <p:ph type="subTitle" idx="4"/>
          </p:nvPr>
        </p:nvSpPr>
        <p:spPr>
          <a:xfrm>
            <a:off x="534440" y="2610070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Dynamic Interest Rate Calculation System</a:t>
            </a:r>
            <a:endParaRPr dirty="0"/>
          </a:p>
        </p:txBody>
      </p:sp>
      <p:sp>
        <p:nvSpPr>
          <p:cNvPr id="931" name="Google Shape;931;p4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Outcomes</a:t>
            </a:r>
            <a:endParaRPr dirty="0"/>
          </a:p>
        </p:txBody>
      </p:sp>
      <p:sp>
        <p:nvSpPr>
          <p:cNvPr id="932" name="Google Shape;932;p48"/>
          <p:cNvSpPr/>
          <p:nvPr/>
        </p:nvSpPr>
        <p:spPr>
          <a:xfrm>
            <a:off x="1168340" y="1523947"/>
            <a:ext cx="577800" cy="57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8"/>
          <p:cNvSpPr/>
          <p:nvPr/>
        </p:nvSpPr>
        <p:spPr>
          <a:xfrm>
            <a:off x="3185335" y="1523947"/>
            <a:ext cx="577800" cy="57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8"/>
          <p:cNvSpPr/>
          <p:nvPr/>
        </p:nvSpPr>
        <p:spPr>
          <a:xfrm>
            <a:off x="5202330" y="1523947"/>
            <a:ext cx="577800" cy="57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7219325" y="1523947"/>
            <a:ext cx="577800" cy="57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8"/>
          <p:cNvGrpSpPr/>
          <p:nvPr/>
        </p:nvGrpSpPr>
        <p:grpSpPr>
          <a:xfrm>
            <a:off x="1288351" y="1628504"/>
            <a:ext cx="365467" cy="368389"/>
            <a:chOff x="-62516625" y="3743175"/>
            <a:chExt cx="315875" cy="318400"/>
          </a:xfrm>
        </p:grpSpPr>
        <p:sp>
          <p:nvSpPr>
            <p:cNvPr id="937" name="Google Shape;937;p48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48"/>
          <p:cNvGrpSpPr/>
          <p:nvPr/>
        </p:nvGrpSpPr>
        <p:grpSpPr>
          <a:xfrm>
            <a:off x="7301433" y="1633968"/>
            <a:ext cx="368157" cy="367290"/>
            <a:chOff x="-62154300" y="3743950"/>
            <a:chExt cx="318200" cy="317450"/>
          </a:xfrm>
        </p:grpSpPr>
        <p:sp>
          <p:nvSpPr>
            <p:cNvPr id="940" name="Google Shape;940;p48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48"/>
          <p:cNvGrpSpPr/>
          <p:nvPr/>
        </p:nvGrpSpPr>
        <p:grpSpPr>
          <a:xfrm>
            <a:off x="5308205" y="1653464"/>
            <a:ext cx="351940" cy="349163"/>
            <a:chOff x="3133425" y="3955025"/>
            <a:chExt cx="297750" cy="295400"/>
          </a:xfrm>
        </p:grpSpPr>
        <p:sp>
          <p:nvSpPr>
            <p:cNvPr id="943" name="Google Shape;943;p48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48"/>
          <p:cNvGrpSpPr/>
          <p:nvPr/>
        </p:nvGrpSpPr>
        <p:grpSpPr>
          <a:xfrm>
            <a:off x="3312656" y="1637652"/>
            <a:ext cx="351024" cy="350079"/>
            <a:chOff x="3859600" y="3591950"/>
            <a:chExt cx="296975" cy="296175"/>
          </a:xfrm>
        </p:grpSpPr>
        <p:sp>
          <p:nvSpPr>
            <p:cNvPr id="947" name="Google Shape;947;p48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8F3AEF-54CF-4208-A9D5-CD26FBC1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61" y="1904180"/>
            <a:ext cx="4602879" cy="13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86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"/>
          <p:cNvSpPr txBox="1">
            <a:spLocks noGrp="1"/>
          </p:cNvSpPr>
          <p:nvPr>
            <p:ph type="title" idx="2"/>
          </p:nvPr>
        </p:nvSpPr>
        <p:spPr>
          <a:xfrm>
            <a:off x="1437265" y="1091852"/>
            <a:ext cx="6281100" cy="11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70" name="Google Shape;770;p41"/>
          <p:cNvSpPr txBox="1">
            <a:spLocks noGrp="1"/>
          </p:cNvSpPr>
          <p:nvPr>
            <p:ph type="title"/>
          </p:nvPr>
        </p:nvSpPr>
        <p:spPr>
          <a:xfrm>
            <a:off x="1778065" y="2378000"/>
            <a:ext cx="5599500" cy="1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771" name="Google Shape;771;p41"/>
          <p:cNvSpPr txBox="1">
            <a:spLocks noGrp="1"/>
          </p:cNvSpPr>
          <p:nvPr>
            <p:ph type="subTitle" idx="1"/>
          </p:nvPr>
        </p:nvSpPr>
        <p:spPr>
          <a:xfrm>
            <a:off x="1437265" y="3852527"/>
            <a:ext cx="62811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 and Business use cases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42"/>
          <p:cNvPicPr preferRelativeResize="0"/>
          <p:nvPr/>
        </p:nvPicPr>
        <p:blipFill rotWithShape="1">
          <a:blip r:embed="rId3">
            <a:alphaModFix/>
          </a:blip>
          <a:srcRect l="56138" r="-35"/>
          <a:stretch/>
        </p:blipFill>
        <p:spPr>
          <a:xfrm>
            <a:off x="5120598" y="-12075"/>
            <a:ext cx="4022047" cy="5155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42"/>
          <p:cNvGrpSpPr/>
          <p:nvPr/>
        </p:nvGrpSpPr>
        <p:grpSpPr>
          <a:xfrm rot="10800000" flipH="1">
            <a:off x="1203257" y="11532"/>
            <a:ext cx="9275666" cy="5243998"/>
            <a:chOff x="1217112" y="0"/>
            <a:chExt cx="9275666" cy="5243998"/>
          </a:xfrm>
        </p:grpSpPr>
        <p:sp>
          <p:nvSpPr>
            <p:cNvPr id="778" name="Google Shape;778;p42"/>
            <p:cNvSpPr/>
            <p:nvPr/>
          </p:nvSpPr>
          <p:spPr>
            <a:xfrm>
              <a:off x="1217112" y="0"/>
              <a:ext cx="9275666" cy="5243998"/>
            </a:xfrm>
            <a:custGeom>
              <a:avLst/>
              <a:gdLst/>
              <a:ahLst/>
              <a:cxnLst/>
              <a:rect l="l" t="t" r="r" b="b"/>
              <a:pathLst>
                <a:path w="60306" h="34094" extrusionOk="0">
                  <a:moveTo>
                    <a:pt x="1" y="0"/>
                  </a:moveTo>
                  <a:lnTo>
                    <a:pt x="1" y="34093"/>
                  </a:lnTo>
                  <a:lnTo>
                    <a:pt x="60306" y="34093"/>
                  </a:lnTo>
                  <a:cubicBezTo>
                    <a:pt x="41477" y="34093"/>
                    <a:pt x="26215" y="18831"/>
                    <a:pt x="26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8242877" y="100498"/>
              <a:ext cx="1554693" cy="1383491"/>
            </a:xfrm>
            <a:custGeom>
              <a:avLst/>
              <a:gdLst/>
              <a:ahLst/>
              <a:cxnLst/>
              <a:rect l="l" t="t" r="r" b="b"/>
              <a:pathLst>
                <a:path w="11589" h="11588" extrusionOk="0">
                  <a:moveTo>
                    <a:pt x="1" y="0"/>
                  </a:moveTo>
                  <a:cubicBezTo>
                    <a:pt x="1" y="6396"/>
                    <a:pt x="5196" y="11588"/>
                    <a:pt x="11589" y="11588"/>
                  </a:cubicBezTo>
                  <a:lnTo>
                    <a:pt x="1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" name="Google Shape;780;p42"/>
          <p:cNvSpPr txBox="1">
            <a:spLocks noGrp="1"/>
          </p:cNvSpPr>
          <p:nvPr>
            <p:ph type="title"/>
          </p:nvPr>
        </p:nvSpPr>
        <p:spPr>
          <a:xfrm>
            <a:off x="624575" y="398065"/>
            <a:ext cx="3947700" cy="786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781" name="Google Shape;781;p42"/>
          <p:cNvSpPr txBox="1">
            <a:spLocks noGrp="1"/>
          </p:cNvSpPr>
          <p:nvPr>
            <p:ph type="body" idx="1"/>
          </p:nvPr>
        </p:nvSpPr>
        <p:spPr>
          <a:xfrm>
            <a:off x="624574" y="1047712"/>
            <a:ext cx="4496023" cy="2973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/>
              <a:t>Dynamic Interest Rate </a:t>
            </a:r>
            <a:r>
              <a:rPr lang="en-US" dirty="0"/>
              <a:t>– Interest rates should be dynamically determined instead of being fixed.</a:t>
            </a:r>
          </a:p>
          <a:p>
            <a:pPr marL="285750" indent="-285750"/>
            <a:r>
              <a:rPr lang="en-US" b="1" dirty="0"/>
              <a:t>AI-Powered Rate Suggestion </a:t>
            </a:r>
            <a:r>
              <a:rPr lang="en-US" dirty="0"/>
              <a:t>– Use Gen AI to suggest optimal interest rates for both products.</a:t>
            </a:r>
          </a:p>
          <a:p>
            <a:pPr marL="285750" indent="-285750"/>
            <a:r>
              <a:rPr lang="en-US" b="1" dirty="0"/>
              <a:t>Enhanced Decision-Making </a:t>
            </a:r>
            <a:r>
              <a:rPr lang="en-US" dirty="0"/>
              <a:t>– The System should help banks improve competitiveness and customer satisfaction by offering optimized rates.</a:t>
            </a:r>
          </a:p>
          <a:p>
            <a:pPr marL="285750" indent="-285750"/>
            <a:r>
              <a:rPr lang="en-US" b="1" dirty="0"/>
              <a:t>Personalized Recommendations </a:t>
            </a:r>
            <a:r>
              <a:rPr lang="en-US" dirty="0"/>
              <a:t>– Rates should be adjusted based on customer profile, credit score, and other parameters.</a:t>
            </a:r>
            <a:endParaRPr dirty="0"/>
          </a:p>
        </p:txBody>
      </p:sp>
      <p:grpSp>
        <p:nvGrpSpPr>
          <p:cNvPr id="782" name="Google Shape;782;p42"/>
          <p:cNvGrpSpPr/>
          <p:nvPr/>
        </p:nvGrpSpPr>
        <p:grpSpPr>
          <a:xfrm rot="-5400000" flipH="1">
            <a:off x="638575" y="3204930"/>
            <a:ext cx="1371372" cy="2729828"/>
            <a:chOff x="3360978" y="3384425"/>
            <a:chExt cx="884242" cy="1760044"/>
          </a:xfrm>
        </p:grpSpPr>
        <p:sp>
          <p:nvSpPr>
            <p:cNvPr id="783" name="Google Shape;783;p42"/>
            <p:cNvSpPr/>
            <p:nvPr/>
          </p:nvSpPr>
          <p:spPr>
            <a:xfrm>
              <a:off x="3655812" y="3844877"/>
              <a:ext cx="589408" cy="423156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3625690" y="3384425"/>
              <a:ext cx="619530" cy="460582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3360978" y="4267903"/>
              <a:ext cx="884242" cy="87656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3360978" y="3641188"/>
              <a:ext cx="468527" cy="626845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2"/>
          <p:cNvGrpSpPr/>
          <p:nvPr/>
        </p:nvGrpSpPr>
        <p:grpSpPr>
          <a:xfrm>
            <a:off x="4509388" y="-14350"/>
            <a:ext cx="2496028" cy="1247583"/>
            <a:chOff x="7311775" y="-11925"/>
            <a:chExt cx="1832216" cy="915791"/>
          </a:xfrm>
        </p:grpSpPr>
        <p:sp>
          <p:nvSpPr>
            <p:cNvPr id="788" name="Google Shape;788;p42"/>
            <p:cNvSpPr/>
            <p:nvPr/>
          </p:nvSpPr>
          <p:spPr>
            <a:xfrm>
              <a:off x="7311775" y="-11925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0"/>
          <p:cNvSpPr/>
          <p:nvPr/>
        </p:nvSpPr>
        <p:spPr>
          <a:xfrm>
            <a:off x="2521967" y="1468201"/>
            <a:ext cx="962100" cy="962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0"/>
          <p:cNvSpPr/>
          <p:nvPr/>
        </p:nvSpPr>
        <p:spPr>
          <a:xfrm>
            <a:off x="5701063" y="1468201"/>
            <a:ext cx="962100" cy="962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0"/>
          <p:cNvSpPr txBox="1">
            <a:spLocks noGrp="1"/>
          </p:cNvSpPr>
          <p:nvPr>
            <p:ph type="subTitle" idx="3"/>
          </p:nvPr>
        </p:nvSpPr>
        <p:spPr>
          <a:xfrm>
            <a:off x="1719167" y="2571750"/>
            <a:ext cx="2567700" cy="450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Fixed Deposits</a:t>
            </a:r>
            <a:endParaRPr dirty="0"/>
          </a:p>
        </p:txBody>
      </p:sp>
      <p:sp>
        <p:nvSpPr>
          <p:cNvPr id="750" name="Google Shape;750;p40"/>
          <p:cNvSpPr txBox="1">
            <a:spLocks noGrp="1"/>
          </p:cNvSpPr>
          <p:nvPr>
            <p:ph type="subTitle" idx="4"/>
          </p:nvPr>
        </p:nvSpPr>
        <p:spPr>
          <a:xfrm>
            <a:off x="4898262" y="2571750"/>
            <a:ext cx="2567700" cy="450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 Loans</a:t>
            </a:r>
            <a:endParaRPr dirty="0"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1678037" y="3163649"/>
            <a:ext cx="2567700" cy="916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Optimized Interest Rates</a:t>
            </a:r>
            <a:br>
              <a:rPr lang="en-US" dirty="0"/>
            </a:br>
            <a:r>
              <a:rPr lang="en-US" dirty="0"/>
              <a:t>Customer Retention</a:t>
            </a:r>
            <a:br>
              <a:rPr lang="en-US" dirty="0"/>
            </a:br>
            <a:r>
              <a:rPr lang="en-US" dirty="0"/>
              <a:t>Competitive Edge</a:t>
            </a:r>
            <a:endParaRPr dirty="0"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2"/>
          </p:nvPr>
        </p:nvSpPr>
        <p:spPr>
          <a:xfrm>
            <a:off x="4898263" y="3055066"/>
            <a:ext cx="25677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Risk-Management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Improve Loan Approval Rates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Enhance Profitability</a:t>
            </a:r>
            <a:endParaRPr dirty="0"/>
          </a:p>
        </p:txBody>
      </p:sp>
      <p:sp>
        <p:nvSpPr>
          <p:cNvPr id="753" name="Google Shape;753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working on</a:t>
            </a:r>
            <a:endParaRPr/>
          </a:p>
        </p:txBody>
      </p:sp>
      <p:grpSp>
        <p:nvGrpSpPr>
          <p:cNvPr id="754" name="Google Shape;754;p40"/>
          <p:cNvGrpSpPr/>
          <p:nvPr/>
        </p:nvGrpSpPr>
        <p:grpSpPr>
          <a:xfrm>
            <a:off x="2741511" y="1716779"/>
            <a:ext cx="523011" cy="522877"/>
            <a:chOff x="-60255350" y="3733825"/>
            <a:chExt cx="316650" cy="316550"/>
          </a:xfrm>
        </p:grpSpPr>
        <p:sp>
          <p:nvSpPr>
            <p:cNvPr id="755" name="Google Shape;755;p40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0"/>
          <p:cNvGrpSpPr/>
          <p:nvPr/>
        </p:nvGrpSpPr>
        <p:grpSpPr>
          <a:xfrm>
            <a:off x="5960290" y="1688370"/>
            <a:ext cx="443647" cy="521762"/>
            <a:chOff x="-60232500" y="4101525"/>
            <a:chExt cx="268600" cy="315875"/>
          </a:xfrm>
        </p:grpSpPr>
        <p:sp>
          <p:nvSpPr>
            <p:cNvPr id="763" name="Google Shape;763;p40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44"/>
          <p:cNvPicPr preferRelativeResize="0"/>
          <p:nvPr/>
        </p:nvPicPr>
        <p:blipFill rotWithShape="1">
          <a:blip r:embed="rId3">
            <a:alphaModFix amt="79000"/>
          </a:blip>
          <a:srcRect l="21671" r="20195"/>
          <a:stretch/>
        </p:blipFill>
        <p:spPr>
          <a:xfrm>
            <a:off x="1352" y="0"/>
            <a:ext cx="531397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44"/>
          <p:cNvGrpSpPr/>
          <p:nvPr/>
        </p:nvGrpSpPr>
        <p:grpSpPr>
          <a:xfrm flipH="1">
            <a:off x="-1" y="0"/>
            <a:ext cx="9275668" cy="5243998"/>
            <a:chOff x="0" y="0"/>
            <a:chExt cx="9275668" cy="5243998"/>
          </a:xfrm>
        </p:grpSpPr>
        <p:sp>
          <p:nvSpPr>
            <p:cNvPr id="803" name="Google Shape;803;p44"/>
            <p:cNvSpPr/>
            <p:nvPr/>
          </p:nvSpPr>
          <p:spPr>
            <a:xfrm>
              <a:off x="0" y="0"/>
              <a:ext cx="9275666" cy="5243998"/>
            </a:xfrm>
            <a:custGeom>
              <a:avLst/>
              <a:gdLst/>
              <a:ahLst/>
              <a:cxnLst/>
              <a:rect l="l" t="t" r="r" b="b"/>
              <a:pathLst>
                <a:path w="60306" h="34094" extrusionOk="0">
                  <a:moveTo>
                    <a:pt x="1" y="0"/>
                  </a:moveTo>
                  <a:lnTo>
                    <a:pt x="1" y="34093"/>
                  </a:lnTo>
                  <a:lnTo>
                    <a:pt x="60306" y="34093"/>
                  </a:lnTo>
                  <a:cubicBezTo>
                    <a:pt x="41477" y="34093"/>
                    <a:pt x="26215" y="18831"/>
                    <a:pt x="26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7849641" y="0"/>
              <a:ext cx="1426026" cy="1247564"/>
            </a:xfrm>
            <a:custGeom>
              <a:avLst/>
              <a:gdLst/>
              <a:ahLst/>
              <a:cxnLst/>
              <a:rect l="l" t="t" r="r" b="b"/>
              <a:pathLst>
                <a:path w="11589" h="11588" extrusionOk="0">
                  <a:moveTo>
                    <a:pt x="1" y="0"/>
                  </a:moveTo>
                  <a:cubicBezTo>
                    <a:pt x="1" y="6396"/>
                    <a:pt x="5196" y="11588"/>
                    <a:pt x="11589" y="11588"/>
                  </a:cubicBezTo>
                  <a:lnTo>
                    <a:pt x="1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44"/>
          <p:cNvSpPr txBox="1">
            <a:spLocks noGrp="1"/>
          </p:cNvSpPr>
          <p:nvPr>
            <p:ph type="title"/>
          </p:nvPr>
        </p:nvSpPr>
        <p:spPr>
          <a:xfrm>
            <a:off x="5184600" y="1592550"/>
            <a:ext cx="33135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sp>
        <p:nvSpPr>
          <p:cNvPr id="806" name="Google Shape;806;p44"/>
          <p:cNvSpPr txBox="1">
            <a:spLocks noGrp="1"/>
          </p:cNvSpPr>
          <p:nvPr>
            <p:ph type="subTitle" idx="1"/>
          </p:nvPr>
        </p:nvSpPr>
        <p:spPr>
          <a:xfrm>
            <a:off x="5733450" y="2470025"/>
            <a:ext cx="2764800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 a Dynamic Interest Rate management system focused on Indian Market.</a:t>
            </a:r>
            <a:endParaRPr dirty="0"/>
          </a:p>
        </p:txBody>
      </p:sp>
      <p:grpSp>
        <p:nvGrpSpPr>
          <p:cNvPr id="807" name="Google Shape;807;p44"/>
          <p:cNvGrpSpPr/>
          <p:nvPr/>
        </p:nvGrpSpPr>
        <p:grpSpPr>
          <a:xfrm rot="5400000" flipH="1">
            <a:off x="7123543" y="-708387"/>
            <a:ext cx="1247578" cy="2483246"/>
            <a:chOff x="3360978" y="3384425"/>
            <a:chExt cx="884242" cy="1760044"/>
          </a:xfrm>
        </p:grpSpPr>
        <p:sp>
          <p:nvSpPr>
            <p:cNvPr id="808" name="Google Shape;808;p44"/>
            <p:cNvSpPr/>
            <p:nvPr/>
          </p:nvSpPr>
          <p:spPr>
            <a:xfrm>
              <a:off x="3655812" y="3844877"/>
              <a:ext cx="589408" cy="423156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3625690" y="3384425"/>
              <a:ext cx="619530" cy="460582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3360978" y="4267903"/>
              <a:ext cx="884242" cy="87656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3360978" y="3641188"/>
              <a:ext cx="468527" cy="626845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4"/>
          <p:cNvGrpSpPr/>
          <p:nvPr/>
        </p:nvGrpSpPr>
        <p:grpSpPr>
          <a:xfrm rot="10800000">
            <a:off x="4282537" y="3844849"/>
            <a:ext cx="2764631" cy="1381838"/>
            <a:chOff x="7311775" y="-11925"/>
            <a:chExt cx="1832216" cy="915791"/>
          </a:xfrm>
        </p:grpSpPr>
        <p:sp>
          <p:nvSpPr>
            <p:cNvPr id="813" name="Google Shape;813;p44"/>
            <p:cNvSpPr/>
            <p:nvPr/>
          </p:nvSpPr>
          <p:spPr>
            <a:xfrm>
              <a:off x="7311775" y="-11925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44"/>
          <p:cNvGrpSpPr/>
          <p:nvPr/>
        </p:nvGrpSpPr>
        <p:grpSpPr>
          <a:xfrm flipH="1">
            <a:off x="8417452" y="3862433"/>
            <a:ext cx="865530" cy="1732981"/>
            <a:chOff x="-66206" y="1406331"/>
            <a:chExt cx="277236" cy="555069"/>
          </a:xfrm>
        </p:grpSpPr>
        <p:sp>
          <p:nvSpPr>
            <p:cNvPr id="817" name="Google Shape;817;p44"/>
            <p:cNvSpPr/>
            <p:nvPr/>
          </p:nvSpPr>
          <p:spPr>
            <a:xfrm rot="5400000">
              <a:off x="-66253" y="1406378"/>
              <a:ext cx="277331" cy="277236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 rot="5400000">
              <a:off x="-66457" y="1683913"/>
              <a:ext cx="277739" cy="27723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45"/>
          <p:cNvPicPr preferRelativeResize="0"/>
          <p:nvPr/>
        </p:nvPicPr>
        <p:blipFill rotWithShape="1">
          <a:blip r:embed="rId3">
            <a:alphaModFix amt="79000"/>
          </a:blip>
          <a:srcRect l="35106" r="7200"/>
          <a:stretch/>
        </p:blipFill>
        <p:spPr>
          <a:xfrm>
            <a:off x="3924200" y="0"/>
            <a:ext cx="5351475" cy="5219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4" name="Google Shape;824;p45"/>
          <p:cNvGrpSpPr/>
          <p:nvPr/>
        </p:nvGrpSpPr>
        <p:grpSpPr>
          <a:xfrm>
            <a:off x="0" y="0"/>
            <a:ext cx="9275673" cy="5243998"/>
            <a:chOff x="0" y="0"/>
            <a:chExt cx="9275673" cy="5243998"/>
          </a:xfrm>
        </p:grpSpPr>
        <p:sp>
          <p:nvSpPr>
            <p:cNvPr id="825" name="Google Shape;825;p45"/>
            <p:cNvSpPr/>
            <p:nvPr/>
          </p:nvSpPr>
          <p:spPr>
            <a:xfrm>
              <a:off x="0" y="0"/>
              <a:ext cx="9275666" cy="5243998"/>
            </a:xfrm>
            <a:custGeom>
              <a:avLst/>
              <a:gdLst/>
              <a:ahLst/>
              <a:cxnLst/>
              <a:rect l="l" t="t" r="r" b="b"/>
              <a:pathLst>
                <a:path w="60306" h="34094" extrusionOk="0">
                  <a:moveTo>
                    <a:pt x="1" y="0"/>
                  </a:moveTo>
                  <a:lnTo>
                    <a:pt x="1" y="34093"/>
                  </a:lnTo>
                  <a:lnTo>
                    <a:pt x="60306" y="34093"/>
                  </a:lnTo>
                  <a:cubicBezTo>
                    <a:pt x="41477" y="34093"/>
                    <a:pt x="26215" y="18831"/>
                    <a:pt x="26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7718227" y="0"/>
              <a:ext cx="1557446" cy="1247564"/>
            </a:xfrm>
            <a:custGeom>
              <a:avLst/>
              <a:gdLst/>
              <a:ahLst/>
              <a:cxnLst/>
              <a:rect l="l" t="t" r="r" b="b"/>
              <a:pathLst>
                <a:path w="11589" h="11588" extrusionOk="0">
                  <a:moveTo>
                    <a:pt x="1" y="0"/>
                  </a:moveTo>
                  <a:cubicBezTo>
                    <a:pt x="1" y="6396"/>
                    <a:pt x="5196" y="11588"/>
                    <a:pt x="11589" y="11588"/>
                  </a:cubicBezTo>
                  <a:lnTo>
                    <a:pt x="1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5"/>
          <p:cNvSpPr txBox="1">
            <a:spLocks noGrp="1"/>
          </p:cNvSpPr>
          <p:nvPr>
            <p:ph type="title"/>
          </p:nvPr>
        </p:nvSpPr>
        <p:spPr>
          <a:xfrm>
            <a:off x="604247" y="1592550"/>
            <a:ext cx="40023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</a:t>
            </a:r>
            <a:endParaRPr dirty="0"/>
          </a:p>
        </p:txBody>
      </p:sp>
      <p:sp>
        <p:nvSpPr>
          <p:cNvPr id="828" name="Google Shape;828;p45"/>
          <p:cNvSpPr txBox="1">
            <a:spLocks noGrp="1"/>
          </p:cNvSpPr>
          <p:nvPr>
            <p:ph type="subTitle" idx="1"/>
          </p:nvPr>
        </p:nvSpPr>
        <p:spPr>
          <a:xfrm>
            <a:off x="604250" y="2470025"/>
            <a:ext cx="2764800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system to others locations in the world </a:t>
            </a:r>
            <a:r>
              <a:rPr lang="en"/>
              <a:t>and other </a:t>
            </a:r>
            <a:r>
              <a:rPr lang="en" dirty="0"/>
              <a:t>related Industries.</a:t>
            </a:r>
            <a:endParaRPr dirty="0"/>
          </a:p>
        </p:txBody>
      </p:sp>
      <p:grpSp>
        <p:nvGrpSpPr>
          <p:cNvPr id="829" name="Google Shape;829;p45"/>
          <p:cNvGrpSpPr/>
          <p:nvPr/>
        </p:nvGrpSpPr>
        <p:grpSpPr>
          <a:xfrm rot="-5400000" flipH="1">
            <a:off x="3359762" y="3204930"/>
            <a:ext cx="1371372" cy="2729828"/>
            <a:chOff x="3360978" y="3384425"/>
            <a:chExt cx="884242" cy="1760044"/>
          </a:xfrm>
        </p:grpSpPr>
        <p:sp>
          <p:nvSpPr>
            <p:cNvPr id="830" name="Google Shape;830;p45"/>
            <p:cNvSpPr/>
            <p:nvPr/>
          </p:nvSpPr>
          <p:spPr>
            <a:xfrm>
              <a:off x="3655812" y="3844877"/>
              <a:ext cx="589408" cy="423156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3625690" y="3384425"/>
              <a:ext cx="619530" cy="460582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5"/>
            <p:cNvSpPr/>
            <p:nvPr/>
          </p:nvSpPr>
          <p:spPr>
            <a:xfrm>
              <a:off x="3360978" y="4267903"/>
              <a:ext cx="884242" cy="87656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5"/>
            <p:cNvSpPr/>
            <p:nvPr/>
          </p:nvSpPr>
          <p:spPr>
            <a:xfrm>
              <a:off x="3360978" y="3641188"/>
              <a:ext cx="468527" cy="626845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5"/>
          <p:cNvGrpSpPr/>
          <p:nvPr/>
        </p:nvGrpSpPr>
        <p:grpSpPr>
          <a:xfrm>
            <a:off x="186838" y="-14350"/>
            <a:ext cx="2496028" cy="1247583"/>
            <a:chOff x="7311775" y="-11925"/>
            <a:chExt cx="1832216" cy="915791"/>
          </a:xfrm>
        </p:grpSpPr>
        <p:sp>
          <p:nvSpPr>
            <p:cNvPr id="835" name="Google Shape;835;p45"/>
            <p:cNvSpPr/>
            <p:nvPr/>
          </p:nvSpPr>
          <p:spPr>
            <a:xfrm>
              <a:off x="7311775" y="-11925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5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5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5"/>
          <p:cNvGrpSpPr/>
          <p:nvPr/>
        </p:nvGrpSpPr>
        <p:grpSpPr>
          <a:xfrm>
            <a:off x="1" y="3882594"/>
            <a:ext cx="713217" cy="1428026"/>
            <a:chOff x="-66206" y="1406331"/>
            <a:chExt cx="277236" cy="555069"/>
          </a:xfrm>
        </p:grpSpPr>
        <p:sp>
          <p:nvSpPr>
            <p:cNvPr id="839" name="Google Shape;839;p45"/>
            <p:cNvSpPr/>
            <p:nvPr/>
          </p:nvSpPr>
          <p:spPr>
            <a:xfrm rot="5400000">
              <a:off x="-66253" y="1406378"/>
              <a:ext cx="277331" cy="277236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5"/>
            <p:cNvSpPr/>
            <p:nvPr/>
          </p:nvSpPr>
          <p:spPr>
            <a:xfrm rot="5400000">
              <a:off x="-66457" y="1683913"/>
              <a:ext cx="277739" cy="27723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"/>
          <p:cNvSpPr txBox="1">
            <a:spLocks noGrp="1"/>
          </p:cNvSpPr>
          <p:nvPr>
            <p:ph type="title" idx="2"/>
          </p:nvPr>
        </p:nvSpPr>
        <p:spPr>
          <a:xfrm>
            <a:off x="1437265" y="1091852"/>
            <a:ext cx="6281100" cy="11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70" name="Google Shape;770;p41"/>
          <p:cNvSpPr txBox="1">
            <a:spLocks noGrp="1"/>
          </p:cNvSpPr>
          <p:nvPr>
            <p:ph type="title"/>
          </p:nvPr>
        </p:nvSpPr>
        <p:spPr>
          <a:xfrm>
            <a:off x="1778065" y="2378000"/>
            <a:ext cx="5599500" cy="1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Sizing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0325322"/>
      </p:ext>
    </p:extLst>
  </p:cSld>
  <p:clrMapOvr>
    <a:masterClrMapping/>
  </p:clrMapOvr>
</p:sld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Financial Statement Project Proposal by Slidesgo">
  <a:themeElements>
    <a:clrScheme name="Simple Light">
      <a:dk1>
        <a:srgbClr val="1D2B95"/>
      </a:dk1>
      <a:lt1>
        <a:srgbClr val="449BFF"/>
      </a:lt1>
      <a:dk2>
        <a:srgbClr val="FFACCA"/>
      </a:dk2>
      <a:lt2>
        <a:srgbClr val="D9B695"/>
      </a:lt2>
      <a:accent1>
        <a:srgbClr val="FFFFFF"/>
      </a:accent1>
      <a:accent2>
        <a:srgbClr val="FFACCA"/>
      </a:accent2>
      <a:accent3>
        <a:srgbClr val="D9B695"/>
      </a:accent3>
      <a:accent4>
        <a:srgbClr val="449BFF"/>
      </a:accent4>
      <a:accent5>
        <a:srgbClr val="FFFFFF"/>
      </a:accent5>
      <a:accent6>
        <a:srgbClr val="1D2B95"/>
      </a:accent6>
      <a:hlink>
        <a:srgbClr val="1D2B9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inancial Statement Project Proposal by Slidesgo">
  <a:themeElements>
    <a:clrScheme name="Simple Light">
      <a:dk1>
        <a:srgbClr val="1D2B95"/>
      </a:dk1>
      <a:lt1>
        <a:srgbClr val="449BFF"/>
      </a:lt1>
      <a:dk2>
        <a:srgbClr val="FFACCA"/>
      </a:dk2>
      <a:lt2>
        <a:srgbClr val="D9B695"/>
      </a:lt2>
      <a:accent1>
        <a:srgbClr val="FFFFFF"/>
      </a:accent1>
      <a:accent2>
        <a:srgbClr val="FFACCA"/>
      </a:accent2>
      <a:accent3>
        <a:srgbClr val="D9B695"/>
      </a:accent3>
      <a:accent4>
        <a:srgbClr val="449BFF"/>
      </a:accent4>
      <a:accent5>
        <a:srgbClr val="FFFFFF"/>
      </a:accent5>
      <a:accent6>
        <a:srgbClr val="1D2B95"/>
      </a:accent6>
      <a:hlink>
        <a:srgbClr val="1D2B9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6">
    <a:dk1>
      <a:srgbClr val="0070C0"/>
    </a:dk1>
    <a:lt1>
      <a:sysClr val="window" lastClr="FFFFFF"/>
    </a:lt1>
    <a:dk2>
      <a:srgbClr val="F59E00"/>
    </a:dk2>
    <a:lt2>
      <a:srgbClr val="DDDDDD"/>
    </a:lt2>
    <a:accent1>
      <a:srgbClr val="0070C0"/>
    </a:accent1>
    <a:accent2>
      <a:srgbClr val="FE9E00"/>
    </a:accent2>
    <a:accent3>
      <a:srgbClr val="FE9E00"/>
    </a:accent3>
    <a:accent4>
      <a:srgbClr val="418AB3"/>
    </a:accent4>
    <a:accent5>
      <a:srgbClr val="D9D66D"/>
    </a:accent5>
    <a:accent6>
      <a:srgbClr val="838383"/>
    </a:accent6>
    <a:hlink>
      <a:srgbClr val="F59E00"/>
    </a:hlink>
    <a:folHlink>
      <a:srgbClr val="B2B2B2"/>
    </a:folHlink>
  </a:clrScheme>
  <a:fontScheme name="Custom 1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Glow Edge">
    <a:fillStyleLst>
      <a:solidFill>
        <a:schemeClr val="phClr"/>
      </a:solidFill>
      <a:solidFill>
        <a:schemeClr val="phClr">
          <a:tint val="55000"/>
        </a:schemeClr>
      </a:solidFill>
      <a:solidFill>
        <a:schemeClr val="phClr"/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50800" dist="25400" algn="bl" rotWithShape="0">
            <a:srgbClr val="000000">
              <a:alpha val="60000"/>
            </a:srgbClr>
          </a:outerShdw>
        </a:effectLst>
      </a:effectStyle>
      <a:effectStyle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phClr">
              <a:shade val="40000"/>
              <a:satMod val="15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12000"/>
              <a:satMod val="240000"/>
            </a:schemeClr>
            <a:schemeClr val="phClr">
              <a:tint val="98000"/>
            </a:schemeClr>
          </a:duotone>
        </a:blip>
        <a:tile tx="0" ty="0" sx="100000" sy="100000" flip="none" algn="ctr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1310</Words>
  <Application>Microsoft Office PowerPoint</Application>
  <PresentationFormat>On-screen Show (16:9)</PresentationFormat>
  <Paragraphs>315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Times New Roman</vt:lpstr>
      <vt:lpstr>Poppins</vt:lpstr>
      <vt:lpstr>Darker Grotesque Black</vt:lpstr>
      <vt:lpstr>Open Sans</vt:lpstr>
      <vt:lpstr>Lora</vt:lpstr>
      <vt:lpstr>Darker Grotesque</vt:lpstr>
      <vt:lpstr>Poppins Black</vt:lpstr>
      <vt:lpstr>Calibri</vt:lpstr>
      <vt:lpstr>Roboto Condensed Light</vt:lpstr>
      <vt:lpstr>Darker Grotesque Medium</vt:lpstr>
      <vt:lpstr>Catamaran</vt:lpstr>
      <vt:lpstr>Arial</vt:lpstr>
      <vt:lpstr>Financial Statement Project Proposal by Slidesgo</vt:lpstr>
      <vt:lpstr>1_Financial Statement Project Proposal by Slidesgo</vt:lpstr>
      <vt:lpstr>Dynamic  Interest Rates     Project Proposal</vt:lpstr>
      <vt:lpstr>Our team</vt:lpstr>
      <vt:lpstr>04</vt:lpstr>
      <vt:lpstr>01</vt:lpstr>
      <vt:lpstr>Project Overview</vt:lpstr>
      <vt:lpstr>What we are working on</vt:lpstr>
      <vt:lpstr>Now</vt:lpstr>
      <vt:lpstr>Future</vt:lpstr>
      <vt:lpstr>02</vt:lpstr>
      <vt:lpstr>Market segmentation</vt:lpstr>
      <vt:lpstr>Customer segmentation</vt:lpstr>
      <vt:lpstr>$ 385.14 B</vt:lpstr>
      <vt:lpstr>Fixed Deposits - 2023</vt:lpstr>
      <vt:lpstr>Home Loans - 2023</vt:lpstr>
      <vt:lpstr>Interest Rates</vt:lpstr>
      <vt:lpstr>03</vt:lpstr>
      <vt:lpstr>Proposed Solutions</vt:lpstr>
      <vt:lpstr>Mathematical Approach</vt:lpstr>
      <vt:lpstr>Gen - AI Approach</vt:lpstr>
      <vt:lpstr>Machine Learning Approach</vt:lpstr>
      <vt:lpstr>Key Features</vt:lpstr>
      <vt:lpstr>Workflow</vt:lpstr>
      <vt:lpstr>Credit Score</vt:lpstr>
      <vt:lpstr>System Design</vt:lpstr>
      <vt:lpstr>AI Assistant</vt:lpstr>
      <vt:lpstr>Deployment</vt:lpstr>
      <vt:lpstr>04</vt:lpstr>
      <vt:lpstr>Major requirements</vt:lpstr>
      <vt:lpstr>Budget</vt:lpstr>
      <vt:lpstr>Business &amp; financial analysis</vt:lpstr>
      <vt:lpstr>05</vt:lpstr>
      <vt:lpstr>PowerPoint Presentation</vt:lpstr>
      <vt:lpstr>Current Timeline</vt:lpstr>
      <vt:lpstr>06</vt:lpstr>
      <vt:lpstr>Project 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Statement     Project Proposal</dc:title>
  <cp:lastModifiedBy>mohitharshxiib17@gmail.com</cp:lastModifiedBy>
  <cp:revision>95</cp:revision>
  <dcterms:modified xsi:type="dcterms:W3CDTF">2025-02-15T03:47:04Z</dcterms:modified>
</cp:coreProperties>
</file>